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56" r:id="rId2"/>
    <p:sldId id="308" r:id="rId3"/>
    <p:sldId id="312" r:id="rId4"/>
    <p:sldId id="327" r:id="rId5"/>
    <p:sldId id="326" r:id="rId6"/>
    <p:sldId id="322" r:id="rId7"/>
    <p:sldId id="323" r:id="rId8"/>
    <p:sldId id="328" r:id="rId9"/>
    <p:sldId id="333" r:id="rId10"/>
    <p:sldId id="331" r:id="rId11"/>
    <p:sldId id="332" r:id="rId12"/>
    <p:sldId id="334" r:id="rId13"/>
    <p:sldId id="335" r:id="rId14"/>
    <p:sldId id="341" r:id="rId15"/>
    <p:sldId id="342" r:id="rId16"/>
    <p:sldId id="343" r:id="rId17"/>
    <p:sldId id="344" r:id="rId18"/>
    <p:sldId id="345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8ECED35-8D92-4D05-B657-74A33546E6D7}">
          <p14:sldIdLst>
            <p14:sldId id="256"/>
            <p14:sldId id="308"/>
            <p14:sldId id="312"/>
            <p14:sldId id="327"/>
            <p14:sldId id="326"/>
            <p14:sldId id="322"/>
            <p14:sldId id="323"/>
            <p14:sldId id="328"/>
            <p14:sldId id="333"/>
            <p14:sldId id="331"/>
            <p14:sldId id="332"/>
            <p14:sldId id="334"/>
            <p14:sldId id="335"/>
            <p14:sldId id="341"/>
            <p14:sldId id="342"/>
            <p14:sldId id="343"/>
            <p14:sldId id="344"/>
            <p14:sldId id="345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ZaRd" initials="W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4" autoAdjust="0"/>
    <p:restoredTop sz="86314" autoAdjust="0"/>
  </p:normalViewPr>
  <p:slideViewPr>
    <p:cSldViewPr>
      <p:cViewPr>
        <p:scale>
          <a:sx n="96" d="100"/>
          <a:sy n="96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20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795DB9-5E93-4EEC-B623-CF3EF2D0E82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90A57E-0493-474C-A8C0-77ABE1FE28E2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bg1"/>
              </a:solidFill>
              <a:latin typeface="Arial Black" pitchFamily="34" charset="0"/>
            </a:rPr>
            <a:t>Державні органи</a:t>
          </a:r>
          <a:endParaRPr lang="ru-RU" sz="1600" dirty="0">
            <a:solidFill>
              <a:schemeClr val="bg1"/>
            </a:solidFill>
            <a:latin typeface="Arial Black" pitchFamily="34" charset="0"/>
          </a:endParaRPr>
        </a:p>
      </dgm:t>
    </dgm:pt>
    <dgm:pt modelId="{D019761C-CE94-40D1-8A1C-B448D83AAD7C}" type="parTrans" cxnId="{39F9B8DB-BAD7-4EBF-9796-1EB9AE7E9701}">
      <dgm:prSet/>
      <dgm:spPr/>
      <dgm:t>
        <a:bodyPr/>
        <a:lstStyle/>
        <a:p>
          <a:endParaRPr lang="ru-RU"/>
        </a:p>
      </dgm:t>
    </dgm:pt>
    <dgm:pt modelId="{88F90887-F906-4EA3-BB73-0F51659F2B03}" type="sibTrans" cxnId="{39F9B8DB-BAD7-4EBF-9796-1EB9AE7E9701}">
      <dgm:prSet/>
      <dgm:spPr/>
      <dgm:t>
        <a:bodyPr/>
        <a:lstStyle/>
        <a:p>
          <a:endParaRPr lang="ru-RU"/>
        </a:p>
      </dgm:t>
    </dgm:pt>
    <dgm:pt modelId="{D263B480-F959-46C0-9E74-AD63C3A73AB8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  <a:latin typeface="Arial Black" pitchFamily="34" charset="0"/>
            </a:rPr>
            <a:t>Юридичні особи</a:t>
          </a:r>
          <a:endParaRPr lang="ru-RU" b="1" dirty="0">
            <a:solidFill>
              <a:schemeClr val="bg1"/>
            </a:solidFill>
            <a:latin typeface="Arial Black" pitchFamily="34" charset="0"/>
          </a:endParaRPr>
        </a:p>
      </dgm:t>
    </dgm:pt>
    <dgm:pt modelId="{0C450B68-32AA-4EE8-BB0A-C2E0C38B17BB}" type="parTrans" cxnId="{EDFB85D4-6ADC-4AFF-A5CE-F44E14F0A97C}">
      <dgm:prSet/>
      <dgm:spPr/>
      <dgm:t>
        <a:bodyPr/>
        <a:lstStyle/>
        <a:p>
          <a:endParaRPr lang="ru-RU"/>
        </a:p>
      </dgm:t>
    </dgm:pt>
    <dgm:pt modelId="{D12C0676-4981-41EB-BD56-1AA75EE384E6}" type="sibTrans" cxnId="{EDFB85D4-6ADC-4AFF-A5CE-F44E14F0A97C}">
      <dgm:prSet/>
      <dgm:spPr/>
      <dgm:t>
        <a:bodyPr/>
        <a:lstStyle/>
        <a:p>
          <a:endParaRPr lang="ru-RU"/>
        </a:p>
      </dgm:t>
    </dgm:pt>
    <dgm:pt modelId="{93FB0E6B-1DC8-42D8-A278-5D3655A10311}">
      <dgm:prSet phldrT="[Текст]" custT="1"/>
      <dgm:spPr/>
      <dgm:t>
        <a:bodyPr/>
        <a:lstStyle/>
        <a:p>
          <a:r>
            <a:rPr lang="uk-UA" sz="1400" dirty="0" smtClean="0">
              <a:solidFill>
                <a:schemeClr val="bg1"/>
              </a:solidFill>
              <a:latin typeface="Arial Black" pitchFamily="34" charset="0"/>
            </a:rPr>
            <a:t>Підприємства організац</a:t>
          </a:r>
          <a:r>
            <a:rPr lang="uk-UA" sz="1400" dirty="0" smtClean="0">
              <a:solidFill>
                <a:schemeClr val="bg1"/>
              </a:solidFill>
            </a:rPr>
            <a:t>ії</a:t>
          </a:r>
          <a:endParaRPr lang="ru-RU" sz="1400" dirty="0">
            <a:solidFill>
              <a:schemeClr val="bg1"/>
            </a:solidFill>
          </a:endParaRPr>
        </a:p>
      </dgm:t>
    </dgm:pt>
    <dgm:pt modelId="{D18A30F2-72DD-4471-9158-C967EA5196EE}" type="parTrans" cxnId="{9DE15C42-1BFD-4ADE-BE76-05CD4EEED7B4}">
      <dgm:prSet/>
      <dgm:spPr/>
      <dgm:t>
        <a:bodyPr/>
        <a:lstStyle/>
        <a:p>
          <a:endParaRPr lang="ru-RU"/>
        </a:p>
      </dgm:t>
    </dgm:pt>
    <dgm:pt modelId="{766B5474-E9A3-463E-B5A0-767D822EF12B}" type="sibTrans" cxnId="{9DE15C42-1BFD-4ADE-BE76-05CD4EEED7B4}">
      <dgm:prSet/>
      <dgm:spPr/>
      <dgm:t>
        <a:bodyPr/>
        <a:lstStyle/>
        <a:p>
          <a:endParaRPr lang="ru-RU"/>
        </a:p>
      </dgm:t>
    </dgm:pt>
    <dgm:pt modelId="{FE119C2D-FD7D-4563-85C7-41F2319F697F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bg1"/>
              </a:solidFill>
              <a:latin typeface="Arial Black" pitchFamily="34" charset="0"/>
            </a:rPr>
            <a:t>Установи</a:t>
          </a:r>
          <a:endParaRPr lang="ru-RU" sz="1600" dirty="0">
            <a:solidFill>
              <a:schemeClr val="bg1"/>
            </a:solidFill>
            <a:latin typeface="Arial Black" pitchFamily="34" charset="0"/>
          </a:endParaRPr>
        </a:p>
      </dgm:t>
    </dgm:pt>
    <dgm:pt modelId="{1BF3A6BE-F6B2-44C4-9F73-220106A9CB6E}" type="parTrans" cxnId="{A89F9A87-5BBA-4ADF-BF70-08277B69EB20}">
      <dgm:prSet/>
      <dgm:spPr/>
      <dgm:t>
        <a:bodyPr/>
        <a:lstStyle/>
        <a:p>
          <a:endParaRPr lang="ru-RU"/>
        </a:p>
      </dgm:t>
    </dgm:pt>
    <dgm:pt modelId="{BF027746-B0AA-4195-A5E4-E90DBC11EE37}" type="sibTrans" cxnId="{A89F9A87-5BBA-4ADF-BF70-08277B69EB20}">
      <dgm:prSet/>
      <dgm:spPr/>
      <dgm:t>
        <a:bodyPr/>
        <a:lstStyle/>
        <a:p>
          <a:endParaRPr lang="ru-RU"/>
        </a:p>
      </dgm:t>
    </dgm:pt>
    <dgm:pt modelId="{B0B82F92-423A-44DB-95F3-38D5B2AE07D7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bg1"/>
              </a:solidFill>
              <a:latin typeface="Arial Black" pitchFamily="34" charset="0"/>
            </a:rPr>
            <a:t>Органи місцевого самоврядування</a:t>
          </a:r>
          <a:endParaRPr lang="ru-RU" sz="1400" b="1" dirty="0">
            <a:solidFill>
              <a:schemeClr val="bg1"/>
            </a:solidFill>
            <a:latin typeface="Arial Black" pitchFamily="34" charset="0"/>
          </a:endParaRPr>
        </a:p>
      </dgm:t>
    </dgm:pt>
    <dgm:pt modelId="{D3D5E893-40E3-4399-804F-1802DFAC6F46}" type="parTrans" cxnId="{281DAA5E-D4D2-434E-9C6B-E1EDC59CAD73}">
      <dgm:prSet/>
      <dgm:spPr/>
      <dgm:t>
        <a:bodyPr/>
        <a:lstStyle/>
        <a:p>
          <a:endParaRPr lang="ru-RU"/>
        </a:p>
      </dgm:t>
    </dgm:pt>
    <dgm:pt modelId="{63DCA434-BE96-4E42-A355-F5D1E5A177A6}" type="sibTrans" cxnId="{281DAA5E-D4D2-434E-9C6B-E1EDC59CAD73}">
      <dgm:prSet/>
      <dgm:spPr/>
      <dgm:t>
        <a:bodyPr/>
        <a:lstStyle/>
        <a:p>
          <a:endParaRPr lang="ru-RU"/>
        </a:p>
      </dgm:t>
    </dgm:pt>
    <dgm:pt modelId="{88626419-2194-4BD8-9A9B-26B6E5338C0B}" type="pres">
      <dgm:prSet presAssocID="{3A795DB9-5E93-4EEC-B623-CF3EF2D0E82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197A8D-0F46-4DA7-B9B7-7DB60570CC1F}" type="pres">
      <dgm:prSet presAssocID="{2490A57E-0493-474C-A8C0-77ABE1FE28E2}" presName="node" presStyleLbl="node1" presStyleIdx="0" presStyleCnt="5" custScaleX="1393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5ABBF6-30D6-479F-8A40-A693C48DD0B7}" type="pres">
      <dgm:prSet presAssocID="{2490A57E-0493-474C-A8C0-77ABE1FE28E2}" presName="spNode" presStyleCnt="0"/>
      <dgm:spPr/>
    </dgm:pt>
    <dgm:pt modelId="{BDAABC43-F2B2-43D3-A4F3-60DB31CD3366}" type="pres">
      <dgm:prSet presAssocID="{88F90887-F906-4EA3-BB73-0F51659F2B03}" presName="sibTrans" presStyleLbl="sibTrans1D1" presStyleIdx="0" presStyleCnt="5"/>
      <dgm:spPr/>
      <dgm:t>
        <a:bodyPr/>
        <a:lstStyle/>
        <a:p>
          <a:endParaRPr lang="ru-RU"/>
        </a:p>
      </dgm:t>
    </dgm:pt>
    <dgm:pt modelId="{3C85293B-6298-4589-A28A-157B4611CB17}" type="pres">
      <dgm:prSet presAssocID="{D263B480-F959-46C0-9E74-AD63C3A73AB8}" presName="node" presStyleLbl="node1" presStyleIdx="1" presStyleCnt="5" custScaleX="1732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B65E0A-9FF2-48BD-B49D-F60F6DEC0E27}" type="pres">
      <dgm:prSet presAssocID="{D263B480-F959-46C0-9E74-AD63C3A73AB8}" presName="spNode" presStyleCnt="0"/>
      <dgm:spPr/>
    </dgm:pt>
    <dgm:pt modelId="{8A911E95-078D-4CBE-911F-E90D704D72B5}" type="pres">
      <dgm:prSet presAssocID="{D12C0676-4981-41EB-BD56-1AA75EE384E6}" presName="sibTrans" presStyleLbl="sibTrans1D1" presStyleIdx="1" presStyleCnt="5"/>
      <dgm:spPr/>
      <dgm:t>
        <a:bodyPr/>
        <a:lstStyle/>
        <a:p>
          <a:endParaRPr lang="ru-RU"/>
        </a:p>
      </dgm:t>
    </dgm:pt>
    <dgm:pt modelId="{CA0CB81F-F624-4980-8F22-9869F29A6540}" type="pres">
      <dgm:prSet presAssocID="{93FB0E6B-1DC8-42D8-A278-5D3655A10311}" presName="node" presStyleLbl="node1" presStyleIdx="2" presStyleCnt="5" custScaleX="154499" custRadScaleRad="110250" custRadScaleInc="-21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4AE4BA-6239-4DB6-BC02-93B3D3EBFF66}" type="pres">
      <dgm:prSet presAssocID="{93FB0E6B-1DC8-42D8-A278-5D3655A10311}" presName="spNode" presStyleCnt="0"/>
      <dgm:spPr/>
    </dgm:pt>
    <dgm:pt modelId="{0C774881-81F4-4100-8F4D-9B095ABD4B3F}" type="pres">
      <dgm:prSet presAssocID="{766B5474-E9A3-463E-B5A0-767D822EF12B}" presName="sibTrans" presStyleLbl="sibTrans1D1" presStyleIdx="2" presStyleCnt="5"/>
      <dgm:spPr/>
      <dgm:t>
        <a:bodyPr/>
        <a:lstStyle/>
        <a:p>
          <a:endParaRPr lang="ru-RU"/>
        </a:p>
      </dgm:t>
    </dgm:pt>
    <dgm:pt modelId="{670E1601-65C1-425E-9C8E-E6ED33A8AA8E}" type="pres">
      <dgm:prSet presAssocID="{FE119C2D-FD7D-4563-85C7-41F2319F697F}" presName="node" presStyleLbl="node1" presStyleIdx="3" presStyleCnt="5" custScaleX="163470" custRadScaleRad="105234" custRadScaleInc="75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1BF895-77DA-4311-9B13-29E0045D26BF}" type="pres">
      <dgm:prSet presAssocID="{FE119C2D-FD7D-4563-85C7-41F2319F697F}" presName="spNode" presStyleCnt="0"/>
      <dgm:spPr/>
    </dgm:pt>
    <dgm:pt modelId="{81C2F165-187C-47B2-877F-E08F69C79A37}" type="pres">
      <dgm:prSet presAssocID="{BF027746-B0AA-4195-A5E4-E90DBC11EE37}" presName="sibTrans" presStyleLbl="sibTrans1D1" presStyleIdx="3" presStyleCnt="5"/>
      <dgm:spPr/>
      <dgm:t>
        <a:bodyPr/>
        <a:lstStyle/>
        <a:p>
          <a:endParaRPr lang="ru-RU"/>
        </a:p>
      </dgm:t>
    </dgm:pt>
    <dgm:pt modelId="{2BE4EC98-4CBA-4C2F-9D65-D313A25F741E}" type="pres">
      <dgm:prSet presAssocID="{B0B82F92-423A-44DB-95F3-38D5B2AE07D7}" presName="node" presStyleLbl="node1" presStyleIdx="4" presStyleCnt="5" custScaleX="173014" custScaleY="93604" custRadScaleRad="99955" custRadScaleInc="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0D5996-BFB4-4310-8B65-519B1C6DB0D9}" type="pres">
      <dgm:prSet presAssocID="{B0B82F92-423A-44DB-95F3-38D5B2AE07D7}" presName="spNode" presStyleCnt="0"/>
      <dgm:spPr/>
    </dgm:pt>
    <dgm:pt modelId="{0FC68C1F-4366-4A4C-9595-C3467583866B}" type="pres">
      <dgm:prSet presAssocID="{63DCA434-BE96-4E42-A355-F5D1E5A177A6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EDFB85D4-6ADC-4AFF-A5CE-F44E14F0A97C}" srcId="{3A795DB9-5E93-4EEC-B623-CF3EF2D0E826}" destId="{D263B480-F959-46C0-9E74-AD63C3A73AB8}" srcOrd="1" destOrd="0" parTransId="{0C450B68-32AA-4EE8-BB0A-C2E0C38B17BB}" sibTransId="{D12C0676-4981-41EB-BD56-1AA75EE384E6}"/>
    <dgm:cxn modelId="{39F9B8DB-BAD7-4EBF-9796-1EB9AE7E9701}" srcId="{3A795DB9-5E93-4EEC-B623-CF3EF2D0E826}" destId="{2490A57E-0493-474C-A8C0-77ABE1FE28E2}" srcOrd="0" destOrd="0" parTransId="{D019761C-CE94-40D1-8A1C-B448D83AAD7C}" sibTransId="{88F90887-F906-4EA3-BB73-0F51659F2B03}"/>
    <dgm:cxn modelId="{38B24867-9C99-45F4-9D26-D05E37356644}" type="presOf" srcId="{93FB0E6B-1DC8-42D8-A278-5D3655A10311}" destId="{CA0CB81F-F624-4980-8F22-9869F29A6540}" srcOrd="0" destOrd="0" presId="urn:microsoft.com/office/officeart/2005/8/layout/cycle5"/>
    <dgm:cxn modelId="{7FBDC05E-F498-458B-B534-27BA8730918D}" type="presOf" srcId="{63DCA434-BE96-4E42-A355-F5D1E5A177A6}" destId="{0FC68C1F-4366-4A4C-9595-C3467583866B}" srcOrd="0" destOrd="0" presId="urn:microsoft.com/office/officeart/2005/8/layout/cycle5"/>
    <dgm:cxn modelId="{BF2EFADF-FA6E-43BB-808F-D54255087390}" type="presOf" srcId="{D263B480-F959-46C0-9E74-AD63C3A73AB8}" destId="{3C85293B-6298-4589-A28A-157B4611CB17}" srcOrd="0" destOrd="0" presId="urn:microsoft.com/office/officeart/2005/8/layout/cycle5"/>
    <dgm:cxn modelId="{5EFA92C0-B891-4E7B-AE7C-DD8F11E59269}" type="presOf" srcId="{D12C0676-4981-41EB-BD56-1AA75EE384E6}" destId="{8A911E95-078D-4CBE-911F-E90D704D72B5}" srcOrd="0" destOrd="0" presId="urn:microsoft.com/office/officeart/2005/8/layout/cycle5"/>
    <dgm:cxn modelId="{D2169971-C0AB-4CBB-8363-DA1AA6FDD43F}" type="presOf" srcId="{766B5474-E9A3-463E-B5A0-767D822EF12B}" destId="{0C774881-81F4-4100-8F4D-9B095ABD4B3F}" srcOrd="0" destOrd="0" presId="urn:microsoft.com/office/officeart/2005/8/layout/cycle5"/>
    <dgm:cxn modelId="{A89F9A87-5BBA-4ADF-BF70-08277B69EB20}" srcId="{3A795DB9-5E93-4EEC-B623-CF3EF2D0E826}" destId="{FE119C2D-FD7D-4563-85C7-41F2319F697F}" srcOrd="3" destOrd="0" parTransId="{1BF3A6BE-F6B2-44C4-9F73-220106A9CB6E}" sibTransId="{BF027746-B0AA-4195-A5E4-E90DBC11EE37}"/>
    <dgm:cxn modelId="{691BC926-98E7-4D5A-9C2F-3798CC95C304}" type="presOf" srcId="{2490A57E-0493-474C-A8C0-77ABE1FE28E2}" destId="{4D197A8D-0F46-4DA7-B9B7-7DB60570CC1F}" srcOrd="0" destOrd="0" presId="urn:microsoft.com/office/officeart/2005/8/layout/cycle5"/>
    <dgm:cxn modelId="{281DAA5E-D4D2-434E-9C6B-E1EDC59CAD73}" srcId="{3A795DB9-5E93-4EEC-B623-CF3EF2D0E826}" destId="{B0B82F92-423A-44DB-95F3-38D5B2AE07D7}" srcOrd="4" destOrd="0" parTransId="{D3D5E893-40E3-4399-804F-1802DFAC6F46}" sibTransId="{63DCA434-BE96-4E42-A355-F5D1E5A177A6}"/>
    <dgm:cxn modelId="{39886DF2-F965-42D1-9D21-E999B31FA1F2}" type="presOf" srcId="{3A795DB9-5E93-4EEC-B623-CF3EF2D0E826}" destId="{88626419-2194-4BD8-9A9B-26B6E5338C0B}" srcOrd="0" destOrd="0" presId="urn:microsoft.com/office/officeart/2005/8/layout/cycle5"/>
    <dgm:cxn modelId="{DF74E736-D1AB-4511-82CD-F1637200FA48}" type="presOf" srcId="{BF027746-B0AA-4195-A5E4-E90DBC11EE37}" destId="{81C2F165-187C-47B2-877F-E08F69C79A37}" srcOrd="0" destOrd="0" presId="urn:microsoft.com/office/officeart/2005/8/layout/cycle5"/>
    <dgm:cxn modelId="{492C5A6D-1C0B-40F9-B82E-5F2FC5B1038F}" type="presOf" srcId="{88F90887-F906-4EA3-BB73-0F51659F2B03}" destId="{BDAABC43-F2B2-43D3-A4F3-60DB31CD3366}" srcOrd="0" destOrd="0" presId="urn:microsoft.com/office/officeart/2005/8/layout/cycle5"/>
    <dgm:cxn modelId="{ADF3385C-A729-4EF3-A1FE-FE7F51AACD5B}" type="presOf" srcId="{FE119C2D-FD7D-4563-85C7-41F2319F697F}" destId="{670E1601-65C1-425E-9C8E-E6ED33A8AA8E}" srcOrd="0" destOrd="0" presId="urn:microsoft.com/office/officeart/2005/8/layout/cycle5"/>
    <dgm:cxn modelId="{2010F4F8-83DA-42F2-9EAC-F74B7AC55EEB}" type="presOf" srcId="{B0B82F92-423A-44DB-95F3-38D5B2AE07D7}" destId="{2BE4EC98-4CBA-4C2F-9D65-D313A25F741E}" srcOrd="0" destOrd="0" presId="urn:microsoft.com/office/officeart/2005/8/layout/cycle5"/>
    <dgm:cxn modelId="{9DE15C42-1BFD-4ADE-BE76-05CD4EEED7B4}" srcId="{3A795DB9-5E93-4EEC-B623-CF3EF2D0E826}" destId="{93FB0E6B-1DC8-42D8-A278-5D3655A10311}" srcOrd="2" destOrd="0" parTransId="{D18A30F2-72DD-4471-9158-C967EA5196EE}" sibTransId="{766B5474-E9A3-463E-B5A0-767D822EF12B}"/>
    <dgm:cxn modelId="{F04BE34D-A2D0-4A2F-B293-C4526C53B6C1}" type="presParOf" srcId="{88626419-2194-4BD8-9A9B-26B6E5338C0B}" destId="{4D197A8D-0F46-4DA7-B9B7-7DB60570CC1F}" srcOrd="0" destOrd="0" presId="urn:microsoft.com/office/officeart/2005/8/layout/cycle5"/>
    <dgm:cxn modelId="{6CB21B9D-5FA2-4424-9219-D223570A0DD1}" type="presParOf" srcId="{88626419-2194-4BD8-9A9B-26B6E5338C0B}" destId="{245ABBF6-30D6-479F-8A40-A693C48DD0B7}" srcOrd="1" destOrd="0" presId="urn:microsoft.com/office/officeart/2005/8/layout/cycle5"/>
    <dgm:cxn modelId="{E15934B0-1879-42C9-B517-61308F8B0398}" type="presParOf" srcId="{88626419-2194-4BD8-9A9B-26B6E5338C0B}" destId="{BDAABC43-F2B2-43D3-A4F3-60DB31CD3366}" srcOrd="2" destOrd="0" presId="urn:microsoft.com/office/officeart/2005/8/layout/cycle5"/>
    <dgm:cxn modelId="{E0899FB6-415F-4DA2-9670-97019A705709}" type="presParOf" srcId="{88626419-2194-4BD8-9A9B-26B6E5338C0B}" destId="{3C85293B-6298-4589-A28A-157B4611CB17}" srcOrd="3" destOrd="0" presId="urn:microsoft.com/office/officeart/2005/8/layout/cycle5"/>
    <dgm:cxn modelId="{19621612-54E2-4050-BE41-F23424DDFAA8}" type="presParOf" srcId="{88626419-2194-4BD8-9A9B-26B6E5338C0B}" destId="{F1B65E0A-9FF2-48BD-B49D-F60F6DEC0E27}" srcOrd="4" destOrd="0" presId="urn:microsoft.com/office/officeart/2005/8/layout/cycle5"/>
    <dgm:cxn modelId="{684CE586-B9B7-4F5B-A8A9-71DD95CD513B}" type="presParOf" srcId="{88626419-2194-4BD8-9A9B-26B6E5338C0B}" destId="{8A911E95-078D-4CBE-911F-E90D704D72B5}" srcOrd="5" destOrd="0" presId="urn:microsoft.com/office/officeart/2005/8/layout/cycle5"/>
    <dgm:cxn modelId="{20E35736-6630-4BE5-A92E-B9DAD1248605}" type="presParOf" srcId="{88626419-2194-4BD8-9A9B-26B6E5338C0B}" destId="{CA0CB81F-F624-4980-8F22-9869F29A6540}" srcOrd="6" destOrd="0" presId="urn:microsoft.com/office/officeart/2005/8/layout/cycle5"/>
    <dgm:cxn modelId="{B6F8CD14-A1D6-4BC5-95C6-D1B8E65006B9}" type="presParOf" srcId="{88626419-2194-4BD8-9A9B-26B6E5338C0B}" destId="{F64AE4BA-6239-4DB6-BC02-93B3D3EBFF66}" srcOrd="7" destOrd="0" presId="urn:microsoft.com/office/officeart/2005/8/layout/cycle5"/>
    <dgm:cxn modelId="{BB3FC8A0-70F1-4D15-8C9F-65E8E2C48518}" type="presParOf" srcId="{88626419-2194-4BD8-9A9B-26B6E5338C0B}" destId="{0C774881-81F4-4100-8F4D-9B095ABD4B3F}" srcOrd="8" destOrd="0" presId="urn:microsoft.com/office/officeart/2005/8/layout/cycle5"/>
    <dgm:cxn modelId="{F6E49241-0724-467A-ADFD-A4ACEAF5CF31}" type="presParOf" srcId="{88626419-2194-4BD8-9A9B-26B6E5338C0B}" destId="{670E1601-65C1-425E-9C8E-E6ED33A8AA8E}" srcOrd="9" destOrd="0" presId="urn:microsoft.com/office/officeart/2005/8/layout/cycle5"/>
    <dgm:cxn modelId="{71ADE1E4-CA1B-47BF-AA91-FA8CBC8C7E6D}" type="presParOf" srcId="{88626419-2194-4BD8-9A9B-26B6E5338C0B}" destId="{7A1BF895-77DA-4311-9B13-29E0045D26BF}" srcOrd="10" destOrd="0" presId="urn:microsoft.com/office/officeart/2005/8/layout/cycle5"/>
    <dgm:cxn modelId="{EEF2EEAE-299D-479D-BF34-C4F38FB381E2}" type="presParOf" srcId="{88626419-2194-4BD8-9A9B-26B6E5338C0B}" destId="{81C2F165-187C-47B2-877F-E08F69C79A37}" srcOrd="11" destOrd="0" presId="urn:microsoft.com/office/officeart/2005/8/layout/cycle5"/>
    <dgm:cxn modelId="{3B0CDF8B-1DF1-4D05-AF7A-D0C0ABB0300C}" type="presParOf" srcId="{88626419-2194-4BD8-9A9B-26B6E5338C0B}" destId="{2BE4EC98-4CBA-4C2F-9D65-D313A25F741E}" srcOrd="12" destOrd="0" presId="urn:microsoft.com/office/officeart/2005/8/layout/cycle5"/>
    <dgm:cxn modelId="{BA2478E0-589B-4B86-BE18-99D8402E75BE}" type="presParOf" srcId="{88626419-2194-4BD8-9A9B-26B6E5338C0B}" destId="{080D5996-BFB4-4310-8B65-519B1C6DB0D9}" srcOrd="13" destOrd="0" presId="urn:microsoft.com/office/officeart/2005/8/layout/cycle5"/>
    <dgm:cxn modelId="{1F8E1FFA-729F-42E8-8A88-55206D267708}" type="presParOf" srcId="{88626419-2194-4BD8-9A9B-26B6E5338C0B}" destId="{0FC68C1F-4366-4A4C-9595-C3467583866B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197A8D-0F46-4DA7-B9B7-7DB60570CC1F}">
      <dsp:nvSpPr>
        <dsp:cNvPr id="0" name=""/>
        <dsp:cNvSpPr/>
      </dsp:nvSpPr>
      <dsp:spPr>
        <a:xfrm>
          <a:off x="2914904" y="887"/>
          <a:ext cx="1577649" cy="7360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bg1"/>
              </a:solidFill>
              <a:latin typeface="Arial Black" pitchFamily="34" charset="0"/>
            </a:rPr>
            <a:t>Державні органи</a:t>
          </a:r>
          <a:endParaRPr lang="ru-RU" sz="1600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2950833" y="36816"/>
        <a:ext cx="1505791" cy="664144"/>
      </dsp:txXfrm>
    </dsp:sp>
    <dsp:sp modelId="{BDAABC43-F2B2-43D3-A4F3-60DB31CD3366}">
      <dsp:nvSpPr>
        <dsp:cNvPr id="0" name=""/>
        <dsp:cNvSpPr/>
      </dsp:nvSpPr>
      <dsp:spPr>
        <a:xfrm>
          <a:off x="2230943" y="368888"/>
          <a:ext cx="2945571" cy="2945571"/>
        </a:xfrm>
        <a:custGeom>
          <a:avLst/>
          <a:gdLst/>
          <a:ahLst/>
          <a:cxnLst/>
          <a:rect l="0" t="0" r="0" b="0"/>
          <a:pathLst>
            <a:path>
              <a:moveTo>
                <a:pt x="2360741" y="297782"/>
              </a:moveTo>
              <a:arcTo wR="1472785" hR="1472785" stAng="18424712" swAng="85493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85293B-6298-4589-A28A-157B4611CB17}">
      <dsp:nvSpPr>
        <dsp:cNvPr id="0" name=""/>
        <dsp:cNvSpPr/>
      </dsp:nvSpPr>
      <dsp:spPr>
        <a:xfrm>
          <a:off x="4123498" y="1018557"/>
          <a:ext cx="1961865" cy="7360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  <a:latin typeface="Arial Black" pitchFamily="34" charset="0"/>
            </a:rPr>
            <a:t>Юридичні особи</a:t>
          </a:r>
          <a:endParaRPr lang="ru-RU" sz="1600" b="1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4159427" y="1054486"/>
        <a:ext cx="1890007" cy="664144"/>
      </dsp:txXfrm>
    </dsp:sp>
    <dsp:sp modelId="{8A911E95-078D-4CBE-911F-E90D704D72B5}">
      <dsp:nvSpPr>
        <dsp:cNvPr id="0" name=""/>
        <dsp:cNvSpPr/>
      </dsp:nvSpPr>
      <dsp:spPr>
        <a:xfrm>
          <a:off x="2267749" y="620094"/>
          <a:ext cx="2945571" cy="2945571"/>
        </a:xfrm>
        <a:custGeom>
          <a:avLst/>
          <a:gdLst/>
          <a:ahLst/>
          <a:cxnLst/>
          <a:rect l="0" t="0" r="0" b="0"/>
          <a:pathLst>
            <a:path>
              <a:moveTo>
                <a:pt x="2937760" y="1321301"/>
              </a:moveTo>
              <a:arcTo wR="1472785" hR="1472785" stAng="21245782" swAng="136790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CB81F-F624-4980-8F22-9869F29A6540}">
      <dsp:nvSpPr>
        <dsp:cNvPr id="0" name=""/>
        <dsp:cNvSpPr/>
      </dsp:nvSpPr>
      <dsp:spPr>
        <a:xfrm>
          <a:off x="3895270" y="2698283"/>
          <a:ext cx="1749409" cy="7360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bg1"/>
              </a:solidFill>
              <a:latin typeface="Arial Black" pitchFamily="34" charset="0"/>
            </a:rPr>
            <a:t>Підприємства організац</a:t>
          </a:r>
          <a:r>
            <a:rPr lang="uk-UA" sz="1400" kern="1200" dirty="0" smtClean="0">
              <a:solidFill>
                <a:schemeClr val="bg1"/>
              </a:solidFill>
            </a:rPr>
            <a:t>ії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931199" y="2734212"/>
        <a:ext cx="1677551" cy="664144"/>
      </dsp:txXfrm>
    </dsp:sp>
    <dsp:sp modelId="{0C774881-81F4-4100-8F4D-9B095ABD4B3F}">
      <dsp:nvSpPr>
        <dsp:cNvPr id="0" name=""/>
        <dsp:cNvSpPr/>
      </dsp:nvSpPr>
      <dsp:spPr>
        <a:xfrm>
          <a:off x="2559682" y="488765"/>
          <a:ext cx="2945571" cy="2945571"/>
        </a:xfrm>
        <a:custGeom>
          <a:avLst/>
          <a:gdLst/>
          <a:ahLst/>
          <a:cxnLst/>
          <a:rect l="0" t="0" r="0" b="0"/>
          <a:pathLst>
            <a:path>
              <a:moveTo>
                <a:pt x="1391812" y="2943344"/>
              </a:moveTo>
              <a:arcTo wR="1472785" hR="1472785" stAng="5589102" swAng="48308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E1601-65C1-425E-9C8E-E6ED33A8AA8E}">
      <dsp:nvSpPr>
        <dsp:cNvPr id="0" name=""/>
        <dsp:cNvSpPr/>
      </dsp:nvSpPr>
      <dsp:spPr>
        <a:xfrm>
          <a:off x="1828255" y="2698272"/>
          <a:ext cx="1850989" cy="7360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bg1"/>
              </a:solidFill>
              <a:latin typeface="Arial Black" pitchFamily="34" charset="0"/>
            </a:rPr>
            <a:t>Установи</a:t>
          </a:r>
          <a:endParaRPr lang="ru-RU" sz="1600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1864184" y="2734201"/>
        <a:ext cx="1779131" cy="664144"/>
      </dsp:txXfrm>
    </dsp:sp>
    <dsp:sp modelId="{81C2F165-187C-47B2-877F-E08F69C79A37}">
      <dsp:nvSpPr>
        <dsp:cNvPr id="0" name=""/>
        <dsp:cNvSpPr/>
      </dsp:nvSpPr>
      <dsp:spPr>
        <a:xfrm>
          <a:off x="2216956" y="492893"/>
          <a:ext cx="2945571" cy="2945571"/>
        </a:xfrm>
        <a:custGeom>
          <a:avLst/>
          <a:gdLst/>
          <a:ahLst/>
          <a:cxnLst/>
          <a:rect l="0" t="0" r="0" b="0"/>
          <a:pathLst>
            <a:path>
              <a:moveTo>
                <a:pt x="108979" y="2028780"/>
              </a:moveTo>
              <a:arcTo wR="1472785" hR="1472785" stAng="9469221" swAng="142186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4EC98-4CBA-4C2F-9D65-D313A25F741E}">
      <dsp:nvSpPr>
        <dsp:cNvPr id="0" name=""/>
        <dsp:cNvSpPr/>
      </dsp:nvSpPr>
      <dsp:spPr>
        <a:xfrm>
          <a:off x="1324194" y="1042094"/>
          <a:ext cx="1959057" cy="6889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  <a:latin typeface="Arial Black" pitchFamily="34" charset="0"/>
            </a:rPr>
            <a:t>Органи місцевого самоврядування</a:t>
          </a:r>
          <a:endParaRPr lang="ru-RU" sz="1400" b="1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1357825" y="1075725"/>
        <a:ext cx="1891795" cy="621665"/>
      </dsp:txXfrm>
    </dsp:sp>
    <dsp:sp modelId="{0FC68C1F-4366-4A4C-9595-C3467583866B}">
      <dsp:nvSpPr>
        <dsp:cNvPr id="0" name=""/>
        <dsp:cNvSpPr/>
      </dsp:nvSpPr>
      <dsp:spPr>
        <a:xfrm>
          <a:off x="2232281" y="368038"/>
          <a:ext cx="2945571" cy="2945571"/>
        </a:xfrm>
        <a:custGeom>
          <a:avLst/>
          <a:gdLst/>
          <a:ahLst/>
          <a:cxnLst/>
          <a:rect l="0" t="0" r="0" b="0"/>
          <a:pathLst>
            <a:path>
              <a:moveTo>
                <a:pt x="308210" y="571197"/>
              </a:moveTo>
              <a:arcTo wR="1472785" hR="1472785" stAng="13064774" swAng="89420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EF45D-C710-4F65-88B8-D296D3C19CAF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5CEFD-56ED-4D8F-9793-FC963A064B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955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5CEFD-56ED-4D8F-9793-FC963A064B8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3201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5CEFD-56ED-4D8F-9793-FC963A064B8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0015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7558F82-6607-4510-996C-EA1ADDE4FB90}" type="datetimeFigureOut">
              <a:rPr lang="uk-UA" smtClean="0"/>
              <a:t>20.11.2023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0791-18" TargetMode="External"/><Relationship Id="rId2" Type="http://schemas.openxmlformats.org/officeDocument/2006/relationships/hyperlink" Target="https://zakon.rada.gov.ua/laws/show/z0736-1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z0446-22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0736-15" TargetMode="External"/><Relationship Id="rId2" Type="http://schemas.openxmlformats.org/officeDocument/2006/relationships/hyperlink" Target="https://zakon.rada.gov.ua/laws/show/z0571-12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zakon.rada.gov.ua/rada/show/v0144774-20" TargetMode="External"/><Relationship Id="rId4" Type="http://schemas.openxmlformats.org/officeDocument/2006/relationships/hyperlink" Target="https://zakon.rada.gov.ua/laws/show/55-2018-%D0%B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v1059736-1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1700808"/>
            <a:ext cx="7772400" cy="3528392"/>
          </a:xfrm>
        </p:spPr>
        <p:txBody>
          <a:bodyPr>
            <a:normAutofit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sz="49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1988840"/>
            <a:ext cx="612724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err="1"/>
              <a:t>Ведення</a:t>
            </a:r>
            <a:r>
              <a:rPr lang="ru-RU" sz="4000" b="1" i="1" dirty="0"/>
              <a:t> </a:t>
            </a:r>
            <a:r>
              <a:rPr lang="ru-RU" sz="4000" b="1" i="1" dirty="0" err="1" smtClean="0"/>
              <a:t>документації</a:t>
            </a:r>
            <a:r>
              <a:rPr lang="ru-RU" sz="4000" b="1" i="1" dirty="0" smtClean="0"/>
              <a:t>– </a:t>
            </a:r>
            <a:r>
              <a:rPr lang="ru-RU" sz="4000" b="1" i="1" dirty="0"/>
              <a:t/>
            </a:r>
            <a:br>
              <a:rPr lang="ru-RU" sz="4000" b="1" i="1" dirty="0"/>
            </a:br>
            <a:r>
              <a:rPr lang="ru-RU" sz="4000" b="1" i="1" dirty="0" err="1"/>
              <a:t>невід’ємна</a:t>
            </a:r>
            <a:r>
              <a:rPr lang="ru-RU" sz="4000" b="1" i="1" dirty="0"/>
              <a:t> </a:t>
            </a:r>
            <a:r>
              <a:rPr lang="ru-RU" sz="4000" b="1" i="1" dirty="0" err="1"/>
              <a:t>складова</a:t>
            </a:r>
            <a:r>
              <a:rPr lang="ru-RU" sz="4000" b="1" i="1" dirty="0"/>
              <a:t> </a:t>
            </a:r>
            <a:r>
              <a:rPr lang="ru-RU" sz="4000" b="1" i="1" dirty="0" err="1"/>
              <a:t>діяльності</a:t>
            </a:r>
            <a:r>
              <a:rPr lang="ru-RU" sz="4000" b="1" i="1" dirty="0"/>
              <a:t> закладу </a:t>
            </a:r>
            <a:r>
              <a:rPr lang="ru-RU" sz="4000" b="1" i="1" dirty="0" err="1"/>
              <a:t>освіти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996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Розміщення заголовків справ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88840"/>
            <a:ext cx="8478675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96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Строки зберігання документів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55738"/>
            <a:ext cx="7632848" cy="4061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804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8208912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741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Схвалення номенклатури справ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05" y="1340768"/>
            <a:ext cx="8208912" cy="513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56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2307126"/>
              </p:ext>
            </p:extLst>
          </p:nvPr>
        </p:nvGraphicFramePr>
        <p:xfrm>
          <a:off x="899593" y="5301208"/>
          <a:ext cx="734481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963"/>
                <a:gridCol w="1468963"/>
                <a:gridCol w="1468963"/>
                <a:gridCol w="1468963"/>
                <a:gridCol w="1468963"/>
              </a:tblGrid>
              <a:tr h="822949">
                <a:tc>
                  <a:txBody>
                    <a:bodyPr/>
                    <a:lstStyle/>
                    <a:p>
                      <a:r>
                        <a:rPr lang="uk-UA" dirty="0" smtClean="0"/>
                        <a:t>Індекс справи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Заголовок справи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Кількість справ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Строки зберігання справи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Приміка</a:t>
                      </a:r>
                      <a:endParaRPr lang="ru-RU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938544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НОМЕНКЛАТУРА </a:t>
            </a:r>
            <a:r>
              <a:rPr lang="uk-UA" b="1" dirty="0" smtClean="0">
                <a:solidFill>
                  <a:schemeClr val="tx1"/>
                </a:solidFill>
              </a:rPr>
              <a:t>СПРАВ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978603"/>
            <a:ext cx="7344816" cy="3907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spcBef>
                <a:spcPts val="0"/>
              </a:spcBef>
            </a:pP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Наказ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Міністерства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юстиції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України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від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18.06.2015 № 1000/5 «Про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затвердження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Правил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організації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діловодства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та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архівного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зберігання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документів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у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державних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органах, органах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місцевого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самоврядування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, на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підприємствах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, в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установах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 і </a:t>
            </a:r>
            <a:r>
              <a:rPr lang="ru-RU" sz="1400" b="1" i="1" dirty="0" err="1">
                <a:solidFill>
                  <a:srgbClr val="000000"/>
                </a:solidFill>
                <a:latin typeface="Arial Black" pitchFamily="34" charset="0"/>
              </a:rPr>
              <a:t>організаціях</a:t>
            </a:r>
            <a:r>
              <a:rPr lang="ru-RU" sz="1400" b="1" i="1" dirty="0">
                <a:solidFill>
                  <a:srgbClr val="000000"/>
                </a:solidFill>
                <a:latin typeface="Arial Black" pitchFamily="34" charset="0"/>
              </a:rPr>
              <a:t>» </a:t>
            </a:r>
            <a:r>
              <a:rPr lang="ru-RU" sz="1200" b="1" i="1" dirty="0">
                <a:solidFill>
                  <a:srgbClr val="000000"/>
                </a:solidFill>
                <a:latin typeface="Calibri"/>
              </a:rPr>
              <a:t>  </a:t>
            </a:r>
            <a:r>
              <a:rPr lang="en-US" sz="1400" b="1" i="1" u="sng" dirty="0">
                <a:solidFill>
                  <a:srgbClr val="0000FF"/>
                </a:solidFill>
                <a:latin typeface="Calibri"/>
                <a:hlinkClick r:id="rId2"/>
              </a:rPr>
              <a:t>https://zakon.rada.gov.ua/laws/show/z0736-15#Text</a:t>
            </a:r>
            <a:endParaRPr lang="en-US" sz="1400" i="1" dirty="0"/>
          </a:p>
          <a:p>
            <a:pPr indent="-342900" algn="just">
              <a:spcBef>
                <a:spcPts val="340"/>
              </a:spcBef>
            </a:pPr>
            <a:r>
              <a:rPr lang="en-US" sz="1400" b="1" i="1" dirty="0">
                <a:solidFill>
                  <a:srgbClr val="000000"/>
                </a:solidFill>
                <a:latin typeface="Calibri"/>
              </a:rPr>
              <a:t>{</a:t>
            </a:r>
            <a:r>
              <a:rPr lang="ru-RU" sz="1400" b="1" i="1" dirty="0" err="1">
                <a:solidFill>
                  <a:srgbClr val="000000"/>
                </a:solidFill>
                <a:latin typeface="Calibri"/>
              </a:rPr>
              <a:t>Додаток</a:t>
            </a:r>
            <a:r>
              <a:rPr lang="ru-RU" sz="1400" b="1" i="1" dirty="0">
                <a:solidFill>
                  <a:srgbClr val="000000"/>
                </a:solidFill>
                <a:latin typeface="Calibri"/>
              </a:rPr>
              <a:t> 10 </a:t>
            </a:r>
            <a:r>
              <a:rPr lang="ru-RU" sz="1400" b="1" i="1" dirty="0" err="1">
                <a:solidFill>
                  <a:srgbClr val="000000"/>
                </a:solidFill>
                <a:latin typeface="Calibri"/>
              </a:rPr>
              <a:t>із</a:t>
            </a:r>
            <a:r>
              <a:rPr lang="ru-RU" sz="1400" b="1" i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Calibri"/>
              </a:rPr>
              <a:t>змінами</a:t>
            </a:r>
            <a:r>
              <a:rPr lang="ru-RU" sz="1400" b="1" i="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ru-RU" sz="1400" b="1" i="1" dirty="0" err="1" smtClean="0">
                <a:solidFill>
                  <a:srgbClr val="000000"/>
                </a:solidFill>
                <a:latin typeface="Calibri"/>
              </a:rPr>
              <a:t>внесеними</a:t>
            </a:r>
            <a:r>
              <a:rPr lang="ru-RU" sz="1400" b="1" i="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Calibri"/>
              </a:rPr>
              <a:t>згідно</a:t>
            </a:r>
            <a:r>
              <a:rPr lang="ru-RU" sz="1400" b="1" i="1" dirty="0">
                <a:solidFill>
                  <a:srgbClr val="000000"/>
                </a:solidFill>
                <a:latin typeface="Calibri"/>
              </a:rPr>
              <a:t> з Наказами </a:t>
            </a:r>
            <a:r>
              <a:rPr lang="ru-RU" sz="1400" b="1" i="1" dirty="0" err="1">
                <a:solidFill>
                  <a:srgbClr val="000000"/>
                </a:solidFill>
                <a:latin typeface="Calibri"/>
              </a:rPr>
              <a:t>Міністерства</a:t>
            </a:r>
            <a:r>
              <a:rPr lang="ru-RU" sz="1400" b="1" i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400" b="1" i="1" dirty="0" err="1">
                <a:solidFill>
                  <a:srgbClr val="000000"/>
                </a:solidFill>
                <a:latin typeface="Calibri"/>
              </a:rPr>
              <a:t>юстиції</a:t>
            </a:r>
            <a:r>
              <a:rPr lang="ru-RU" sz="1400" b="1" i="1" dirty="0">
                <a:solidFill>
                  <a:srgbClr val="000000"/>
                </a:solidFill>
                <a:latin typeface="Calibri"/>
              </a:rPr>
              <a:t> </a:t>
            </a:r>
            <a:r>
              <a:rPr lang="ru-RU" sz="1400" b="1" i="1" u="sng" dirty="0">
                <a:solidFill>
                  <a:srgbClr val="0000FF"/>
                </a:solidFill>
                <a:latin typeface="Calibri"/>
                <a:hlinkClick r:id="rId3"/>
              </a:rPr>
              <a:t>№ 2277/5 </a:t>
            </a:r>
            <a:r>
              <a:rPr lang="ru-RU" sz="1400" b="1" i="1" u="sng" dirty="0" err="1">
                <a:solidFill>
                  <a:srgbClr val="0000FF"/>
                </a:solidFill>
                <a:latin typeface="Calibri"/>
                <a:hlinkClick r:id="rId3"/>
              </a:rPr>
              <a:t>від</a:t>
            </a:r>
            <a:r>
              <a:rPr lang="ru-RU" sz="1400" b="1" i="1" u="sng" dirty="0">
                <a:solidFill>
                  <a:srgbClr val="0000FF"/>
                </a:solidFill>
                <a:latin typeface="Calibri"/>
                <a:hlinkClick r:id="rId3"/>
              </a:rPr>
              <a:t> 04.07.2018</a:t>
            </a:r>
            <a:r>
              <a:rPr lang="ru-RU" sz="1400" b="1" i="1" dirty="0">
                <a:solidFill>
                  <a:srgbClr val="000000"/>
                </a:solidFill>
                <a:latin typeface="Calibri"/>
              </a:rPr>
              <a:t>, </a:t>
            </a:r>
            <a:r>
              <a:rPr lang="ru-RU" sz="1400" b="1" i="1" u="sng" dirty="0">
                <a:solidFill>
                  <a:srgbClr val="0000FF"/>
                </a:solidFill>
                <a:latin typeface="Calibri"/>
                <a:hlinkClick r:id="rId4"/>
              </a:rPr>
              <a:t>№ 1581/5 </a:t>
            </a:r>
            <a:r>
              <a:rPr lang="ru-RU" sz="1400" b="1" i="1" u="sng" dirty="0" err="1">
                <a:solidFill>
                  <a:srgbClr val="0000FF"/>
                </a:solidFill>
                <a:latin typeface="Calibri"/>
                <a:hlinkClick r:id="rId4"/>
              </a:rPr>
              <a:t>від</a:t>
            </a:r>
            <a:r>
              <a:rPr lang="ru-RU" sz="1400" b="1" i="1" u="sng" dirty="0">
                <a:solidFill>
                  <a:srgbClr val="0000FF"/>
                </a:solidFill>
                <a:latin typeface="Calibri"/>
                <a:hlinkClick r:id="rId4"/>
              </a:rPr>
              <a:t> 21.04.2022</a:t>
            </a:r>
            <a:r>
              <a:rPr lang="ru-RU" sz="1400" b="1" i="1" dirty="0">
                <a:solidFill>
                  <a:srgbClr val="000000"/>
                </a:solidFill>
                <a:latin typeface="Calibri"/>
              </a:rPr>
              <a:t>}</a:t>
            </a:r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endParaRPr lang="ru-RU" sz="1200" i="1" dirty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i="1" dirty="0">
                <a:solidFill>
                  <a:prstClr val="black"/>
                </a:solidFill>
              </a:rPr>
              <a:t> </a:t>
            </a:r>
            <a:r>
              <a:rPr lang="ru-RU" sz="1200" i="1" dirty="0" smtClean="0">
                <a:solidFill>
                  <a:prstClr val="black"/>
                </a:solidFill>
              </a:rPr>
              <a:t>    </a:t>
            </a:r>
            <a:r>
              <a:rPr lang="uk-UA" sz="1000" dirty="0" smtClean="0">
                <a:solidFill>
                  <a:prstClr val="black"/>
                </a:solidFill>
              </a:rPr>
              <a:t>Найменування </a:t>
            </a:r>
            <a:r>
              <a:rPr lang="uk-UA" sz="1000" dirty="0">
                <a:solidFill>
                  <a:prstClr val="black"/>
                </a:solidFill>
              </a:rPr>
              <a:t>установи                                                                                      ЗАТВЕРДЖУЮ</a:t>
            </a:r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uk-UA" sz="1000" dirty="0" smtClean="0">
                <a:solidFill>
                  <a:prstClr val="black"/>
                </a:solidFill>
              </a:rPr>
              <a:t>                                                                                                                                    </a:t>
            </a:r>
            <a:r>
              <a:rPr lang="uk-UA" sz="1000" i="1" dirty="0">
                <a:solidFill>
                  <a:prstClr val="black"/>
                </a:solidFill>
              </a:rPr>
              <a:t>Посада  керівника установи</a:t>
            </a:r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uk-UA" sz="1000" b="1" dirty="0" smtClean="0">
                <a:solidFill>
                  <a:prstClr val="black"/>
                </a:solidFill>
              </a:rPr>
              <a:t>     </a:t>
            </a:r>
            <a:r>
              <a:rPr lang="uk-UA" sz="1000" b="1" dirty="0">
                <a:solidFill>
                  <a:prstClr val="black"/>
                </a:solidFill>
              </a:rPr>
              <a:t>НОМЕНКЛАТУРА СПРАВ                                                                                                   ________________________________</a:t>
            </a:r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uk-UA" sz="1000" dirty="0">
                <a:solidFill>
                  <a:prstClr val="black"/>
                </a:solidFill>
              </a:rPr>
              <a:t>                                                                                                                                             Власне </a:t>
            </a:r>
            <a:r>
              <a:rPr lang="en-US" sz="1000" dirty="0">
                <a:solidFill>
                  <a:prstClr val="black"/>
                </a:solidFill>
              </a:rPr>
              <a:t> </a:t>
            </a:r>
            <a:r>
              <a:rPr lang="uk-UA" sz="1000" dirty="0" err="1">
                <a:solidFill>
                  <a:prstClr val="black"/>
                </a:solidFill>
              </a:rPr>
              <a:t>ім</a:t>
            </a:r>
            <a:r>
              <a:rPr lang="en-US" sz="1000" dirty="0">
                <a:solidFill>
                  <a:prstClr val="black"/>
                </a:solidFill>
              </a:rPr>
              <a:t>’</a:t>
            </a:r>
            <a:r>
              <a:rPr lang="uk-UA" sz="1000" dirty="0">
                <a:solidFill>
                  <a:prstClr val="black"/>
                </a:solidFill>
              </a:rPr>
              <a:t>я   ПРІЗВИЩЕ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endParaRPr lang="uk-UA" sz="10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uk-UA" sz="1000" dirty="0" smtClean="0">
                <a:solidFill>
                  <a:prstClr val="black"/>
                </a:solidFill>
              </a:rPr>
              <a:t>    ___________</a:t>
            </a:r>
            <a:r>
              <a:rPr lang="uk-UA" sz="1000" dirty="0">
                <a:solidFill>
                  <a:prstClr val="black"/>
                </a:solidFill>
              </a:rPr>
              <a:t>№_____________                                                                                              ____ __________ 20_____ року</a:t>
            </a:r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uk-UA" sz="1000" dirty="0" smtClean="0">
                <a:solidFill>
                  <a:prstClr val="black"/>
                </a:solidFill>
              </a:rPr>
              <a:t>        </a:t>
            </a:r>
            <a:r>
              <a:rPr lang="uk-UA" sz="1000" dirty="0" err="1" smtClean="0">
                <a:solidFill>
                  <a:prstClr val="black"/>
                </a:solidFill>
              </a:rPr>
              <a:t>на</a:t>
            </a:r>
            <a:r>
              <a:rPr lang="uk-UA" sz="1000" dirty="0" err="1">
                <a:solidFill>
                  <a:prstClr val="black"/>
                </a:solidFill>
              </a:rPr>
              <a:t>___</a:t>
            </a:r>
            <a:r>
              <a:rPr lang="uk-UA" sz="1000" dirty="0">
                <a:solidFill>
                  <a:prstClr val="black"/>
                </a:solidFill>
              </a:rPr>
              <a:t>___ рік                          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uk-UA" sz="1000" dirty="0">
                <a:solidFill>
                  <a:prstClr val="black"/>
                </a:solidFill>
              </a:rPr>
              <a:t>                                                                                                                                             М.П. ( за наявності)</a:t>
            </a:r>
          </a:p>
          <a:p>
            <a:pPr indent="-342900" algn="just">
              <a:spcBef>
                <a:spcPts val="340"/>
              </a:spcBef>
            </a:pPr>
            <a:endParaRPr lang="uk-UA" sz="1000" dirty="0" smtClean="0"/>
          </a:p>
          <a:p>
            <a:pPr indent="-342900" algn="just">
              <a:spcBef>
                <a:spcPts val="340"/>
              </a:spcBef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46487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677105"/>
              </p:ext>
            </p:extLst>
          </p:nvPr>
        </p:nvGraphicFramePr>
        <p:xfrm>
          <a:off x="755576" y="1988839"/>
          <a:ext cx="7740845" cy="4392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2592288"/>
                <a:gridCol w="1584176"/>
                <a:gridCol w="1584176"/>
                <a:gridCol w="1044101"/>
              </a:tblGrid>
              <a:tr h="895169">
                <a:tc>
                  <a:txBody>
                    <a:bodyPr/>
                    <a:lstStyle/>
                    <a:p>
                      <a:r>
                        <a:rPr lang="uk-UA" dirty="0" smtClean="0"/>
                        <a:t>01-01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01.</a:t>
                      </a:r>
                      <a:r>
                        <a:rPr lang="uk-UA" baseline="0" dirty="0" smtClean="0"/>
                        <a:t> </a:t>
                      </a:r>
                      <a:r>
                        <a:rPr lang="uk-UA" sz="1200" baseline="0" dirty="0" smtClean="0"/>
                        <a:t>Організація системи управління закладом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83190">
                <a:tc>
                  <a:txBody>
                    <a:bodyPr/>
                    <a:lstStyle/>
                    <a:p>
                      <a:r>
                        <a:rPr lang="uk-UA" dirty="0" smtClean="0"/>
                        <a:t>01-01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Урядові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галузеві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документи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про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дошкільну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освіту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укази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постанови,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доручення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накази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інструкції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рішення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колегії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вказівки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Міністерства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освіти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і науки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України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Доки не мине потреба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5186">
                <a:tc>
                  <a:txBody>
                    <a:bodyPr/>
                    <a:lstStyle/>
                    <a:p>
                      <a:r>
                        <a:rPr lang="uk-UA" dirty="0" smtClean="0"/>
                        <a:t>01-02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Накази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віддлу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освіти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з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основної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діяльності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копії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Доки не мине потреба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4472">
                <a:tc>
                  <a:txBody>
                    <a:bodyPr/>
                    <a:lstStyle/>
                    <a:p>
                      <a:r>
                        <a:rPr lang="uk-UA" dirty="0" smtClean="0"/>
                        <a:t>01-03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Накази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директора закладу </a:t>
                      </a:r>
                      <a:r>
                        <a:rPr lang="ru-RU" sz="11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дошкільної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освіти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основної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діяльності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Постійно,</a:t>
                      </a:r>
                      <a:r>
                        <a:rPr lang="uk-UA" sz="1200" dirty="0" err="1" smtClean="0"/>
                        <a:t>ст.16а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4472">
                <a:tc>
                  <a:txBody>
                    <a:bodyPr/>
                    <a:lstStyle/>
                    <a:p>
                      <a:r>
                        <a:rPr lang="uk-UA" dirty="0" smtClean="0"/>
                        <a:t>01-04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Статут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дошкільного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навчального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закладу та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зміни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до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нього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Постійно, </a:t>
                      </a:r>
                      <a:r>
                        <a:rPr lang="uk-UA" sz="1200" dirty="0" err="1" smtClean="0"/>
                        <a:t>ст.30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ЗРАЗОК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82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708904"/>
              </p:ext>
            </p:extLst>
          </p:nvPr>
        </p:nvGraphicFramePr>
        <p:xfrm>
          <a:off x="611562" y="2132859"/>
          <a:ext cx="8064895" cy="4651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2"/>
                <a:gridCol w="2664296"/>
                <a:gridCol w="1656184"/>
                <a:gridCol w="1728192"/>
                <a:gridCol w="1080121"/>
              </a:tblGrid>
              <a:tr h="800670">
                <a:tc>
                  <a:txBody>
                    <a:bodyPr/>
                    <a:lstStyle/>
                    <a:p>
                      <a:r>
                        <a:rPr lang="uk-UA" dirty="0" smtClean="0"/>
                        <a:t>01-05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Інструкція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 </a:t>
                      </a:r>
                      <a:r>
                        <a:rPr lang="ru-RU" sz="12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питань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діловодства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2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дошкільному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навчальному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закладі</a:t>
                      </a:r>
                      <a:endParaRPr lang="ru-RU" sz="1200" b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0" dirty="0" smtClean="0">
                          <a:solidFill>
                            <a:schemeClr val="tx1"/>
                          </a:solidFill>
                        </a:rPr>
                        <a:t>Постійно, </a:t>
                      </a:r>
                      <a:r>
                        <a:rPr lang="uk-UA" sz="1200" b="0" dirty="0" err="1" smtClean="0">
                          <a:solidFill>
                            <a:schemeClr val="tx1"/>
                          </a:solidFill>
                        </a:rPr>
                        <a:t>ст.20а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1660">
                <a:tc>
                  <a:txBody>
                    <a:bodyPr/>
                    <a:lstStyle/>
                    <a:p>
                      <a:r>
                        <a:rPr lang="uk-UA" dirty="0" smtClean="0"/>
                        <a:t>01-06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Колективний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договір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укладений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між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адміністрацією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дошкільного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навчального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закладу та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трудовим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колективом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Постійно, </a:t>
                      </a:r>
                      <a:r>
                        <a:rPr lang="uk-UA" sz="1200" dirty="0" err="1" smtClean="0"/>
                        <a:t>ст.395-а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1236">
                <a:tc>
                  <a:txBody>
                    <a:bodyPr/>
                    <a:lstStyle/>
                    <a:p>
                      <a:r>
                        <a:rPr lang="uk-UA" dirty="0" smtClean="0"/>
                        <a:t>01-07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Правила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внутрішнього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трудового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розпорядку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1 рік, </a:t>
                      </a:r>
                      <a:r>
                        <a:rPr lang="uk-UA" sz="1200" dirty="0" err="1" smtClean="0"/>
                        <a:t>ст.397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До </a:t>
                      </a:r>
                      <a:r>
                        <a:rPr lang="uk-UA" sz="1200" smtClean="0"/>
                        <a:t>заміни новими</a:t>
                      </a:r>
                      <a:endParaRPr lang="ru-RU" sz="1200"/>
                    </a:p>
                  </a:txBody>
                  <a:tcPr/>
                </a:tc>
              </a:tr>
              <a:tr h="601236">
                <a:tc>
                  <a:txBody>
                    <a:bodyPr/>
                    <a:lstStyle/>
                    <a:p>
                      <a:r>
                        <a:rPr lang="uk-UA" dirty="0" smtClean="0"/>
                        <a:t>01-08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Протоколи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оперативних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дошкільноїї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освіти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5р.</a:t>
                      </a:r>
                      <a:r>
                        <a:rPr lang="uk-UA" sz="1200" baseline="0" dirty="0" smtClean="0"/>
                        <a:t> ЕПК ст.13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1236">
                <a:tc>
                  <a:txBody>
                    <a:bodyPr/>
                    <a:lstStyle/>
                    <a:p>
                      <a:r>
                        <a:rPr lang="uk-UA" dirty="0" smtClean="0"/>
                        <a:t>01-09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Протоколи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засідань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педагогічної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ради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дошкільного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навчального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закладу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Постійно, ст.14а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1236">
                <a:tc>
                  <a:txBody>
                    <a:bodyPr/>
                    <a:lstStyle/>
                    <a:p>
                      <a:r>
                        <a:rPr lang="uk-UA" dirty="0" smtClean="0"/>
                        <a:t>01-10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Протоколи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загальних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зборів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трудового 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колективу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Постійно, ст.12а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12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ЗРАЗОК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1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432048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ЗРАЗОК НАКАЗУ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23528" y="1268760"/>
            <a:ext cx="8424936" cy="5184576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02.01.2020                                                                                                               № 1 </a:t>
            </a:r>
          </a:p>
          <a:p>
            <a:pPr algn="l"/>
            <a:endParaRPr lang="ru-RU" sz="1200" dirty="0">
              <a:solidFill>
                <a:schemeClr val="tx1"/>
              </a:solidFill>
            </a:endParaRPr>
          </a:p>
          <a:p>
            <a:pPr algn="l"/>
            <a:r>
              <a:rPr lang="ru-RU" sz="1200" dirty="0">
                <a:solidFill>
                  <a:schemeClr val="tx1"/>
                </a:solidFill>
              </a:rPr>
              <a:t>Про </a:t>
            </a:r>
            <a:r>
              <a:rPr lang="ru-RU" sz="1200" dirty="0" err="1">
                <a:solidFill>
                  <a:schemeClr val="tx1"/>
                </a:solidFill>
              </a:rPr>
              <a:t>затвердження</a:t>
            </a: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err="1">
                <a:solidFill>
                  <a:schemeClr val="tx1"/>
                </a:solidFill>
              </a:rPr>
              <a:t>номенклатури</a:t>
            </a:r>
            <a:r>
              <a:rPr lang="ru-RU" sz="1200" dirty="0">
                <a:solidFill>
                  <a:schemeClr val="tx1"/>
                </a:solidFill>
              </a:rPr>
              <a:t> справ </a:t>
            </a:r>
          </a:p>
          <a:p>
            <a:pPr algn="l"/>
            <a:r>
              <a:rPr lang="ru-RU" sz="1200" dirty="0" smtClean="0">
                <a:solidFill>
                  <a:schemeClr val="tx1"/>
                </a:solidFill>
              </a:rPr>
              <a:t>ДНЗ</a:t>
            </a:r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на 2020 р.</a:t>
            </a:r>
          </a:p>
          <a:p>
            <a:pPr algn="l"/>
            <a:endParaRPr lang="ru-RU" sz="1200" dirty="0">
              <a:solidFill>
                <a:schemeClr val="tx1"/>
              </a:solidFill>
            </a:endParaRPr>
          </a:p>
          <a:p>
            <a:pPr algn="just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На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архівний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фонд та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архівні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установи»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24.12.1993 № 3814-ХІІ; «Про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Закону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архівний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фонд і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архівні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установи» 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грудня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2001 року;  Закону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25.04.2019;  Закону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02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жовтня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1996 року; постанов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08.08.2007 № 1004 «Про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«Порядку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утворення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комісій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затвердженого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постановою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08.08.2007 № 1004;  наказу МОН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13.03.2006 № 183 «Про Порядок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номенклатури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 у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міністерстві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ділову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документацію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дошкільних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закладах,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затвердженої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наказом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30.01.1998 № 32;  «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Переліку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типових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створюються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зазначенням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затвердженого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наказом Головного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архівного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Кабінеті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20.07.1998 № 41 (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змінами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2003 року); 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дошкільних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закладах,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затвердженої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наказом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17.04.2006 № 298/227;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кабінет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дошкільних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загальноосвітніх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затвердженого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наказом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19.10.2001 № 691,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Інструктивно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-методичного листа «Про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дошкільному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навчальному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(наказ МОН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01.10.2002 року № 1/9-434) та з метою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систематизації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якісного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діловодства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дошкільної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2020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посилення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персональної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закладу за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належну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організацію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зверненнями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службовою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кореспонденцією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діловими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паперами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2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400600"/>
          </a:xfrm>
        </p:spPr>
        <p:txBody>
          <a:bodyPr>
            <a:no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НАКАЗУЮ: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Визнати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таким,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втратив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чинність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, наказ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02.01.2019 № 1 «Про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номенклатури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справ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ДНЗ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на 2019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Затвердити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номенклатуру справ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ДНЗ на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додається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Працівникам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закладу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дошкільної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вихователю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-методисту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практичному психологу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.;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сестрі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медичній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старшій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вихователям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вчителям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-логопедам –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______________________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вчителю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-дефектологу –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____________________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музичним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керівникам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_______________;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завідуючому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господарством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комірнику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–__________________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3.1.	Привести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функціональними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обов’язками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затвердженої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номенклатури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справ.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До 03.02.2020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3.2.	Вести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функціональними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обов’язками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затвердженої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номенклатури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справ.</a:t>
            </a: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Упродовж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 2020 року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Затвердити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документації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додатку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5.	Контроль за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наказу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залишаю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за собою. </a:t>
            </a:r>
          </a:p>
          <a:p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Завідувач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ДНЗ                                            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_____________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З наказом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ознайомлені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ЗРАЗОК НАКАЗУ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08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504056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tx1"/>
                </a:solidFill>
              </a:rPr>
              <a:t>НОРМАТИВНІ ДОКУМЕНТИ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268760"/>
            <a:ext cx="8280920" cy="4896544"/>
          </a:xfrm>
        </p:spPr>
        <p:txBody>
          <a:bodyPr>
            <a:normAutofit fontScale="92500" lnSpcReduction="20000"/>
          </a:bodyPr>
          <a:lstStyle/>
          <a:p>
            <a:pPr algn="just" fontAlgn="base">
              <a:spcBef>
                <a:spcPts val="0"/>
              </a:spcBef>
              <a:buFont typeface="Arial"/>
              <a:buChar char="•"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1.Наказ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12.04.2012 № 578/5 «Про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Переліку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типових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створюються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зазначенням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строків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1800" b="1" dirty="0">
                <a:solidFill>
                  <a:srgbClr val="000000"/>
                </a:solidFill>
                <a:latin typeface="Calibri"/>
              </a:rPr>
              <a:t> </a:t>
            </a:r>
            <a:r>
              <a:rPr lang="en-US" sz="1800" b="1" u="sng" dirty="0">
                <a:solidFill>
                  <a:srgbClr val="0000FF"/>
                </a:solidFill>
                <a:latin typeface="Calibri"/>
                <a:hlinkClick r:id="rId2"/>
              </a:rPr>
              <a:t>https://</a:t>
            </a:r>
            <a:r>
              <a:rPr lang="en-US" sz="1800" b="1" u="sng" dirty="0" smtClean="0">
                <a:solidFill>
                  <a:srgbClr val="0000FF"/>
                </a:solidFill>
                <a:latin typeface="Calibri"/>
                <a:hlinkClick r:id="rId2"/>
              </a:rPr>
              <a:t>zakon.rada.gov.ua/laws/show/z0571-12#Text</a:t>
            </a:r>
            <a:endParaRPr lang="en-US" sz="1800" b="1" dirty="0">
              <a:solidFill>
                <a:srgbClr val="000000"/>
              </a:solidFill>
              <a:latin typeface="Noto Sans Symbols"/>
            </a:endParaRPr>
          </a:p>
          <a:p>
            <a:pPr algn="just"/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ts val="340"/>
              </a:spcBef>
              <a:buFont typeface="Arial"/>
              <a:buChar char="•"/>
            </a:pPr>
            <a:r>
              <a:rPr lang="uk-UA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Наказ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18.06.2015 № 1000/5 «Про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діловодства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архівного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органах, органах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установах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організаціях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 </a:t>
            </a:r>
            <a:r>
              <a:rPr lang="en-US" sz="1800" b="1" u="sng" dirty="0">
                <a:solidFill>
                  <a:srgbClr val="0000FF"/>
                </a:solidFill>
                <a:latin typeface="Calibri"/>
                <a:hlinkClick r:id="rId3"/>
              </a:rPr>
              <a:t>https://zakon.rada.gov.ua/laws/show/z0736-15#Text</a:t>
            </a:r>
            <a:endParaRPr lang="en-US" sz="1800" b="1" dirty="0">
              <a:solidFill>
                <a:srgbClr val="000000"/>
              </a:solidFill>
              <a:latin typeface="Noto Sans Symbols"/>
            </a:endParaRPr>
          </a:p>
          <a:p>
            <a:pPr algn="just"/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Постанова КМУ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17.01.2018 № 55 «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Типова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інструкція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діловодства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міністерствах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центральних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місцевих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органах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indent="-342900" algn="just">
              <a:spcBef>
                <a:spcPts val="340"/>
              </a:spcBef>
            </a:pPr>
            <a:r>
              <a:rPr lang="en-US" sz="1800" b="1" u="sng" dirty="0">
                <a:solidFill>
                  <a:srgbClr val="0000FF"/>
                </a:solidFill>
                <a:latin typeface="Calibri"/>
                <a:hlinkClick r:id="rId4"/>
              </a:rPr>
              <a:t>https://zakon.rada.gov.ua/laws/show/55-2018-</a:t>
            </a:r>
            <a:r>
              <a:rPr lang="ru-RU" sz="1800" b="1" u="sng" dirty="0">
                <a:solidFill>
                  <a:srgbClr val="0000FF"/>
                </a:solidFill>
                <a:latin typeface="Calibri"/>
                <a:hlinkClick r:id="rId4"/>
              </a:rPr>
              <a:t>п#</a:t>
            </a:r>
            <a:r>
              <a:rPr lang="en-US" sz="1800" b="1" u="sng" dirty="0">
                <a:solidFill>
                  <a:srgbClr val="0000FF"/>
                </a:solidFill>
                <a:latin typeface="Calibri"/>
                <a:hlinkClick r:id="rId4"/>
              </a:rPr>
              <a:t>Text</a:t>
            </a:r>
            <a:endParaRPr lang="en-US" sz="1800" dirty="0"/>
          </a:p>
          <a:p>
            <a:pPr algn="just"/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Наказ ДП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УкрНДНЦ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01.07.2020 № 144 «Про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скасування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національних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  </a:t>
            </a:r>
            <a:r>
              <a:rPr lang="en-US" sz="1800" b="1" u="sng" dirty="0">
                <a:solidFill>
                  <a:srgbClr val="0000FF"/>
                </a:solidFill>
                <a:latin typeface="Calibri"/>
                <a:hlinkClick r:id="rId5"/>
              </a:rPr>
              <a:t>ttps://zakon.rada.gov.ua/rada/show/v0144774-20#Tex</a:t>
            </a:r>
            <a:endParaRPr lang="ru-RU" sz="1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65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71064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Національний стандарт ДСТУ 4163:2020</a:t>
            </a:r>
            <a:br>
              <a:rPr lang="uk-UA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«Державна уніфікована система документації. Уніфікована система </a:t>
            </a:r>
            <a:br>
              <a:rPr lang="uk-UA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організаційно-розпорядчої документації. </a:t>
            </a:r>
            <a:br>
              <a:rPr lang="uk-UA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Вимоги до оформлення документів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6504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00808"/>
            <a:ext cx="8496944" cy="4968552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* </a:t>
            </a:r>
            <a:r>
              <a:rPr lang="ru-RU" sz="1800" b="1" dirty="0" err="1" smtClean="0">
                <a:solidFill>
                  <a:schemeClr val="tx1"/>
                </a:solidFill>
              </a:rPr>
              <a:t>Незалежно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</a:rPr>
              <a:t>від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</a:rPr>
              <a:t>наявності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</a:rPr>
              <a:t>типової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</a:rPr>
              <a:t>чи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</a:rPr>
              <a:t>примірної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</a:rPr>
              <a:t>номенклатури</a:t>
            </a:r>
            <a:r>
              <a:rPr lang="ru-RU" sz="1800" b="1" dirty="0" smtClean="0">
                <a:solidFill>
                  <a:schemeClr val="tx1"/>
                </a:solidFill>
              </a:rPr>
              <a:t> справ </a:t>
            </a:r>
            <a:r>
              <a:rPr lang="ru-RU" sz="1800" b="1" dirty="0" err="1" smtClean="0">
                <a:solidFill>
                  <a:schemeClr val="tx1"/>
                </a:solidFill>
              </a:rPr>
              <a:t>кожна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установа</a:t>
            </a:r>
            <a:r>
              <a:rPr lang="ru-RU" sz="1800" b="1" dirty="0">
                <a:solidFill>
                  <a:schemeClr val="tx1"/>
                </a:solidFill>
              </a:rPr>
              <a:t> повинна </a:t>
            </a:r>
            <a:r>
              <a:rPr lang="ru-RU" sz="1800" b="1" dirty="0" err="1">
                <a:solidFill>
                  <a:schemeClr val="tx1"/>
                </a:solidFill>
              </a:rPr>
              <a:t>мати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власну</a:t>
            </a:r>
            <a:r>
              <a:rPr lang="ru-RU" sz="1800" b="1" dirty="0">
                <a:solidFill>
                  <a:schemeClr val="tx1"/>
                </a:solidFill>
              </a:rPr>
              <a:t> номенклатуру справ</a:t>
            </a:r>
            <a:r>
              <a:rPr lang="ru-RU" sz="1800" b="1" dirty="0" smtClean="0">
                <a:solidFill>
                  <a:schemeClr val="tx1"/>
                </a:solidFill>
              </a:rPr>
              <a:t>.</a:t>
            </a:r>
            <a:endParaRPr lang="ru-RU" sz="1800" b="1" dirty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* </a:t>
            </a:r>
            <a:r>
              <a:rPr lang="ru-RU" sz="1800" b="1" dirty="0" err="1" smtClean="0">
                <a:solidFill>
                  <a:schemeClr val="tx1"/>
                </a:solidFill>
              </a:rPr>
              <a:t>Новостворені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>
                <a:solidFill>
                  <a:schemeClr val="tx1"/>
                </a:solidFill>
              </a:rPr>
              <a:t>установи </a:t>
            </a:r>
            <a:r>
              <a:rPr lang="ru-RU" sz="1800" b="1" dirty="0" err="1">
                <a:solidFill>
                  <a:schemeClr val="tx1"/>
                </a:solidFill>
              </a:rPr>
              <a:t>повинні</a:t>
            </a:r>
            <a:r>
              <a:rPr lang="ru-RU" sz="1800" b="1" dirty="0">
                <a:solidFill>
                  <a:schemeClr val="tx1"/>
                </a:solidFill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</a:rPr>
              <a:t>пізніше</a:t>
            </a:r>
            <a:r>
              <a:rPr lang="ru-RU" sz="1800" b="1" dirty="0">
                <a:solidFill>
                  <a:schemeClr val="tx1"/>
                </a:solidFill>
              </a:rPr>
              <a:t> одного року з початку </a:t>
            </a:r>
            <a:r>
              <a:rPr lang="ru-RU" sz="1800" b="1" dirty="0" err="1">
                <a:solidFill>
                  <a:schemeClr val="tx1"/>
                </a:solidFill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</a:rPr>
              <a:t> подати </a:t>
            </a:r>
            <a:r>
              <a:rPr lang="ru-RU" sz="1800" b="1" dirty="0" err="1">
                <a:solidFill>
                  <a:schemeClr val="tx1"/>
                </a:solidFill>
              </a:rPr>
              <a:t>схвалену</a:t>
            </a:r>
            <a:r>
              <a:rPr lang="ru-RU" sz="1800" b="1" dirty="0">
                <a:solidFill>
                  <a:schemeClr val="tx1"/>
                </a:solidFill>
              </a:rPr>
              <a:t> ЕК установи номенклатуру справ на </a:t>
            </a:r>
            <a:r>
              <a:rPr lang="ru-RU" sz="1800" b="1" dirty="0" err="1">
                <a:solidFill>
                  <a:schemeClr val="tx1"/>
                </a:solidFill>
              </a:rPr>
              <a:t>розгляд</a:t>
            </a:r>
            <a:r>
              <a:rPr lang="ru-RU" sz="1800" b="1" dirty="0">
                <a:solidFill>
                  <a:schemeClr val="tx1"/>
                </a:solidFill>
              </a:rPr>
              <a:t> ЕК органу </a:t>
            </a:r>
            <a:r>
              <a:rPr lang="ru-RU" sz="1800" b="1" dirty="0" err="1">
                <a:solidFill>
                  <a:schemeClr val="tx1"/>
                </a:solidFill>
              </a:rPr>
              <a:t>вищого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рівня</a:t>
            </a:r>
            <a:r>
              <a:rPr lang="ru-RU" sz="1800" b="1" dirty="0">
                <a:solidFill>
                  <a:schemeClr val="tx1"/>
                </a:solidFill>
              </a:rPr>
              <a:t>. У </a:t>
            </a:r>
            <a:r>
              <a:rPr lang="ru-RU" sz="1800" b="1" dirty="0" err="1">
                <a:solidFill>
                  <a:schemeClr val="tx1"/>
                </a:solidFill>
              </a:rPr>
              <a:t>разі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відсутності</a:t>
            </a:r>
            <a:r>
              <a:rPr lang="ru-RU" sz="1800" b="1" dirty="0">
                <a:solidFill>
                  <a:schemeClr val="tx1"/>
                </a:solidFill>
              </a:rPr>
              <a:t> установи </a:t>
            </a:r>
            <a:r>
              <a:rPr lang="ru-RU" sz="1800" b="1" dirty="0" err="1">
                <a:solidFill>
                  <a:schemeClr val="tx1"/>
                </a:solidFill>
              </a:rPr>
              <a:t>вищого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рівня</a:t>
            </a:r>
            <a:r>
              <a:rPr lang="ru-RU" sz="1800" b="1" dirty="0">
                <a:solidFill>
                  <a:schemeClr val="tx1"/>
                </a:solidFill>
              </a:rPr>
              <a:t> номенклатура справ </a:t>
            </a:r>
            <a:r>
              <a:rPr lang="ru-RU" sz="1800" b="1" dirty="0" err="1">
                <a:solidFill>
                  <a:schemeClr val="tx1"/>
                </a:solidFill>
              </a:rPr>
              <a:t>схвалюється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власною</a:t>
            </a:r>
            <a:r>
              <a:rPr lang="ru-RU" sz="1800" b="1" dirty="0">
                <a:solidFill>
                  <a:schemeClr val="tx1"/>
                </a:solidFill>
              </a:rPr>
              <a:t> ЕК</a:t>
            </a:r>
            <a:r>
              <a:rPr lang="ru-RU" sz="1800" b="1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 fontAlgn="base"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* </a:t>
            </a:r>
            <a:r>
              <a:rPr lang="ru-RU" sz="1800" b="1" dirty="0" err="1" smtClean="0">
                <a:solidFill>
                  <a:schemeClr val="tx1"/>
                </a:solidFill>
              </a:rPr>
              <a:t>Погоджена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>
                <a:solidFill>
                  <a:schemeClr val="tx1"/>
                </a:solidFill>
              </a:rPr>
              <a:t>ЕК органу </a:t>
            </a:r>
            <a:r>
              <a:rPr lang="ru-RU" sz="1800" b="1" dirty="0" err="1">
                <a:solidFill>
                  <a:schemeClr val="tx1"/>
                </a:solidFill>
              </a:rPr>
              <a:t>вищого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рівня</a:t>
            </a:r>
            <a:r>
              <a:rPr lang="ru-RU" sz="1800" b="1" dirty="0">
                <a:solidFill>
                  <a:schemeClr val="tx1"/>
                </a:solidFill>
              </a:rPr>
              <a:t> номенклатура справ </a:t>
            </a:r>
            <a:r>
              <a:rPr lang="ru-RU" sz="1800" b="1" dirty="0" err="1">
                <a:solidFill>
                  <a:schemeClr val="tx1"/>
                </a:solidFill>
              </a:rPr>
              <a:t>затверджується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керівником</a:t>
            </a:r>
            <a:r>
              <a:rPr lang="ru-RU" sz="1800" b="1" dirty="0">
                <a:solidFill>
                  <a:schemeClr val="tx1"/>
                </a:solidFill>
              </a:rPr>
              <a:t> установи.</a:t>
            </a:r>
          </a:p>
          <a:p>
            <a:pPr marL="0" indent="0" fontAlgn="base"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* Номенклатура </a:t>
            </a:r>
            <a:r>
              <a:rPr lang="ru-RU" sz="1800" b="1" dirty="0">
                <a:solidFill>
                  <a:schemeClr val="tx1"/>
                </a:solidFill>
              </a:rPr>
              <a:t>справ </a:t>
            </a:r>
            <a:r>
              <a:rPr lang="ru-RU" sz="1800" b="1" dirty="0" err="1">
                <a:solidFill>
                  <a:schemeClr val="tx1"/>
                </a:solidFill>
              </a:rPr>
              <a:t>підлягає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схваленню</a:t>
            </a:r>
            <a:r>
              <a:rPr lang="ru-RU" sz="1800" b="1" dirty="0">
                <a:solidFill>
                  <a:schemeClr val="tx1"/>
                </a:solidFill>
              </a:rPr>
              <a:t> органом </a:t>
            </a:r>
            <a:r>
              <a:rPr lang="ru-RU" sz="1800" b="1" dirty="0" err="1">
                <a:solidFill>
                  <a:schemeClr val="tx1"/>
                </a:solidFill>
              </a:rPr>
              <a:t>вищого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рівня</a:t>
            </a:r>
            <a:r>
              <a:rPr lang="ru-RU" sz="1800" b="1" dirty="0">
                <a:solidFill>
                  <a:schemeClr val="tx1"/>
                </a:solidFill>
              </a:rPr>
              <a:t> один раз на </a:t>
            </a:r>
            <a:r>
              <a:rPr lang="ru-RU" sz="1800" b="1" dirty="0" err="1">
                <a:solidFill>
                  <a:schemeClr val="tx1"/>
                </a:solidFill>
              </a:rPr>
              <a:t>п’ять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років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або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невідкладно</a:t>
            </a:r>
            <a:r>
              <a:rPr lang="ru-RU" sz="1800" b="1" dirty="0">
                <a:solidFill>
                  <a:schemeClr val="tx1"/>
                </a:solidFill>
              </a:rPr>
              <a:t> в </a:t>
            </a:r>
            <a:r>
              <a:rPr lang="ru-RU" sz="1800" b="1" dirty="0" err="1">
                <a:solidFill>
                  <a:schemeClr val="tx1"/>
                </a:solidFill>
              </a:rPr>
              <a:t>разі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істотних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змін</a:t>
            </a:r>
            <a:r>
              <a:rPr lang="ru-RU" sz="1800" b="1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 fontAlgn="base"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* </a:t>
            </a:r>
            <a:r>
              <a:rPr lang="ru-RU" sz="1800" b="1" dirty="0" err="1" smtClean="0">
                <a:solidFill>
                  <a:schemeClr val="tx1"/>
                </a:solidFill>
              </a:rPr>
              <a:t>Погоджена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>
                <a:solidFill>
                  <a:schemeClr val="tx1"/>
                </a:solidFill>
              </a:rPr>
              <a:t>з ЕК </a:t>
            </a:r>
            <a:r>
              <a:rPr lang="ru-RU" sz="1800" b="1" dirty="0" smtClean="0">
                <a:solidFill>
                  <a:schemeClr val="tx1"/>
                </a:solidFill>
              </a:rPr>
              <a:t>органу </a:t>
            </a:r>
            <a:r>
              <a:rPr lang="ru-RU" sz="1800" b="1" dirty="0" err="1">
                <a:solidFill>
                  <a:schemeClr val="tx1"/>
                </a:solidFill>
              </a:rPr>
              <a:t>вищого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рівня</a:t>
            </a:r>
            <a:r>
              <a:rPr lang="ru-RU" sz="1800" b="1" dirty="0">
                <a:solidFill>
                  <a:schemeClr val="tx1"/>
                </a:solidFill>
              </a:rPr>
              <a:t> номенклатура справ установи не </a:t>
            </a:r>
            <a:r>
              <a:rPr lang="ru-RU" sz="1800" b="1" dirty="0" err="1">
                <a:solidFill>
                  <a:schemeClr val="tx1"/>
                </a:solidFill>
              </a:rPr>
              <a:t>пізніше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грудня</a:t>
            </a:r>
            <a:r>
              <a:rPr lang="ru-RU" sz="1800" b="1" dirty="0">
                <a:solidFill>
                  <a:schemeClr val="tx1"/>
                </a:solidFill>
              </a:rPr>
              <a:t> поточного року </a:t>
            </a:r>
            <a:r>
              <a:rPr lang="ru-RU" sz="1800" b="1" dirty="0" err="1">
                <a:solidFill>
                  <a:schemeClr val="tx1"/>
                </a:solidFill>
              </a:rPr>
              <a:t>уточнюється</a:t>
            </a:r>
            <a:r>
              <a:rPr lang="ru-RU" sz="1800" b="1" dirty="0">
                <a:solidFill>
                  <a:schemeClr val="tx1"/>
                </a:solidFill>
              </a:rPr>
              <a:t>, </a:t>
            </a:r>
            <a:r>
              <a:rPr lang="ru-RU" sz="1800" b="1" dirty="0" err="1">
                <a:solidFill>
                  <a:schemeClr val="tx1"/>
                </a:solidFill>
              </a:rPr>
              <a:t>передруковується</a:t>
            </a:r>
            <a:r>
              <a:rPr lang="ru-RU" sz="1800" b="1" dirty="0">
                <a:solidFill>
                  <a:schemeClr val="tx1"/>
                </a:solidFill>
              </a:rPr>
              <a:t>, </a:t>
            </a:r>
            <a:r>
              <a:rPr lang="ru-RU" sz="1800" b="1" dirty="0" err="1">
                <a:solidFill>
                  <a:schemeClr val="tx1"/>
                </a:solidFill>
              </a:rPr>
              <a:t>затверджується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керівником</a:t>
            </a:r>
            <a:r>
              <a:rPr lang="ru-RU" sz="1800" b="1" dirty="0">
                <a:solidFill>
                  <a:schemeClr val="tx1"/>
                </a:solidFill>
              </a:rPr>
              <a:t> установи та вводиться в </a:t>
            </a:r>
            <a:r>
              <a:rPr lang="ru-RU" sz="1800" b="1" dirty="0" err="1">
                <a:solidFill>
                  <a:schemeClr val="tx1"/>
                </a:solidFill>
              </a:rPr>
              <a:t>дію</a:t>
            </a:r>
            <a:r>
              <a:rPr lang="ru-RU" sz="1800" b="1" dirty="0">
                <a:solidFill>
                  <a:schemeClr val="tx1"/>
                </a:solidFill>
              </a:rPr>
              <a:t> з 1 </a:t>
            </a:r>
            <a:r>
              <a:rPr lang="ru-RU" sz="1800" b="1" dirty="0" err="1">
                <a:solidFill>
                  <a:schemeClr val="tx1"/>
                </a:solidFill>
              </a:rPr>
              <a:t>січня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b="1" dirty="0" err="1">
                <a:solidFill>
                  <a:schemeClr val="tx1"/>
                </a:solidFill>
              </a:rPr>
              <a:t>наступного</a:t>
            </a:r>
            <a:r>
              <a:rPr lang="ru-RU" sz="1800" b="1" dirty="0">
                <a:solidFill>
                  <a:schemeClr val="tx1"/>
                </a:solidFill>
              </a:rPr>
              <a:t> календарного року.</a:t>
            </a:r>
          </a:p>
          <a:p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solidFill>
                  <a:schemeClr val="tx1"/>
                </a:solidFill>
              </a:rPr>
              <a:t>Номенклатура </a:t>
            </a:r>
            <a:r>
              <a:rPr lang="ru-RU" b="1" i="1" dirty="0" smtClean="0">
                <a:solidFill>
                  <a:schemeClr val="tx1"/>
                </a:solidFill>
              </a:rPr>
              <a:t>справ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24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276872"/>
            <a:ext cx="7408333" cy="4104456"/>
          </a:xfrm>
        </p:spPr>
        <p:txBody>
          <a:bodyPr/>
          <a:lstStyle/>
          <a:p>
            <a:pPr fontAlgn="base"/>
            <a:r>
              <a:rPr lang="ru-RU" b="1" dirty="0" err="1">
                <a:solidFill>
                  <a:schemeClr val="tx1"/>
                </a:solidFill>
              </a:rPr>
              <a:t>Перелік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документів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керівника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закладу  </a:t>
            </a:r>
          </a:p>
          <a:p>
            <a:pPr fontAlgn="base"/>
            <a:endParaRPr lang="ru-RU" b="1" dirty="0">
              <a:solidFill>
                <a:schemeClr val="tx1"/>
              </a:solidFill>
            </a:endParaRPr>
          </a:p>
          <a:p>
            <a:pPr algn="just" fontAlgn="base"/>
            <a:r>
              <a:rPr lang="ru-RU" b="1" dirty="0" err="1">
                <a:solidFill>
                  <a:schemeClr val="tx1"/>
                </a:solidFill>
              </a:rPr>
              <a:t>Перелік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документів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педагогічних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працівників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 fontAlgn="base"/>
            <a:endParaRPr lang="ru-RU" b="1" dirty="0">
              <a:solidFill>
                <a:schemeClr val="tx1"/>
              </a:solidFill>
            </a:endParaRPr>
          </a:p>
          <a:p>
            <a:pPr fontAlgn="base"/>
            <a:r>
              <a:rPr lang="ru-RU" b="1" dirty="0" err="1">
                <a:solidFill>
                  <a:schemeClr val="tx1"/>
                </a:solidFill>
              </a:rPr>
              <a:t>Орієнтовний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перелік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наказів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зкладу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освіти</a:t>
            </a:r>
            <a:endParaRPr lang="ru-RU" b="1" dirty="0" smtClean="0">
              <a:solidFill>
                <a:schemeClr val="tx1"/>
              </a:solidFill>
            </a:endParaRPr>
          </a:p>
          <a:p>
            <a:pPr fontAlgn="base"/>
            <a:endParaRPr lang="ru-RU" b="1" dirty="0">
              <a:solidFill>
                <a:schemeClr val="tx1"/>
              </a:solidFill>
            </a:endParaRPr>
          </a:p>
          <a:p>
            <a:pPr fontAlgn="base"/>
            <a:r>
              <a:rPr lang="ru-RU" b="1" dirty="0" err="1">
                <a:solidFill>
                  <a:schemeClr val="tx1"/>
                </a:solidFill>
              </a:rPr>
              <a:t>Примірний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перелік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документів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підписи</a:t>
            </a:r>
            <a:r>
              <a:rPr lang="ru-RU" b="1" dirty="0">
                <a:solidFill>
                  <a:schemeClr val="tx1"/>
                </a:solidFill>
              </a:rPr>
              <a:t> на </a:t>
            </a:r>
            <a:r>
              <a:rPr lang="ru-RU" b="1" dirty="0" err="1">
                <a:solidFill>
                  <a:schemeClr val="tx1"/>
                </a:solidFill>
              </a:rPr>
              <a:t>яких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скріплюються</a:t>
            </a:r>
            <a:r>
              <a:rPr lang="ru-RU" b="1" dirty="0">
                <a:solidFill>
                  <a:schemeClr val="tx1"/>
                </a:solidFill>
              </a:rPr>
              <a:t> гербовою </a:t>
            </a:r>
            <a:r>
              <a:rPr lang="ru-RU" b="1" dirty="0" err="1">
                <a:solidFill>
                  <a:schemeClr val="tx1"/>
                </a:solidFill>
              </a:rPr>
              <a:t>печаткою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>
            <a:noAutofit/>
          </a:bodyPr>
          <a:lstStyle/>
          <a:p>
            <a:r>
              <a:rPr lang="ru-RU" sz="2800" b="1" i="1" dirty="0" err="1">
                <a:solidFill>
                  <a:schemeClr val="tx1"/>
                </a:solidFill>
              </a:rPr>
              <a:t>Перелік</a:t>
            </a:r>
            <a:r>
              <a:rPr lang="ru-RU" sz="2800" b="1" i="1" dirty="0">
                <a:solidFill>
                  <a:schemeClr val="tx1"/>
                </a:solidFill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</a:rPr>
              <a:t>документів</a:t>
            </a:r>
            <a:r>
              <a:rPr lang="ru-RU" sz="2800" b="1" i="1" dirty="0">
                <a:solidFill>
                  <a:schemeClr val="tx1"/>
                </a:solidFill>
              </a:rPr>
              <a:t/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>(наказ МОН </a:t>
            </a:r>
            <a:r>
              <a:rPr lang="ru-RU" sz="2800" b="1" i="1" dirty="0" err="1">
                <a:solidFill>
                  <a:schemeClr val="tx1"/>
                </a:solidFill>
              </a:rPr>
              <a:t>України</a:t>
            </a:r>
            <a:r>
              <a:rPr lang="ru-RU" sz="2800" b="1" i="1" dirty="0">
                <a:solidFill>
                  <a:schemeClr val="tx1"/>
                </a:solidFill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</a:rPr>
              <a:t>від</a:t>
            </a:r>
            <a:r>
              <a:rPr lang="ru-RU" sz="2800" b="1" i="1" dirty="0">
                <a:solidFill>
                  <a:schemeClr val="tx1"/>
                </a:solidFill>
              </a:rPr>
              <a:t> 01.10.2012 № 1059)</a:t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400" b="1" i="1" u="sng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https://zakon.rada.gov.ua/rada/show/v1059736-12#Text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hlinkClick r:id="rId2"/>
              </a:rPr>
              <a:t/>
            </a:r>
            <a:br>
              <a:rPr lang="ru-RU" sz="2400" b="1" i="1" dirty="0">
                <a:solidFill>
                  <a:schemeClr val="tx2">
                    <a:lumMod val="75000"/>
                  </a:schemeClr>
                </a:solidFill>
                <a:hlinkClick r:id="rId2"/>
              </a:rPr>
            </a:b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52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1628800"/>
            <a:ext cx="7643192" cy="57606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рганізаційно-методичні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вказівки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щодо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складання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номенклатури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справ  </a:t>
            </a:r>
            <a:r>
              <a:rPr lang="ru-RU" sz="2400" dirty="0" smtClean="0">
                <a:latin typeface="Calibri"/>
                <a:ea typeface="Calibri"/>
                <a:cs typeface="Times New Roman"/>
              </a:rPr>
              <a:t/>
            </a:r>
            <a:br>
              <a:rPr lang="ru-RU" sz="2400" dirty="0" smtClean="0">
                <a:latin typeface="Calibri"/>
                <a:ea typeface="Calibri"/>
                <a:cs typeface="Times New Roman"/>
              </a:rPr>
            </a:b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дошкільних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навчальних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закладах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400" dirty="0"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latin typeface="Calibri"/>
                <a:ea typeface="Calibri"/>
                <a:cs typeface="Times New Roman"/>
              </a:rPr>
            </a:br>
            <a:r>
              <a:rPr lang="uk-UA" sz="2400" dirty="0"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400" dirty="0"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latin typeface="Calibri"/>
                <a:ea typeface="Calibri"/>
                <a:cs typeface="Times New Roman"/>
              </a:rPr>
            </a:b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3676"/>
            <a:ext cx="8352928" cy="374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629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04" y="980728"/>
            <a:ext cx="8064896" cy="5139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90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4"/>
            <a:ext cx="8208912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Особливості  номенклатури справ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66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Заголовок справи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530350"/>
            <a:ext cx="6858645" cy="4418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197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1653</TotalTime>
  <Words>736</Words>
  <Application>Microsoft Office PowerPoint</Application>
  <PresentationFormat>Экран (4:3)</PresentationFormat>
  <Paragraphs>129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Волна</vt:lpstr>
      <vt:lpstr>   </vt:lpstr>
      <vt:lpstr>НОРМАТИВНІ ДОКУМЕНТИ</vt:lpstr>
      <vt:lpstr>Національний стандарт ДСТУ 4163:2020  «Державна уніфікована система документації. Уніфікована система  організаційно-розпорядчої документації.  Вимоги до оформлення документів</vt:lpstr>
      <vt:lpstr>Номенклатура справ</vt:lpstr>
      <vt:lpstr>Перелік документів (наказ МОН України від 01.10.2012 № 1059) https://zakon.rada.gov.ua/rada/show/v1059736-12#Text </vt:lpstr>
      <vt:lpstr>Організаційно-методичні вказівки щодо складання номенклатури справ   у дошкільних та навчальних закладах     </vt:lpstr>
      <vt:lpstr>Презентация PowerPoint</vt:lpstr>
      <vt:lpstr>Особливості  номенклатури справ</vt:lpstr>
      <vt:lpstr>Заголовок справи</vt:lpstr>
      <vt:lpstr>Розміщення заголовків справ</vt:lpstr>
      <vt:lpstr>Строки зберігання документів</vt:lpstr>
      <vt:lpstr>Презентация PowerPoint</vt:lpstr>
      <vt:lpstr>Схвалення номенклатури справ</vt:lpstr>
      <vt:lpstr>НОМЕНКЛАТУРА СПРАВ</vt:lpstr>
      <vt:lpstr>ЗРАЗОК</vt:lpstr>
      <vt:lpstr>ЗРАЗОК</vt:lpstr>
      <vt:lpstr>ЗРАЗОК НАКАЗУ</vt:lpstr>
      <vt:lpstr>ЗРАЗОК НАКАЗУ</vt:lpstr>
    </vt:vector>
  </TitlesOfParts>
  <Company>noname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ПОРТФОЛІО  ЯК ФОРМА ОЦІНКИ САМООСВІТНЬОЇ ДІЯЛЬНОСТІ ПЕДАГОГА</dc:title>
  <dc:creator>WiZaRd</dc:creator>
  <cp:lastModifiedBy>NS</cp:lastModifiedBy>
  <cp:revision>111</cp:revision>
  <dcterms:created xsi:type="dcterms:W3CDTF">2012-05-27T08:10:16Z</dcterms:created>
  <dcterms:modified xsi:type="dcterms:W3CDTF">2023-11-20T13:24:35Z</dcterms:modified>
</cp:coreProperties>
</file>