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5" r:id="rId19"/>
    <p:sldId id="273" r:id="rId2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p:scale>
          <a:sx n="73" d="100"/>
          <a:sy n="73" d="100"/>
        </p:scale>
        <p:origin x="-432" y="-4"/>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t>11/21/2023</a:t>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t>‹#›</a:t>
            </a:fld>
            <a:endParaRPr lang="en-US"/>
          </a:p>
        </p:txBody>
      </p:sp>
    </p:spTree>
    <p:extLst>
      <p:ext uri="{BB962C8B-B14F-4D97-AF65-F5344CB8AC3E}">
        <p14:creationId xmlns:p14="http://schemas.microsoft.com/office/powerpoint/2010/main" val="2975990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t>11/21/2023</a:t>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t>‹#›</a:t>
            </a:fld>
            <a:endParaRPr lang="en-US"/>
          </a:p>
        </p:txBody>
      </p:sp>
    </p:spTree>
    <p:extLst>
      <p:ext uri="{BB962C8B-B14F-4D97-AF65-F5344CB8AC3E}">
        <p14:creationId xmlns:p14="http://schemas.microsoft.com/office/powerpoint/2010/main" val="105479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60FBDFE-C587-4B4C-A407-44438C67B59E}" type="datetimeFigureOut">
              <a:rPr lang="en-US" smtClean="0"/>
              <a:t>11/21/2023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AE70B2-8BF9-45C0-BB95-33D1B9D3A854}"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760FBDFE-C587-4B4C-A407-44438C67B59E}" type="datetimeFigureOut">
              <a:rPr lang="en-US" smtClean="0"/>
              <a:t>11/21/2023</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760FBDFE-C587-4B4C-A407-44438C67B59E}" type="datetimeFigureOut">
              <a:rPr lang="en-US" smtClean="0"/>
              <a:t>11/21/2023</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Замещающая дата 3"/>
          <p:cNvSpPr>
            <a:spLocks noGrp="1"/>
          </p:cNvSpPr>
          <p:nvPr>
            <p:ph type="dt" sz="half" idx="10"/>
          </p:nvPr>
        </p:nvSpPr>
        <p:spPr/>
        <p:txBody>
          <a:bodyPr/>
          <a:lstStyle/>
          <a:p>
            <a:fld id="{760FBDFE-C587-4B4C-A407-44438C67B59E}" type="datetimeFigureOut">
              <a:rPr lang="en-US" smtClean="0"/>
              <a:t>11/21/2023</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Замещающая дата 4"/>
          <p:cNvSpPr>
            <a:spLocks noGrp="1"/>
          </p:cNvSpPr>
          <p:nvPr>
            <p:ph type="dt" sz="half" idx="10"/>
          </p:nvPr>
        </p:nvSpPr>
        <p:spPr/>
        <p:txBody>
          <a:bodyPr/>
          <a:lstStyle/>
          <a:p>
            <a:fld id="{760FBDFE-C587-4B4C-A407-44438C67B59E}" type="datetimeFigureOut">
              <a:rPr lang="en-US" smtClean="0"/>
              <a:t>11/21/2023</a:t>
            </a:fld>
            <a:endParaRPr lang="en-US"/>
          </a:p>
        </p:txBody>
      </p:sp>
      <p:sp>
        <p:nvSpPr>
          <p:cNvPr id="6" name="Замещающий нижний колонтитул 5"/>
          <p:cNvSpPr>
            <a:spLocks noGrp="1"/>
          </p:cNvSpPr>
          <p:nvPr>
            <p:ph type="ftr" sz="quarter" idx="11"/>
          </p:nvPr>
        </p:nvSpPr>
        <p:spPr/>
        <p:txBody>
          <a:bodyPr/>
          <a:lstStyle/>
          <a:p>
            <a:endParaRPr lang="en-US"/>
          </a:p>
        </p:txBody>
      </p:sp>
      <p:sp>
        <p:nvSpPr>
          <p:cNvPr id="7" name="Замещающий номер слайда 6"/>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Замещающая дата 6"/>
          <p:cNvSpPr>
            <a:spLocks noGrp="1"/>
          </p:cNvSpPr>
          <p:nvPr>
            <p:ph type="dt" sz="half" idx="10"/>
          </p:nvPr>
        </p:nvSpPr>
        <p:spPr/>
        <p:txBody>
          <a:bodyPr/>
          <a:lstStyle/>
          <a:p>
            <a:fld id="{760FBDFE-C587-4B4C-A407-44438C67B59E}" type="datetimeFigureOut">
              <a:rPr lang="en-US" smtClean="0"/>
              <a:t>11/21/2023</a:t>
            </a:fld>
            <a:endParaRPr lang="en-US"/>
          </a:p>
        </p:txBody>
      </p:sp>
      <p:sp>
        <p:nvSpPr>
          <p:cNvPr id="8" name="Замещающий нижний колонтитул 7"/>
          <p:cNvSpPr>
            <a:spLocks noGrp="1"/>
          </p:cNvSpPr>
          <p:nvPr>
            <p:ph type="ftr" sz="quarter" idx="11"/>
          </p:nvPr>
        </p:nvSpPr>
        <p:spPr/>
        <p:txBody>
          <a:bodyPr/>
          <a:lstStyle/>
          <a:p>
            <a:endParaRPr lang="en-US"/>
          </a:p>
        </p:txBody>
      </p:sp>
      <p:sp>
        <p:nvSpPr>
          <p:cNvPr id="9" name="Замещающий номер слайда 8"/>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lstStyle/>
          <a:p>
            <a:fld id="{760FBDFE-C587-4B4C-A407-44438C67B59E}" type="datetimeFigureOut">
              <a:rPr lang="en-US" smtClean="0"/>
              <a:t>11/21/2023</a:t>
            </a:fld>
            <a:endParaRPr lang="en-US"/>
          </a:p>
        </p:txBody>
      </p:sp>
      <p:sp>
        <p:nvSpPr>
          <p:cNvPr id="4" name="Замещающий нижний колонтитул 3"/>
          <p:cNvSpPr>
            <a:spLocks noGrp="1"/>
          </p:cNvSpPr>
          <p:nvPr>
            <p:ph type="ftr" sz="quarter" idx="11"/>
          </p:nvPr>
        </p:nvSpPr>
        <p:spPr/>
        <p:txBody>
          <a:bodyPr/>
          <a:lstStyle/>
          <a:p>
            <a:endParaRPr lang="en-US"/>
          </a:p>
        </p:txBody>
      </p:sp>
      <p:sp>
        <p:nvSpPr>
          <p:cNvPr id="5" name="Замещающий номер слайда 4"/>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fld id="{760FBDFE-C587-4B4C-A407-44438C67B59E}" type="datetimeFigureOut">
              <a:rPr lang="en-US" smtClean="0"/>
              <a:t>11/21/2023</a:t>
            </a:fld>
            <a:endParaRPr lang="en-US"/>
          </a:p>
        </p:txBody>
      </p:sp>
      <p:sp>
        <p:nvSpPr>
          <p:cNvPr id="3" name="Замещающий нижний колонтитул 2"/>
          <p:cNvSpPr>
            <a:spLocks noGrp="1"/>
          </p:cNvSpPr>
          <p:nvPr>
            <p:ph type="ftr" sz="quarter" idx="11"/>
          </p:nvPr>
        </p:nvSpPr>
        <p:spPr/>
        <p:txBody>
          <a:bodyPr/>
          <a:lstStyle/>
          <a:p>
            <a:endParaRPr lang="en-US"/>
          </a:p>
        </p:txBody>
      </p:sp>
      <p:sp>
        <p:nvSpPr>
          <p:cNvPr id="4" name="Замещающий номер слайда 3"/>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9EFD9D74-47D9-4702-A33C-335B63B48DBF}" type="datetimeFigureOut">
              <a:rPr lang="en-US" smtClean="0"/>
              <a:t>11/21/2023</a:t>
            </a:fld>
            <a:endParaRPr lang="en-US" dirty="0"/>
          </a:p>
        </p:txBody>
      </p:sp>
      <p:sp>
        <p:nvSpPr>
          <p:cNvPr id="6" name="Замещающий нижний колонтитул 5"/>
          <p:cNvSpPr>
            <a:spLocks noGrp="1"/>
          </p:cNvSpPr>
          <p:nvPr>
            <p:ph type="ftr" sz="quarter" idx="11"/>
          </p:nvPr>
        </p:nvSpPr>
        <p:spPr/>
        <p:txBody>
          <a:bodyPr/>
          <a:lstStyle/>
          <a:p>
            <a:endParaRPr lang="en-US" dirty="0"/>
          </a:p>
        </p:txBody>
      </p:sp>
      <p:sp>
        <p:nvSpPr>
          <p:cNvPr id="7" name="Замещающий номер слайда 6"/>
          <p:cNvSpPr>
            <a:spLocks noGrp="1"/>
          </p:cNvSpPr>
          <p:nvPr>
            <p:ph type="sldNum" sz="quarter" idx="12"/>
          </p:nvPr>
        </p:nvSpPr>
        <p:spPr/>
        <p:txBody>
          <a:bodyPr/>
          <a:lstStyle/>
          <a:p>
            <a:fld id="{FABC47A4-756D-490B-A52F-7D9E2C9FC05F}"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60FBDFE-C587-4B4C-A407-44438C67B59E}" type="datetimeFigureOut">
              <a:rPr lang="en-US" smtClean="0"/>
              <a:t>11/21/2023</a:t>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AE70B2-8BF9-45C0-BB95-33D1B9D3A8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altLang="ru-RU" sz="720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rPr>
              <a:t>Обдарованість та її типи</a:t>
            </a:r>
          </a:p>
        </p:txBody>
      </p:sp>
      <p:sp>
        <p:nvSpPr>
          <p:cNvPr id="3" name="Подзаголовок 2"/>
          <p:cNvSpPr>
            <a:spLocks noGrp="1"/>
          </p:cNvSpPr>
          <p:nvPr>
            <p:ph type="subTitle" idx="1"/>
          </p:nvPr>
        </p:nvSpPr>
        <p:spPr>
          <a:xfrm>
            <a:off x="3924935" y="4956810"/>
            <a:ext cx="5497195" cy="1655445"/>
          </a:xfrm>
        </p:spPr>
        <p:txBody>
          <a:bodyPr/>
          <a:lstStyle/>
          <a:p>
            <a:pPr algn="l"/>
            <a:r>
              <a:rPr lang="uk-UA" altLang="ru-RU" sz="2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Рокитнівський ліцей №1</a:t>
            </a:r>
          </a:p>
          <a:p>
            <a:pPr algn="l"/>
            <a:r>
              <a:rPr lang="uk-UA" altLang="ru-RU" sz="2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вчитель української мови та літератури </a:t>
            </a:r>
          </a:p>
          <a:p>
            <a:pPr algn="l"/>
            <a:r>
              <a:rPr lang="uk-UA" altLang="ru-RU" sz="24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Семьошкіна Світлана Миколаївна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smtClean="0">
                <a:solidFill>
                  <a:schemeClr val="bg1"/>
                </a:solidFill>
                <a:latin typeface="Times New Roman" panose="02020603050405020304" charset="0"/>
                <a:cs typeface="Times New Roman" panose="02020603050405020304" charset="0"/>
                <a:sym typeface="+mn-ea"/>
              </a:rPr>
              <a:t>Інтелекуальний тип</a:t>
            </a:r>
            <a:endParaRPr lang="uk-UA" altLang="en-US" smtClean="0">
              <a:solidFill>
                <a:schemeClr val="bg1"/>
              </a:solidFill>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609600" y="1174750"/>
            <a:ext cx="9625965" cy="4953000"/>
          </a:xfrm>
        </p:spPr>
        <p:txBody>
          <a:bodyPr/>
          <a:lstStyle/>
          <a:p>
            <a:pPr>
              <a:lnSpc>
                <a:spcPct val="80000"/>
              </a:lnSpc>
            </a:pPr>
            <a:r>
              <a:rPr lang="ru-RU" b="1" smtClean="0">
                <a:latin typeface="Times New Roman" panose="02020603050405020304" charset="0"/>
                <a:cs typeface="Times New Roman" panose="02020603050405020304" charset="0"/>
                <a:sym typeface="+mn-ea"/>
              </a:rPr>
              <a:t>Інтелектуальна обдарованість</a:t>
            </a:r>
            <a:r>
              <a:rPr lang="ru-RU" smtClean="0">
                <a:latin typeface="Times New Roman" panose="02020603050405020304" charset="0"/>
                <a:cs typeface="Times New Roman" panose="02020603050405020304" charset="0"/>
                <a:sym typeface="+mn-ea"/>
              </a:rPr>
              <a:t> - стан індивідуальних психологічних ресурсів (передусім розумових), який забезпечує можливість творчої </a:t>
            </a:r>
            <a:r>
              <a:rPr lang="uk-UA" altLang="ru-RU" smtClean="0">
                <a:latin typeface="Times New Roman" panose="02020603050405020304" charset="0"/>
                <a:cs typeface="Times New Roman" panose="02020603050405020304" charset="0"/>
                <a:sym typeface="+mn-ea"/>
              </a:rPr>
              <a:t>і</a:t>
            </a:r>
            <a:r>
              <a:rPr lang="ru-RU" smtClean="0">
                <a:latin typeface="Times New Roman" panose="02020603050405020304" charset="0"/>
                <a:cs typeface="Times New Roman" panose="02020603050405020304" charset="0"/>
                <a:sym typeface="+mn-ea"/>
              </a:rPr>
              <a:t>нтелектуальної діяльності.</a:t>
            </a:r>
            <a:endParaRPr lang="ru-RU" smtClean="0">
              <a:latin typeface="Times New Roman" panose="02020603050405020304" charset="0"/>
              <a:cs typeface="Times New Roman" panose="02020603050405020304" charset="0"/>
            </a:endParaRPr>
          </a:p>
          <a:p>
            <a:pPr>
              <a:lnSpc>
                <a:spcPct val="80000"/>
              </a:lnSpc>
            </a:pPr>
            <a:endParaRPr lang="ru-RU" smtClean="0">
              <a:latin typeface="Times New Roman" panose="02020603050405020304" charset="0"/>
              <a:cs typeface="Times New Roman" panose="02020603050405020304" charset="0"/>
              <a:sym typeface="+mn-ea"/>
            </a:endParaRPr>
          </a:p>
          <a:p>
            <a:pPr>
              <a:lnSpc>
                <a:spcPct val="80000"/>
              </a:lnSpc>
            </a:pPr>
            <a:r>
              <a:rPr lang="ru-RU" smtClean="0">
                <a:latin typeface="Times New Roman" panose="02020603050405020304" charset="0"/>
                <a:cs typeface="Times New Roman" panose="02020603050405020304" charset="0"/>
                <a:sym typeface="+mn-ea"/>
              </a:rPr>
              <a:t>Ця діяльність пов'язана зі створенням суб'єктивно і об'єктивно нових ідей, використанням нестандартних підходів до розроблення проблем, чутливістю до ключових, найперспективніших способів пошуку рішень у певній предметній галузі, відкритістю будь-яким інноваціям тощо.</a:t>
            </a:r>
            <a:endParaRPr lang="ru-RU" smtClean="0">
              <a:latin typeface="Times New Roman" panose="02020603050405020304" charset="0"/>
              <a:cs typeface="Times New Roman" panose="02020603050405020304" charset="0"/>
            </a:endParaRPr>
          </a:p>
          <a:p>
            <a:endParaRPr lang="ru-RU" altLang="en-US"/>
          </a:p>
          <a:p>
            <a:endParaRPr lang="ru-RU" altLang="en-US"/>
          </a:p>
          <a:p>
            <a:endParaRPr lang="ru-RU" altLang="en-US"/>
          </a:p>
          <a:p>
            <a:endParaRPr lang="ru-RU"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ru-RU" smtClean="0">
                <a:solidFill>
                  <a:schemeClr val="bg1"/>
                </a:solidFill>
                <a:latin typeface="Times New Roman" panose="02020603050405020304" charset="0"/>
                <a:cs typeface="Times New Roman" panose="02020603050405020304" charset="0"/>
                <a:sym typeface="+mn-ea"/>
              </a:rPr>
              <a:t>Ака</a:t>
            </a:r>
            <a:r>
              <a:rPr lang="uk-UA" smtClean="0">
                <a:solidFill>
                  <a:schemeClr val="bg1"/>
                </a:solidFill>
                <a:latin typeface="Times New Roman" panose="02020603050405020304" charset="0"/>
                <a:cs typeface="Times New Roman" panose="02020603050405020304" charset="0"/>
                <a:sym typeface="+mn-ea"/>
              </a:rPr>
              <a:t>демічний тип</a:t>
            </a:r>
            <a:endParaRPr lang="uk-UA" altLang="en-US" smtClean="0">
              <a:solidFill>
                <a:schemeClr val="bg1"/>
              </a:solidFill>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sz="half" idx="1"/>
          </p:nvPr>
        </p:nvSpPr>
        <p:spPr>
          <a:xfrm>
            <a:off x="609600" y="1174750"/>
            <a:ext cx="6823075" cy="4953000"/>
          </a:xfrm>
        </p:spPr>
        <p:txBody>
          <a:bodyPr/>
          <a:lstStyle/>
          <a:p>
            <a:r>
              <a:rPr lang="ru-RU" sz="2800" smtClean="0">
                <a:latin typeface="Times New Roman" panose="02020603050405020304" charset="0"/>
                <a:cs typeface="Times New Roman" panose="02020603050405020304" charset="0"/>
                <a:sym typeface="+mn-ea"/>
              </a:rPr>
              <a:t>При цьому типі обдарованості досить високий інтелект теж має місце, однак на перший план виходять особливі здібності саме до навчання. Учні цього типу обдарованості перш за все вміють блискуче засвоювати, тобто вчитися. Особливості їх пізнавальної сфери (мислення, пам'ять, увага), деякі особливості їх мотивації такі, що роблять вчення для них досить легким, а в ряді випадків навіть приємним.</a:t>
            </a:r>
            <a:r>
              <a:rPr lang="ru-RU" sz="2800" smtClean="0">
                <a:sym typeface="+mn-ea"/>
              </a:rPr>
              <a:t> </a:t>
            </a:r>
            <a:endParaRPr lang="ru-RU" sz="2800" smtClean="0"/>
          </a:p>
          <a:p>
            <a:endParaRPr lang="ru-RU" altLang="en-US" sz="2800"/>
          </a:p>
        </p:txBody>
      </p:sp>
      <p:pic>
        <p:nvPicPr>
          <p:cNvPr id="27654" name="Picture 6" descr="2"/>
          <p:cNvPicPr>
            <a:picLocks noGrp="1" noChangeAspect="1" noChangeArrowheads="1"/>
          </p:cNvPicPr>
          <p:nvPr>
            <p:ph sz="half" idx="2"/>
          </p:nvPr>
        </p:nvPicPr>
        <p:blipFill>
          <a:blip r:embed="rId2"/>
          <a:srcRect l="23222"/>
          <a:stretch>
            <a:fillRect/>
          </a:stretch>
        </p:blipFill>
        <p:spPr bwMode="auto">
          <a:xfrm>
            <a:off x="7358380" y="900430"/>
            <a:ext cx="4356100" cy="3587115"/>
          </a:xfrm>
          <a:prstGeom prst="rect">
            <a:avLst/>
          </a:prstGeom>
          <a:noFill/>
          <a:effectLst>
            <a:softEdge rad="6350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smtClean="0">
                <a:latin typeface="Times New Roman" panose="02020603050405020304" charset="0"/>
                <a:cs typeface="Times New Roman" panose="02020603050405020304" charset="0"/>
                <a:sym typeface="+mn-ea"/>
              </a:rPr>
              <a:t>Художній тип</a:t>
            </a:r>
            <a:endParaRPr lang="ru-RU" altLang="en-US">
              <a:latin typeface="Times New Roman" panose="02020603050405020304" charset="0"/>
              <a:cs typeface="Times New Roman" panose="02020603050405020304" charset="0"/>
            </a:endParaRPr>
          </a:p>
        </p:txBody>
      </p:sp>
      <p:sp>
        <p:nvSpPr>
          <p:cNvPr id="3" name="Замещающее содержимое 2"/>
          <p:cNvSpPr>
            <a:spLocks noGrp="1"/>
          </p:cNvSpPr>
          <p:nvPr>
            <p:ph sz="half" idx="1"/>
          </p:nvPr>
        </p:nvSpPr>
        <p:spPr>
          <a:xfrm>
            <a:off x="609600" y="1174750"/>
            <a:ext cx="6435725" cy="4953000"/>
          </a:xfrm>
        </p:spPr>
        <p:txBody>
          <a:bodyPr/>
          <a:lstStyle/>
          <a:p>
            <a:r>
              <a:rPr lang="ru-RU" sz="2800" smtClean="0">
                <a:latin typeface="Times New Roman" panose="02020603050405020304" charset="0"/>
                <a:cs typeface="Times New Roman" panose="02020603050405020304" charset="0"/>
                <a:sym typeface="+mn-ea"/>
              </a:rPr>
              <a:t>Цей вид обдарованості, як правило, проявляється у високих досягнень у художній діяльності – музиці, танці, живопису, скульптурі, сценічної діяльності. Вчитель повинен бачити ці здібності, сприяти їхньому розвитку і в разі дійсно високого рівня їх прояву подбати про те, щоб така дитина якомога швидше потрапив до відповідального фахівця, який зміг би професійно з ним займатися. </a:t>
            </a:r>
            <a:endParaRPr lang="ru-RU" sz="2800" smtClean="0">
              <a:latin typeface="Times New Roman" panose="02020603050405020304" charset="0"/>
              <a:cs typeface="Times New Roman" panose="02020603050405020304" charset="0"/>
            </a:endParaRPr>
          </a:p>
          <a:p>
            <a:endParaRPr lang="ru-RU" altLang="en-US" sz="2800">
              <a:latin typeface="Times New Roman" panose="02020603050405020304" charset="0"/>
              <a:cs typeface="Times New Roman" panose="02020603050405020304" charset="0"/>
            </a:endParaRPr>
          </a:p>
        </p:txBody>
      </p:sp>
      <p:pic>
        <p:nvPicPr>
          <p:cNvPr id="29702" name="Picture 6" descr="3"/>
          <p:cNvPicPr>
            <a:picLocks noGrp="1" noChangeAspect="1" noChangeArrowheads="1"/>
          </p:cNvPicPr>
          <p:nvPr>
            <p:ph sz="half" idx="2"/>
          </p:nvPr>
        </p:nvPicPr>
        <p:blipFill>
          <a:blip r:embed="rId2"/>
          <a:srcRect/>
          <a:stretch>
            <a:fillRect/>
          </a:stretch>
        </p:blipFill>
        <p:spPr bwMode="auto">
          <a:xfrm>
            <a:off x="7479665" y="1174750"/>
            <a:ext cx="3905885" cy="3407410"/>
          </a:xfrm>
          <a:prstGeom prst="rect">
            <a:avLst/>
          </a:prstGeom>
          <a:noFill/>
          <a:effectLst>
            <a:softEdge rad="317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smtClean="0">
                <a:latin typeface="Times New Roman" panose="02020603050405020304" charset="0"/>
                <a:cs typeface="Times New Roman" panose="02020603050405020304" charset="0"/>
                <a:sym typeface="+mn-ea"/>
              </a:rPr>
              <a:t>Креативний тип</a:t>
            </a:r>
            <a:endParaRPr lang="uk-UA" altLang="en-US" smtClean="0">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sz="half" idx="1"/>
          </p:nvPr>
        </p:nvSpPr>
        <p:spPr>
          <a:xfrm>
            <a:off x="609600" y="952500"/>
            <a:ext cx="5384800" cy="4953000"/>
          </a:xfrm>
        </p:spPr>
        <p:txBody>
          <a:bodyPr/>
          <a:lstStyle/>
          <a:p>
            <a:r>
              <a:rPr lang="ru-RU" sz="2800" smtClean="0">
                <a:latin typeface="Times New Roman" panose="02020603050405020304" charset="0"/>
                <a:cs typeface="Times New Roman" panose="02020603050405020304" charset="0"/>
                <a:sym typeface="+mn-ea"/>
              </a:rPr>
              <a:t>Виявляється в нестандартному баченні світу , в нешаблонному мисленні і в тому, що суспільство оцінює над усе. У творчої обдарованості багато різних варіантів: є учні, які виявляють неабиякі творчі можливості буквально в будь – якій діяльності, за яку беруться, але бувають учні, в яких таке нестандартне бачення виявляється досить яскраво лише в одній сфері. </a:t>
            </a:r>
            <a:endParaRPr lang="ru-RU" altLang="en-US" sz="2800">
              <a:latin typeface="Times New Roman" panose="02020603050405020304" charset="0"/>
              <a:cs typeface="Times New Roman" panose="02020603050405020304" charset="0"/>
            </a:endParaRPr>
          </a:p>
        </p:txBody>
      </p:sp>
      <p:pic>
        <p:nvPicPr>
          <p:cNvPr id="31751" name="Picture 7" descr="4"/>
          <p:cNvPicPr>
            <a:picLocks noGrp="1" noChangeAspect="1" noChangeArrowheads="1"/>
          </p:cNvPicPr>
          <p:nvPr>
            <p:ph sz="half" idx="2"/>
          </p:nvPr>
        </p:nvPicPr>
        <p:blipFill>
          <a:blip r:embed="rId2">
            <a:alphaModFix amt="80000"/>
          </a:blip>
          <a:srcRect/>
          <a:stretch>
            <a:fillRect/>
          </a:stretch>
        </p:blipFill>
        <p:spPr bwMode="auto">
          <a:xfrm>
            <a:off x="6289040" y="1174750"/>
            <a:ext cx="4919345" cy="3646805"/>
          </a:xfrm>
          <a:prstGeom prst="rect">
            <a:avLst/>
          </a:prstGeom>
          <a:noFill/>
          <a:effectLst>
            <a:softEdge rad="317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smtClean="0">
                <a:latin typeface="Times New Roman" panose="02020603050405020304" charset="0"/>
                <a:cs typeface="Times New Roman" panose="02020603050405020304" charset="0"/>
                <a:sym typeface="+mn-ea"/>
              </a:rPr>
              <a:t>Лідерська обдарованість</a:t>
            </a:r>
            <a:endParaRPr lang="ru-RU" altLang="en-US">
              <a:latin typeface="Times New Roman" panose="02020603050405020304" charset="0"/>
              <a:cs typeface="Times New Roman" panose="02020603050405020304" charset="0"/>
            </a:endParaRPr>
          </a:p>
        </p:txBody>
      </p:sp>
      <p:sp>
        <p:nvSpPr>
          <p:cNvPr id="3" name="Замещающее содержимое 2"/>
          <p:cNvSpPr>
            <a:spLocks noGrp="1"/>
          </p:cNvSpPr>
          <p:nvPr>
            <p:ph sz="half" idx="1"/>
          </p:nvPr>
        </p:nvSpPr>
        <p:spPr>
          <a:xfrm>
            <a:off x="609600" y="1174750"/>
            <a:ext cx="10507345" cy="2532380"/>
          </a:xfrm>
        </p:spPr>
        <p:txBody>
          <a:bodyPr/>
          <a:lstStyle/>
          <a:p>
            <a:r>
              <a:rPr lang="ru-RU" smtClean="0">
                <a:latin typeface="Times New Roman" panose="02020603050405020304" charset="0"/>
                <a:cs typeface="Times New Roman" panose="02020603050405020304" charset="0"/>
                <a:sym typeface="+mn-ea"/>
              </a:rPr>
              <a:t>Така обдарованість характеризується здатністю розуміти інших людей, будувати з ними конструктивні взаємини, управляти ними.  </a:t>
            </a:r>
            <a:endParaRPr lang="ru-RU" altLang="en-US">
              <a:latin typeface="Times New Roman" panose="02020603050405020304" charset="0"/>
              <a:cs typeface="Times New Roman" panose="02020603050405020304" charset="0"/>
            </a:endParaRPr>
          </a:p>
        </p:txBody>
      </p:sp>
      <p:pic>
        <p:nvPicPr>
          <p:cNvPr id="5" name="Замещающее содержимое 4" descr="lider_krok2020"/>
          <p:cNvPicPr>
            <a:picLocks noGrp="1" noChangeAspect="1"/>
          </p:cNvPicPr>
          <p:nvPr>
            <p:ph sz="half" idx="2"/>
          </p:nvPr>
        </p:nvPicPr>
        <p:blipFill>
          <a:blip r:embed="rId2"/>
          <a:stretch>
            <a:fillRect/>
          </a:stretch>
        </p:blipFill>
        <p:spPr>
          <a:xfrm>
            <a:off x="2012315" y="3018155"/>
            <a:ext cx="7374890" cy="3408680"/>
          </a:xfrm>
          <a:prstGeom prst="rect">
            <a:avLst/>
          </a:prstGeom>
          <a:effectLst>
            <a:softEdge rad="317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smtClean="0">
                <a:latin typeface="Times New Roman" panose="02020603050405020304" charset="0"/>
                <a:cs typeface="Times New Roman" panose="02020603050405020304" charset="0"/>
                <a:sym typeface="+mn-ea"/>
              </a:rPr>
              <a:t>Спортивна обдарованість</a:t>
            </a:r>
            <a:endParaRPr lang="ru-RU" altLang="en-US">
              <a:latin typeface="Times New Roman" panose="02020603050405020304" charset="0"/>
              <a:cs typeface="Times New Roman" panose="02020603050405020304" charset="0"/>
            </a:endParaRPr>
          </a:p>
        </p:txBody>
      </p:sp>
      <p:sp>
        <p:nvSpPr>
          <p:cNvPr id="3" name="Замещающее содержимое 2"/>
          <p:cNvSpPr>
            <a:spLocks noGrp="1"/>
          </p:cNvSpPr>
          <p:nvPr>
            <p:ph sz="half" idx="1"/>
          </p:nvPr>
        </p:nvSpPr>
        <p:spPr/>
        <p:txBody>
          <a:bodyPr/>
          <a:lstStyle/>
          <a:p>
            <a:r>
              <a:rPr lang="ru-RU" sz="2400" b="1" i="1" smtClean="0">
                <a:latin typeface="Times New Roman" panose="02020603050405020304" charset="0"/>
                <a:cs typeface="Times New Roman" panose="02020603050405020304" charset="0"/>
                <a:sym typeface="+mn-ea"/>
              </a:rPr>
              <a:t>Психомоторна (спортивна)</a:t>
            </a:r>
            <a:r>
              <a:rPr lang="ru-RU" sz="2400" smtClean="0">
                <a:latin typeface="Times New Roman" panose="02020603050405020304" charset="0"/>
                <a:cs typeface="Times New Roman" panose="02020603050405020304" charset="0"/>
                <a:sym typeface="+mn-ea"/>
              </a:rPr>
              <a:t> обдарованість виявляється дуже помітно, але в контексті середньої загальноосвітньої школи не являє спеціального інтересу. Учні зі спортивною обдарованістю часто не зовсім добре вчаться. Це пов’язано насамперед із недостачею часу та належного бажання. Якщо в школярів, що захоплюються спортом, створити відповідну мотивацію, тобто настій, то вони, як правила, можуть чудово навчатися. </a:t>
            </a:r>
            <a:endParaRPr lang="ru-RU" sz="2400" smtClean="0">
              <a:latin typeface="Times New Roman" panose="02020603050405020304" charset="0"/>
              <a:cs typeface="Times New Roman" panose="02020603050405020304" charset="0"/>
            </a:endParaRPr>
          </a:p>
          <a:p>
            <a:endParaRPr lang="ru-RU" altLang="en-US" sz="2400">
              <a:latin typeface="Times New Roman" panose="02020603050405020304" charset="0"/>
              <a:cs typeface="Times New Roman" panose="02020603050405020304" charset="0"/>
            </a:endParaRPr>
          </a:p>
        </p:txBody>
      </p:sp>
      <p:pic>
        <p:nvPicPr>
          <p:cNvPr id="5" name="Замещающее содержимое 4" descr="minsport_large-1024x614"/>
          <p:cNvPicPr>
            <a:picLocks noGrp="1" noChangeAspect="1"/>
          </p:cNvPicPr>
          <p:nvPr>
            <p:ph sz="half" idx="2"/>
          </p:nvPr>
        </p:nvPicPr>
        <p:blipFill>
          <a:blip r:embed="rId2"/>
          <a:stretch>
            <a:fillRect/>
          </a:stretch>
        </p:blipFill>
        <p:spPr>
          <a:xfrm>
            <a:off x="5699760" y="1284605"/>
            <a:ext cx="5384800" cy="3553460"/>
          </a:xfrm>
          <a:prstGeom prst="rect">
            <a:avLst/>
          </a:prstGeom>
          <a:effectLst>
            <a:softEdge rad="317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dirty="0" smtClean="0">
                <a:solidFill>
                  <a:schemeClr val="bg1"/>
                </a:solidFill>
                <a:latin typeface="Times New Roman" panose="02020603050405020304" charset="0"/>
                <a:cs typeface="Times New Roman" panose="02020603050405020304" charset="0"/>
                <a:sym typeface="+mn-ea"/>
              </a:rPr>
              <a:t>Вундеркінди</a:t>
            </a:r>
            <a:endParaRPr lang="uk-UA" altLang="en-US" dirty="0" smtClean="0">
              <a:solidFill>
                <a:schemeClr val="bg1"/>
              </a:solidFill>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647700" y="939165"/>
            <a:ext cx="10147300" cy="5485765"/>
          </a:xfrm>
        </p:spPr>
        <p:txBody>
          <a:bodyPr>
            <a:noAutofit/>
          </a:bodyPr>
          <a:lstStyle/>
          <a:p>
            <a:pPr fontAlgn="auto">
              <a:spcAft>
                <a:spcPts val="0"/>
              </a:spcAft>
              <a:buFont typeface="Arial" panose="020B0604020202020204" pitchFamily="34" charset="0"/>
              <a:buChar char="•"/>
              <a:defRPr/>
            </a:pPr>
            <a:r>
              <a:rPr lang="ru-RU" sz="2000" dirty="0">
                <a:solidFill>
                  <a:schemeClr val="accent5">
                    <a:lumMod val="50000"/>
                  </a:schemeClr>
                </a:solidFill>
                <a:latin typeface="Times New Roman" panose="02020603050405020304" charset="0"/>
                <a:cs typeface="Times New Roman" panose="02020603050405020304" charset="0"/>
                <a:sym typeface="+mn-ea"/>
              </a:rPr>
              <a:t>Обдаровані діти — діти, які рано виявляють певні здібності та у своєму розвитку набагато випереджують своїх ровесників. Моцарт у три роки грав на клавесині, а в чотири почав писати музику. Рано виявився малярський і поетичний хист і у Шевченка. </a:t>
            </a:r>
            <a:endParaRPr lang="ru-RU" sz="2000" dirty="0">
              <a:solidFill>
                <a:schemeClr val="accent5">
                  <a:lumMod val="50000"/>
                </a:schemeClr>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Char char="•"/>
              <a:defRPr/>
            </a:pPr>
            <a:r>
              <a:rPr lang="ru-RU" sz="2000" dirty="0">
                <a:solidFill>
                  <a:schemeClr val="accent5">
                    <a:lumMod val="50000"/>
                  </a:schemeClr>
                </a:solidFill>
                <a:latin typeface="Times New Roman" panose="02020603050405020304" charset="0"/>
                <a:cs typeface="Times New Roman" panose="02020603050405020304" charset="0"/>
                <a:sym typeface="+mn-ea"/>
              </a:rPr>
              <a:t>Уже в ранньому віці обдарованим дітям властива підвищена пізнавальна активність, яка забезпечує мимовільне пізнання навколишнього світу. Вони є справжніми маленькими трудівниками, які відчувають задоволення від праці. Проте ця категорія дітей неоднорідна. Серед них є малюки з прискореним розумовим розвитком, з ранньою розумовою спеціалізацією та з деякими ознаками непересічних здібностей.</a:t>
            </a:r>
            <a:endParaRPr lang="ru-RU" sz="2000" dirty="0">
              <a:solidFill>
                <a:schemeClr val="accent5">
                  <a:lumMod val="50000"/>
                </a:schemeClr>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Char char="•"/>
              <a:defRPr/>
            </a:pPr>
            <a:r>
              <a:rPr lang="ru-RU" sz="2000" dirty="0">
                <a:solidFill>
                  <a:schemeClr val="accent5">
                    <a:lumMod val="50000"/>
                  </a:schemeClr>
                </a:solidFill>
                <a:latin typeface="Times New Roman" panose="02020603050405020304" charset="0"/>
                <a:cs typeface="Times New Roman" panose="02020603050405020304" charset="0"/>
                <a:sym typeface="+mn-ea"/>
              </a:rPr>
              <a:t>Обдаровані діти з прискореним розумовим розвитком (вундеркінди) часто вже в два-три роки виявляють велику розумову активність. Вони рано навчаються читати і рахувати, ерудованіші за однолітків, у школі швидше засвоюють матеріал, а тому закінчують її раніше, ніж ровесники.</a:t>
            </a:r>
            <a:endParaRPr lang="ru-RU" sz="2000" dirty="0">
              <a:solidFill>
                <a:schemeClr val="accent5">
                  <a:lumMod val="50000"/>
                </a:schemeClr>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Char char="•"/>
              <a:defRPr/>
            </a:pPr>
            <a:r>
              <a:rPr lang="ru-RU" sz="2000" dirty="0">
                <a:solidFill>
                  <a:schemeClr val="accent5">
                    <a:lumMod val="50000"/>
                  </a:schemeClr>
                </a:solidFill>
                <a:latin typeface="Times New Roman" panose="02020603050405020304" charset="0"/>
                <a:cs typeface="Times New Roman" panose="02020603050405020304" charset="0"/>
                <a:sym typeface="+mn-ea"/>
              </a:rPr>
              <a:t>Обдаровані діти з ранньою розумовою спеціалізацією мають підвищений інтерес до певної галузі знань. В основному помітний він у підлітковому віці. Обдаровані діти з деякими ознаками непересічних здібностей не виділяються серед ровесників високими успіхами у навчанні. Проте в них дуже добре розвинуті деякі пізнавальні процеси (пам'ять, уява, спостережливість), що є потенційними ознаками обдарованості і які згодом можуть розвинутися у спеціальні здібності.</a:t>
            </a:r>
            <a:endParaRPr lang="ru-RU" sz="2000" dirty="0">
              <a:solidFill>
                <a:schemeClr val="accent5">
                  <a:lumMod val="50000"/>
                </a:schemeClr>
              </a:solidFill>
              <a:latin typeface="Times New Roman" panose="02020603050405020304" charset="0"/>
              <a:cs typeface="Times New Roman" panose="02020603050405020304" charset="0"/>
            </a:endParaRPr>
          </a:p>
          <a:p>
            <a:endParaRPr lang="ru-RU" altLang="en-US" sz="2000" dirty="0">
              <a:solidFill>
                <a:schemeClr val="accent5">
                  <a:lumMod val="50000"/>
                </a:schemeClr>
              </a:solidFill>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uk-UA" dirty="0" smtClean="0">
                <a:solidFill>
                  <a:schemeClr val="tx1"/>
                </a:solidFill>
                <a:latin typeface="Times New Roman" panose="02020603050405020304" charset="0"/>
                <a:cs typeface="Times New Roman" panose="02020603050405020304" charset="0"/>
                <a:sym typeface="+mn-ea"/>
              </a:rPr>
              <a:t>Чинник впливу розвитку обдарованості</a:t>
            </a:r>
            <a:endParaRPr lang="uk-UA" altLang="en-US" dirty="0" smtClean="0">
              <a:solidFill>
                <a:schemeClr val="tx1"/>
              </a:solidFill>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609600" y="1174750"/>
            <a:ext cx="9686925" cy="5494020"/>
          </a:xfrm>
        </p:spPr>
        <p:txBody>
          <a:bodyPr>
            <a:normAutofit fontScale="80000"/>
          </a:bodyPr>
          <a:lstStyle/>
          <a:p>
            <a:pPr marL="0" indent="0" fontAlgn="auto">
              <a:spcAft>
                <a:spcPts val="0"/>
              </a:spcAft>
              <a:buFont typeface="Arial" panose="020B0604020202020204" pitchFamily="34" charset="0"/>
              <a:buNone/>
              <a:defRPr/>
            </a:pPr>
            <a:r>
              <a:rPr lang="ru-RU" sz="2665" dirty="0" smtClean="0">
                <a:solidFill>
                  <a:schemeClr val="tx1"/>
                </a:solidFill>
                <a:latin typeface="Times New Roman" panose="02020603050405020304" charset="0"/>
                <a:cs typeface="Times New Roman" panose="02020603050405020304" charset="0"/>
                <a:sym typeface="+mn-ea"/>
              </a:rPr>
              <a:t>Результати різних дослідників, розглядають вплив соціального середовища (соціально-економічні відносини, матеріальне забезпечення, соціально-побутові умови тощо.) на обдарованість неоднозначно. Але, можна зробити такі висновки: соціально-економічні умови впливають </a:t>
            </a:r>
            <a:r>
              <a:rPr lang="uk-UA" altLang="ru-RU" sz="2665" dirty="0" smtClean="0">
                <a:solidFill>
                  <a:schemeClr val="tx1"/>
                </a:solidFill>
                <a:latin typeface="Times New Roman" panose="02020603050405020304" charset="0"/>
                <a:cs typeface="Times New Roman" panose="02020603050405020304" charset="0"/>
                <a:sym typeface="+mn-ea"/>
              </a:rPr>
              <a:t>на </a:t>
            </a:r>
            <a:r>
              <a:rPr lang="ru-RU" sz="2665" dirty="0" smtClean="0">
                <a:solidFill>
                  <a:schemeClr val="tx1"/>
                </a:solidFill>
                <a:latin typeface="Times New Roman" panose="02020603050405020304" charset="0"/>
                <a:cs typeface="Times New Roman" panose="02020603050405020304" charset="0"/>
                <a:sym typeface="+mn-ea"/>
              </a:rPr>
              <a:t>розвит</a:t>
            </a:r>
            <a:r>
              <a:rPr lang="uk-UA" altLang="ru-RU" sz="2665" dirty="0" smtClean="0">
                <a:solidFill>
                  <a:schemeClr val="tx1"/>
                </a:solidFill>
                <a:latin typeface="Times New Roman" panose="02020603050405020304" charset="0"/>
                <a:cs typeface="Times New Roman" panose="02020603050405020304" charset="0"/>
                <a:sym typeface="+mn-ea"/>
              </a:rPr>
              <a:t>ок </a:t>
            </a:r>
            <a:r>
              <a:rPr lang="ru-RU" sz="2665" dirty="0" smtClean="0">
                <a:solidFill>
                  <a:schemeClr val="tx1"/>
                </a:solidFill>
                <a:latin typeface="Times New Roman" panose="02020603050405020304" charset="0"/>
                <a:cs typeface="Times New Roman" panose="02020603050405020304" charset="0"/>
                <a:sym typeface="+mn-ea"/>
              </a:rPr>
              <a:t>обдарованості,  вони сьогодні визначають рівень життя</a:t>
            </a:r>
            <a:r>
              <a:rPr lang="uk-UA" altLang="ru-RU" sz="2665" dirty="0" smtClean="0">
                <a:solidFill>
                  <a:schemeClr val="tx1"/>
                </a:solidFill>
                <a:latin typeface="Times New Roman" panose="02020603050405020304" charset="0"/>
                <a:cs typeface="Times New Roman" panose="02020603050405020304" charset="0"/>
                <a:sym typeface="+mn-ea"/>
              </a:rPr>
              <a:t>.</a:t>
            </a:r>
            <a:endParaRPr lang="ru-RU" sz="2665" dirty="0" smtClean="0">
              <a:solidFill>
                <a:schemeClr val="tx1"/>
              </a:solidFill>
              <a:latin typeface="Times New Roman" panose="02020603050405020304" charset="0"/>
              <a:cs typeface="Times New Roman" panose="02020603050405020304" charset="0"/>
            </a:endParaRPr>
          </a:p>
          <a:p>
            <a:pPr marL="0" indent="0" fontAlgn="auto">
              <a:spcAft>
                <a:spcPts val="0"/>
              </a:spcAft>
              <a:buFont typeface="Arial" panose="020B0604020202020204" pitchFamily="34" charset="0"/>
              <a:buNone/>
              <a:defRPr/>
            </a:pPr>
            <a:endParaRPr lang="ru-RU" sz="2665" dirty="0" smtClean="0">
              <a:solidFill>
                <a:schemeClr val="tx1"/>
              </a:solidFill>
              <a:latin typeface="Times New Roman" panose="02020603050405020304" charset="0"/>
              <a:cs typeface="Times New Roman" panose="02020603050405020304" charset="0"/>
              <a:sym typeface="+mn-ea"/>
            </a:endParaRPr>
          </a:p>
          <a:p>
            <a:pPr marL="0" indent="0" fontAlgn="auto">
              <a:spcAft>
                <a:spcPts val="0"/>
              </a:spcAft>
              <a:buFont typeface="Arial" panose="020B0604020202020204" pitchFamily="34" charset="0"/>
              <a:buNone/>
              <a:defRPr/>
            </a:pPr>
            <a:r>
              <a:rPr lang="ru-RU" sz="2665" dirty="0" smtClean="0">
                <a:solidFill>
                  <a:schemeClr val="tx1"/>
                </a:solidFill>
                <a:latin typeface="Times New Roman" panose="02020603050405020304" charset="0"/>
                <a:cs typeface="Times New Roman" panose="02020603050405020304" charset="0"/>
                <a:sym typeface="+mn-ea"/>
              </a:rPr>
              <a:t>Дуже важливою умовою розвитку обдарованості є сім'я, саме:</a:t>
            </a:r>
            <a:endParaRPr lang="ru-RU" sz="2665" dirty="0" smtClean="0">
              <a:solidFill>
                <a:schemeClr val="tx1"/>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Char char="•"/>
              <a:defRPr/>
            </a:pPr>
            <a:r>
              <a:rPr lang="ru-RU" sz="2665" dirty="0" smtClean="0">
                <a:solidFill>
                  <a:schemeClr val="tx1"/>
                </a:solidFill>
                <a:latin typeface="Times New Roman" panose="02020603050405020304" charset="0"/>
                <a:cs typeface="Times New Roman" panose="02020603050405020304" charset="0"/>
                <a:sym typeface="+mn-ea"/>
              </a:rPr>
              <a:t>- структура і "емоційний клімат у сім'ї;</a:t>
            </a:r>
            <a:endParaRPr lang="ru-RU" sz="2665" dirty="0" smtClean="0">
              <a:solidFill>
                <a:schemeClr val="tx1"/>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Char char="•"/>
              <a:defRPr/>
            </a:pPr>
            <a:r>
              <a:rPr lang="ru-RU" sz="2665" dirty="0" smtClean="0">
                <a:solidFill>
                  <a:schemeClr val="tx1"/>
                </a:solidFill>
                <a:latin typeface="Times New Roman" panose="02020603050405020304" charset="0"/>
                <a:cs typeface="Times New Roman" panose="02020603050405020304" charset="0"/>
                <a:sym typeface="+mn-ea"/>
              </a:rPr>
              <a:t>- стилі </a:t>
            </a:r>
            <a:r>
              <a:rPr lang="uk-UA" altLang="ru-RU" sz="2665" dirty="0" smtClean="0">
                <a:solidFill>
                  <a:schemeClr val="tx1"/>
                </a:solidFill>
                <a:latin typeface="Times New Roman" panose="02020603050405020304" charset="0"/>
                <a:cs typeface="Times New Roman" panose="02020603050405020304" charset="0"/>
                <a:sym typeface="+mn-ea"/>
              </a:rPr>
              <a:t>батьківських</a:t>
            </a:r>
            <a:r>
              <a:rPr lang="ru-RU" sz="2665" dirty="0" smtClean="0">
                <a:solidFill>
                  <a:schemeClr val="tx1"/>
                </a:solidFill>
                <a:latin typeface="Times New Roman" panose="02020603050405020304" charset="0"/>
                <a:cs typeface="Times New Roman" panose="02020603050405020304" charset="0"/>
                <a:sym typeface="+mn-ea"/>
              </a:rPr>
              <a:t> відносин;</a:t>
            </a:r>
            <a:endParaRPr lang="ru-RU" sz="2665" dirty="0" smtClean="0">
              <a:solidFill>
                <a:schemeClr val="tx1"/>
              </a:solidFill>
              <a:latin typeface="Times New Roman" panose="02020603050405020304" charset="0"/>
              <a:cs typeface="Times New Roman" panose="02020603050405020304" charset="0"/>
            </a:endParaRPr>
          </a:p>
          <a:p>
            <a:pPr marL="0" indent="0" fontAlgn="auto">
              <a:spcAft>
                <a:spcPts val="0"/>
              </a:spcAft>
              <a:buFont typeface="Arial" panose="020B0604020202020204" pitchFamily="34" charset="0"/>
              <a:buNone/>
              <a:defRPr/>
            </a:pPr>
            <a:endParaRPr lang="ru-RU" sz="2665" dirty="0" smtClean="0">
              <a:solidFill>
                <a:schemeClr val="tx1"/>
              </a:solidFill>
              <a:latin typeface="Times New Roman" panose="02020603050405020304" charset="0"/>
              <a:cs typeface="Times New Roman" panose="02020603050405020304" charset="0"/>
              <a:sym typeface="+mn-ea"/>
            </a:endParaRPr>
          </a:p>
          <a:p>
            <a:pPr marL="0" indent="0" fontAlgn="auto">
              <a:spcAft>
                <a:spcPts val="0"/>
              </a:spcAft>
              <a:buFont typeface="Arial" panose="020B0604020202020204" pitchFamily="34" charset="0"/>
              <a:buNone/>
              <a:defRPr/>
            </a:pPr>
            <a:r>
              <a:rPr lang="ru-RU" sz="2665" dirty="0" smtClean="0">
                <a:solidFill>
                  <a:schemeClr val="tx1"/>
                </a:solidFill>
                <a:latin typeface="Times New Roman" panose="02020603050405020304" charset="0"/>
                <a:cs typeface="Times New Roman" panose="02020603050405020304" charset="0"/>
                <a:sym typeface="+mn-ea"/>
              </a:rPr>
              <a:t>Вчені одностайні у </a:t>
            </a:r>
            <a:r>
              <a:rPr lang="uk-UA" altLang="ru-RU" sz="2665" dirty="0" smtClean="0">
                <a:solidFill>
                  <a:schemeClr val="tx1"/>
                </a:solidFill>
                <a:latin typeface="Times New Roman" panose="02020603050405020304" charset="0"/>
                <a:cs typeface="Times New Roman" panose="02020603050405020304" charset="0"/>
                <a:sym typeface="+mn-ea"/>
              </a:rPr>
              <a:t>тому</a:t>
            </a:r>
            <a:r>
              <a:rPr lang="ru-RU" sz="2665" dirty="0" smtClean="0">
                <a:solidFill>
                  <a:schemeClr val="tx1"/>
                </a:solidFill>
                <a:latin typeface="Times New Roman" panose="02020603050405020304" charset="0"/>
                <a:cs typeface="Times New Roman" panose="02020603050405020304" charset="0"/>
                <a:sym typeface="+mn-ea"/>
              </a:rPr>
              <a:t>, що стилі, що базуються на жорсткому контролі, силовому тиску не </a:t>
            </a:r>
            <a:r>
              <a:rPr lang="uk-UA" altLang="ru-RU" sz="2665" dirty="0" smtClean="0">
                <a:solidFill>
                  <a:schemeClr val="tx1"/>
                </a:solidFill>
                <a:latin typeface="Times New Roman" panose="02020603050405020304" charset="0"/>
                <a:cs typeface="Times New Roman" panose="02020603050405020304" charset="0"/>
                <a:sym typeface="+mn-ea"/>
              </a:rPr>
              <a:t>сприяють </a:t>
            </a:r>
            <a:r>
              <a:rPr lang="ru-RU" sz="2665" dirty="0" smtClean="0">
                <a:solidFill>
                  <a:schemeClr val="tx1"/>
                </a:solidFill>
                <a:latin typeface="Times New Roman" panose="02020603050405020304" charset="0"/>
                <a:cs typeface="Times New Roman" panose="02020603050405020304" charset="0"/>
                <a:sym typeface="+mn-ea"/>
              </a:rPr>
              <a:t>розвит</a:t>
            </a:r>
            <a:r>
              <a:rPr lang="uk-UA" altLang="ru-RU" sz="2665" dirty="0" smtClean="0">
                <a:solidFill>
                  <a:schemeClr val="tx1"/>
                </a:solidFill>
                <a:latin typeface="Times New Roman" panose="02020603050405020304" charset="0"/>
                <a:cs typeface="Times New Roman" panose="02020603050405020304" charset="0"/>
                <a:sym typeface="+mn-ea"/>
              </a:rPr>
              <a:t>ку</a:t>
            </a:r>
            <a:r>
              <a:rPr lang="ru-RU" sz="2665" dirty="0" smtClean="0">
                <a:solidFill>
                  <a:schemeClr val="tx1"/>
                </a:solidFill>
                <a:latin typeface="Times New Roman" panose="02020603050405020304" charset="0"/>
                <a:cs typeface="Times New Roman" panose="02020603050405020304" charset="0"/>
                <a:sym typeface="+mn-ea"/>
              </a:rPr>
              <a:t> обдарованої особистості. Важлив</a:t>
            </a:r>
            <a:r>
              <a:rPr lang="uk-UA" altLang="ru-RU" sz="2665" dirty="0" smtClean="0">
                <a:solidFill>
                  <a:schemeClr val="tx1"/>
                </a:solidFill>
                <a:latin typeface="Times New Roman" panose="02020603050405020304" charset="0"/>
                <a:cs typeface="Times New Roman" panose="02020603050405020304" charset="0"/>
                <a:sym typeface="+mn-ea"/>
              </a:rPr>
              <a:t>им</a:t>
            </a:r>
            <a:r>
              <a:rPr lang="ru-RU" sz="2665" dirty="0" smtClean="0">
                <a:solidFill>
                  <a:schemeClr val="tx1"/>
                </a:solidFill>
                <a:latin typeface="Times New Roman" panose="02020603050405020304" charset="0"/>
                <a:cs typeface="Times New Roman" panose="02020603050405020304" charset="0"/>
                <a:sym typeface="+mn-ea"/>
              </a:rPr>
              <a:t> аспект</a:t>
            </a:r>
            <a:r>
              <a:rPr lang="uk-UA" altLang="ru-RU" sz="2665" dirty="0" smtClean="0">
                <a:solidFill>
                  <a:schemeClr val="tx1"/>
                </a:solidFill>
                <a:latin typeface="Times New Roman" panose="02020603050405020304" charset="0"/>
                <a:cs typeface="Times New Roman" panose="02020603050405020304" charset="0"/>
                <a:sym typeface="+mn-ea"/>
              </a:rPr>
              <a:t>ом</a:t>
            </a:r>
            <a:r>
              <a:rPr lang="ru-RU" sz="2665" dirty="0" smtClean="0">
                <a:solidFill>
                  <a:schemeClr val="tx1"/>
                </a:solidFill>
                <a:latin typeface="Times New Roman" panose="02020603050405020304" charset="0"/>
                <a:cs typeface="Times New Roman" panose="02020603050405020304" charset="0"/>
                <a:sym typeface="+mn-ea"/>
              </a:rPr>
              <a:t> є відносини батьків </a:t>
            </a:r>
            <a:r>
              <a:rPr lang="uk-UA" altLang="ru-RU" sz="2665" dirty="0" smtClean="0">
                <a:solidFill>
                  <a:schemeClr val="tx1"/>
                </a:solidFill>
                <a:latin typeface="Times New Roman" panose="02020603050405020304" charset="0"/>
                <a:cs typeface="Times New Roman" panose="02020603050405020304" charset="0"/>
                <a:sym typeface="+mn-ea"/>
              </a:rPr>
              <a:t>до </a:t>
            </a:r>
            <a:r>
              <a:rPr lang="ru-RU" sz="2665" dirty="0" smtClean="0">
                <a:solidFill>
                  <a:schemeClr val="tx1"/>
                </a:solidFill>
                <a:latin typeface="Times New Roman" panose="02020603050405020304" charset="0"/>
                <a:cs typeface="Times New Roman" panose="02020603050405020304" charset="0"/>
                <a:sym typeface="+mn-ea"/>
              </a:rPr>
              <a:t>дитячої обдарованості. Вочевидь, цей чинник – од</a:t>
            </a:r>
            <a:r>
              <a:rPr lang="uk-UA" altLang="ru-RU" sz="2665" dirty="0" smtClean="0">
                <a:solidFill>
                  <a:schemeClr val="tx1"/>
                </a:solidFill>
                <a:latin typeface="Times New Roman" panose="02020603050405020304" charset="0"/>
                <a:cs typeface="Times New Roman" panose="02020603050405020304" charset="0"/>
                <a:sym typeface="+mn-ea"/>
              </a:rPr>
              <a:t>ин </a:t>
            </a:r>
            <a:r>
              <a:rPr lang="ru-RU" sz="2665" dirty="0" smtClean="0">
                <a:solidFill>
                  <a:schemeClr val="tx1"/>
                </a:solidFill>
                <a:latin typeface="Times New Roman" panose="02020603050405020304" charset="0"/>
                <a:cs typeface="Times New Roman" panose="02020603050405020304" charset="0"/>
                <a:sym typeface="+mn-ea"/>
              </a:rPr>
              <a:t>з основних,</a:t>
            </a:r>
            <a:r>
              <a:rPr lang="uk-UA" altLang="ru-RU" sz="2665" dirty="0" smtClean="0">
                <a:solidFill>
                  <a:schemeClr val="tx1"/>
                </a:solidFill>
                <a:latin typeface="Times New Roman" panose="02020603050405020304" charset="0"/>
                <a:cs typeface="Times New Roman" panose="02020603050405020304" charset="0"/>
                <a:sym typeface="+mn-ea"/>
              </a:rPr>
              <a:t> що</a:t>
            </a:r>
            <a:r>
              <a:rPr lang="ru-RU" sz="2665" dirty="0" smtClean="0">
                <a:solidFill>
                  <a:schemeClr val="tx1"/>
                </a:solidFill>
                <a:latin typeface="Times New Roman" panose="02020603050405020304" charset="0"/>
                <a:cs typeface="Times New Roman" panose="02020603050405020304" charset="0"/>
                <a:sym typeface="+mn-ea"/>
              </a:rPr>
              <a:t> вплива</a:t>
            </a:r>
            <a:r>
              <a:rPr lang="uk-UA" altLang="ru-RU" sz="2665" dirty="0" smtClean="0">
                <a:solidFill>
                  <a:schemeClr val="tx1"/>
                </a:solidFill>
                <a:latin typeface="Times New Roman" panose="02020603050405020304" charset="0"/>
                <a:cs typeface="Times New Roman" panose="02020603050405020304" charset="0"/>
                <a:sym typeface="+mn-ea"/>
              </a:rPr>
              <a:t>є на</a:t>
            </a:r>
            <a:r>
              <a:rPr lang="ru-RU" sz="2665" dirty="0" smtClean="0">
                <a:solidFill>
                  <a:schemeClr val="tx1"/>
                </a:solidFill>
                <a:latin typeface="Times New Roman" panose="02020603050405020304" charset="0"/>
                <a:cs typeface="Times New Roman" panose="02020603050405020304" charset="0"/>
                <a:sym typeface="+mn-ea"/>
              </a:rPr>
              <a:t> реалізацію можливостей дитини.</a:t>
            </a:r>
            <a:endParaRPr lang="ru-RU" sz="2665" dirty="0" smtClean="0">
              <a:solidFill>
                <a:schemeClr val="tx1"/>
              </a:solidFill>
              <a:latin typeface="Times New Roman" panose="02020603050405020304" charset="0"/>
              <a:cs typeface="Times New Roman" panose="02020603050405020304" charset="0"/>
            </a:endParaRPr>
          </a:p>
          <a:p>
            <a:endParaRPr lang="ru-RU" altLang="en-US" sz="2665" dirty="0" smtClean="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915670" y="1000760"/>
            <a:ext cx="9747885" cy="4850130"/>
          </a:xfrm>
          <a:gradFill flip="none">
            <a:gsLst>
              <a:gs pos="0">
                <a:schemeClr val="accent1">
                  <a:lumMod val="110000"/>
                  <a:satMod val="105000"/>
                  <a:tint val="67000"/>
                  <a:alpha val="0"/>
                </a:schemeClr>
              </a:gs>
              <a:gs pos="44000">
                <a:schemeClr val="accent1">
                  <a:lumMod val="20000"/>
                  <a:lumOff val="80000"/>
                </a:schemeClr>
              </a:gs>
              <a:gs pos="100000">
                <a:schemeClr val="accent1">
                  <a:lumMod val="105000"/>
                  <a:satMod val="109000"/>
                  <a:tint val="81000"/>
                </a:schemeClr>
              </a:gs>
              <a:gs pos="0">
                <a:schemeClr val="accent1">
                  <a:lumMod val="90000"/>
                  <a:lumOff val="10000"/>
                </a:schemeClr>
              </a:gs>
              <a:gs pos="100000">
                <a:schemeClr val="accent1">
                  <a:lumMod val="95000"/>
                  <a:lumOff val="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softEdge rad="317500"/>
          </a:effectLst>
        </p:spPr>
        <p:style>
          <a:lnRef idx="0">
            <a:srgbClr val="FFFFFF"/>
          </a:lnRef>
          <a:fillRef idx="2">
            <a:schemeClr val="accent1"/>
          </a:fillRef>
          <a:effectRef idx="0">
            <a:srgbClr val="FFFFFF"/>
          </a:effectRef>
          <a:fontRef idx="minor">
            <a:schemeClr val="lt1"/>
          </a:fontRef>
        </p:style>
        <p:txBody>
          <a:bodyPr/>
          <a:lstStyle/>
          <a:p>
            <a:r>
              <a:rPr lang="ru-RU" altLang="en-US">
                <a:solidFill>
                  <a:schemeClr val="tx1"/>
                </a:solidFill>
                <a:latin typeface="Times New Roman" panose="02020603050405020304" charset="0"/>
                <a:cs typeface="Times New Roman" panose="02020603050405020304" charset="0"/>
              </a:rPr>
              <a:t>Розвиток обдарованості учнів залежить від професійного рівня педагогів та використання креативних методів навчання. </a:t>
            </a:r>
          </a:p>
          <a:p>
            <a:r>
              <a:rPr lang="ru-RU" altLang="en-US">
                <a:solidFill>
                  <a:schemeClr val="tx1"/>
                </a:solidFill>
                <a:latin typeface="Times New Roman" panose="02020603050405020304" charset="0"/>
                <a:cs typeface="Times New Roman" panose="02020603050405020304" charset="0"/>
              </a:rPr>
              <a:t>У практиці педагогічної діяльності слід використовувати нові технології навчання, які сприятимуть розвитку інтелектуальної, творчої, предметної або лідерської обдарованості.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94050" y="1710055"/>
            <a:ext cx="5803900" cy="1548130"/>
          </a:xfrm>
        </p:spPr>
        <p:txBody>
          <a:bodyPr/>
          <a:lstStyle/>
          <a:p>
            <a:r>
              <a:rPr lang="uk-UA" altLang="ru-RU">
                <a:ln w="15875"/>
                <a:gradFill>
                  <a:gsLst>
                    <a:gs pos="0">
                      <a:schemeClr val="accent1">
                        <a:hueMod val="80000"/>
                      </a:schemeClr>
                    </a:gs>
                    <a:gs pos="100000">
                      <a:schemeClr val="accent1">
                        <a:alpha val="100000"/>
                      </a:schemeClr>
                    </a:gs>
                  </a:gsLst>
                  <a:lin ang="2700000" scaled="0"/>
                </a:gradFill>
                <a:effectLst/>
              </a:rPr>
              <a:t>Дякую за увагу!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Замещающее содержимое 7" descr="5cecd0db7addc224742568"/>
          <p:cNvPicPr>
            <a:picLocks noGrp="1" noChangeAspect="1"/>
          </p:cNvPicPr>
          <p:nvPr>
            <p:ph sz="half" idx="2"/>
          </p:nvPr>
        </p:nvPicPr>
        <p:blipFill>
          <a:blip r:embed="rId3"/>
          <a:stretch>
            <a:fillRect/>
          </a:stretch>
        </p:blipFill>
        <p:spPr>
          <a:xfrm>
            <a:off x="5365750" y="1412240"/>
            <a:ext cx="6090920" cy="4953635"/>
          </a:xfrm>
          <a:prstGeom prst="rect">
            <a:avLst/>
          </a:prstGeom>
          <a:effectLst>
            <a:softEdge rad="635000"/>
          </a:effectLst>
        </p:spPr>
      </p:pic>
      <p:sp>
        <p:nvSpPr>
          <p:cNvPr id="3" name="Замещающее содержимое 2"/>
          <p:cNvSpPr>
            <a:spLocks noGrp="1"/>
          </p:cNvSpPr>
          <p:nvPr>
            <p:ph sz="half" idx="1"/>
          </p:nvPr>
        </p:nvSpPr>
        <p:spPr>
          <a:xfrm>
            <a:off x="609600" y="807085"/>
            <a:ext cx="5384800" cy="4953000"/>
          </a:xfrm>
        </p:spPr>
        <p:txBody>
          <a:bodyPr/>
          <a:lstStyle/>
          <a:p>
            <a:pPr algn="l"/>
            <a:r>
              <a:rPr lang="uk-UA" altLang="en-US" sz="2800" b="1">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rPr>
              <a:t>Обдарованість</a:t>
            </a:r>
            <a:r>
              <a:rPr lang="uk-UA" altLang="en-US" sz="2800">
                <a:latin typeface="Times New Roman" panose="02020603050405020304" charset="0"/>
                <a:cs typeface="Times New Roman" panose="02020603050405020304" charset="0"/>
              </a:rPr>
              <a:t> - це загальна здатність індивіда свідомо орієнтувати своє мислення на нові вимоги </a:t>
            </a:r>
            <a:r>
              <a:rPr lang="en-US" altLang="uk-UA" sz="2800">
                <a:latin typeface="Times New Roman" panose="02020603050405020304" charset="0"/>
                <a:cs typeface="Times New Roman" panose="02020603050405020304" charset="0"/>
              </a:rPr>
              <a:t>; </a:t>
            </a:r>
            <a:r>
              <a:rPr lang="uk-UA" altLang="uk-UA" sz="2800">
                <a:latin typeface="Times New Roman" panose="02020603050405020304" charset="0"/>
                <a:cs typeface="Times New Roman" panose="02020603050405020304" charset="0"/>
              </a:rPr>
              <a:t>це загальна здатність психіки пристосуватися до нових знань і умов життя. Обдарованість є функцією всієї системи умов життєдіяльності в її єдності. Вона нерозривно пов’язана з усім життям особистості й тому виявляється на різних етапах її розвитку.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idx="1"/>
          </p:nvPr>
        </p:nvSpPr>
        <p:spPr>
          <a:xfrm>
            <a:off x="762635" y="299085"/>
            <a:ext cx="9585325" cy="6249670"/>
          </a:xfrm>
          <a:solidFill>
            <a:schemeClr val="accent1">
              <a:lumMod val="20000"/>
              <a:lumOff val="80000"/>
            </a:schemeClr>
          </a:solidFill>
          <a:effectLst>
            <a:softEdge rad="50800"/>
          </a:effectLst>
        </p:spPr>
        <p:style>
          <a:lnRef idx="0">
            <a:srgbClr val="FFFFFF"/>
          </a:lnRef>
          <a:fillRef idx="1">
            <a:schemeClr val="accent5"/>
          </a:fillRef>
          <a:effectRef idx="0">
            <a:srgbClr val="FFFFFF"/>
          </a:effectRef>
          <a:fontRef idx="minor">
            <a:schemeClr val="dk1"/>
          </a:fontRef>
        </p:style>
        <p:txBody>
          <a:bodyPr>
            <a:normAutofit fontScale="70000"/>
          </a:bodyPr>
          <a:lstStyle/>
          <a:p>
            <a:pPr>
              <a:spcAft>
                <a:spcPts val="0"/>
              </a:spcAft>
              <a:buFont typeface="Arial" panose="020B0604020202020204" pitchFamily="34" charset="0"/>
              <a:buNone/>
              <a:defRPr/>
            </a:pPr>
            <a:r>
              <a:rPr lang="ru-RU" dirty="0">
                <a:solidFill>
                  <a:srgbClr val="002060"/>
                </a:solidFill>
                <a:latin typeface="Times New Roman" panose="02020603050405020304" charset="0"/>
                <a:cs typeface="Times New Roman" panose="02020603050405020304" charset="0"/>
                <a:sym typeface="+mn-ea"/>
              </a:rPr>
              <a:t>За рівнем розумового розвитку визначають такі типологічні групи дітей:</a:t>
            </a:r>
            <a:br>
              <a:rPr lang="ru-RU" dirty="0">
                <a:solidFill>
                  <a:srgbClr val="002060"/>
                </a:solidFill>
                <a:latin typeface="Times New Roman" panose="02020603050405020304" charset="0"/>
                <a:cs typeface="Times New Roman" panose="02020603050405020304" charset="0"/>
                <a:sym typeface="+mn-ea"/>
              </a:rPr>
            </a:br>
            <a:endParaRPr lang="ru-RU" sz="3335" dirty="0">
              <a:solidFill>
                <a:srgbClr val="002060"/>
              </a:solidFill>
              <a:latin typeface="Times New Roman" panose="02020603050405020304" charset="0"/>
              <a:cs typeface="Times New Roman" panose="02020603050405020304" charset="0"/>
            </a:endParaRPr>
          </a:p>
          <a:p>
            <a:pPr marL="285750" indent="-285750">
              <a:spcAft>
                <a:spcPts val="0"/>
              </a:spcAft>
              <a:buFont typeface="Arial" panose="020B0604020202020204" pitchFamily="34" charset="0"/>
              <a:buChar char="•"/>
              <a:defRPr/>
            </a:pPr>
            <a: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обдаровані (2—3 %);</a:t>
            </a:r>
            <a:b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br>
            <a:endPar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marL="285750" indent="-285750">
              <a:spcAft>
                <a:spcPts val="0"/>
              </a:spcAft>
              <a:buFont typeface="Arial" panose="020B0604020202020204" pitchFamily="34" charset="0"/>
              <a:buChar char="•"/>
              <a:defRPr/>
            </a:pPr>
            <a: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здібні (15-18 %);</a:t>
            </a:r>
            <a:b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br>
            <a:endPar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marL="285750" indent="-285750">
              <a:spcAft>
                <a:spcPts val="0"/>
              </a:spcAft>
              <a:buFont typeface="Arial" panose="020B0604020202020204" pitchFamily="34" charset="0"/>
              <a:buChar char="•"/>
              <a:defRPr/>
            </a:pPr>
            <a: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із задовільним розвитком (50—55 %);</a:t>
            </a:r>
            <a:b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br>
            <a:endPar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marL="285750" indent="-285750">
              <a:spcAft>
                <a:spcPts val="0"/>
              </a:spcAft>
              <a:buFont typeface="Arial" panose="020B0604020202020204" pitchFamily="34" charset="0"/>
              <a:buChar char="•"/>
              <a:defRPr/>
            </a:pPr>
            <a:r>
              <a:rPr lang="ru-RU" sz="3335"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зі слабким розвитком (10—15 %).</a:t>
            </a:r>
            <a:r>
              <a:rPr lang="ru-RU" dirty="0">
                <a:solidFill>
                  <a:srgbClr val="002060"/>
                </a:solidFill>
                <a:latin typeface="Times New Roman" panose="02020603050405020304" charset="0"/>
                <a:cs typeface="Times New Roman" panose="02020603050405020304" charset="0"/>
                <a:sym typeface="+mn-ea"/>
              </a:rPr>
              <a:t/>
            </a:r>
            <a:br>
              <a:rPr lang="ru-RU" dirty="0">
                <a:solidFill>
                  <a:srgbClr val="002060"/>
                </a:solidFill>
                <a:latin typeface="Times New Roman" panose="02020603050405020304" charset="0"/>
                <a:cs typeface="Times New Roman" panose="02020603050405020304" charset="0"/>
                <a:sym typeface="+mn-ea"/>
              </a:rPr>
            </a:br>
            <a:endParaRPr lang="ru-RU" dirty="0">
              <a:solidFill>
                <a:srgbClr val="002060"/>
              </a:solidFill>
              <a:latin typeface="Times New Roman" panose="02020603050405020304" charset="0"/>
              <a:cs typeface="Times New Roman" panose="02020603050405020304" charset="0"/>
            </a:endParaRPr>
          </a:p>
          <a:p>
            <a:pPr>
              <a:spcAft>
                <a:spcPts val="0"/>
              </a:spcAft>
              <a:buFont typeface="Arial" panose="020B0604020202020204" pitchFamily="34" charset="0"/>
              <a:buNone/>
              <a:defRPr/>
            </a:pPr>
            <a:r>
              <a:rPr lang="uk-UA" altLang="ru-RU" dirty="0">
                <a:solidFill>
                  <a:srgbClr val="002060"/>
                </a:solidFill>
                <a:latin typeface="Times New Roman" panose="02020603050405020304" charset="0"/>
                <a:cs typeface="Times New Roman" panose="02020603050405020304" charset="0"/>
                <a:sym typeface="+mn-ea"/>
              </a:rPr>
              <a:t>     </a:t>
            </a:r>
            <a:r>
              <a:rPr lang="ru-RU" dirty="0">
                <a:solidFill>
                  <a:srgbClr val="002060"/>
                </a:solidFill>
                <a:latin typeface="Times New Roman" panose="02020603050405020304" charset="0"/>
                <a:cs typeface="Times New Roman" panose="02020603050405020304" charset="0"/>
                <a:sym typeface="+mn-ea"/>
              </a:rPr>
              <a:t>Як свідчать спостереження й досвід, популярна фраза «Талант себе все одно виявить» — не завжди справджується. Діти раннього віку можуть часто приховувати свої здібності, якщо дорослі вчасно не оцінюють їх. Вони швидко привчаються поводитися як усі, «як потрібно». Хоча вже з 3 років можна помітити здібну дитину. Що більше запитань «Чому?», то вищий творчий </a:t>
            </a:r>
            <a:r>
              <a:rPr lang="ru-RU" dirty="0" smtClean="0">
                <a:solidFill>
                  <a:srgbClr val="002060"/>
                </a:solidFill>
                <a:latin typeface="Times New Roman" panose="02020603050405020304" charset="0"/>
                <a:cs typeface="Times New Roman" panose="02020603050405020304" charset="0"/>
                <a:sym typeface="+mn-ea"/>
              </a:rPr>
              <a:t>потенціал дитини</a:t>
            </a:r>
            <a:endParaRPr lang="ru-RU" dirty="0">
              <a:solidFill>
                <a:srgbClr val="002060"/>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None/>
              <a:defRPr/>
            </a:pPr>
            <a:endParaRPr lang="ru-RU" dirty="0"/>
          </a:p>
          <a:p>
            <a:endParaRPr lang="uk-UA" alt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normAutofit fontScale="90000"/>
          </a:bodyPr>
          <a:lstStyle/>
          <a:p>
            <a:pPr algn="ctr"/>
            <a:r>
              <a:rPr lang="ru-RU" dirty="0">
                <a:solidFill>
                  <a:schemeClr val="bg2">
                    <a:lumMod val="25000"/>
                  </a:schemeClr>
                </a:solidFill>
                <a:latin typeface="Times New Roman" panose="02020603050405020304" charset="0"/>
                <a:cs typeface="Times New Roman" panose="02020603050405020304" charset="0"/>
                <a:sym typeface="+mn-ea"/>
              </a:rPr>
              <a:t>Соціально-психологічний портрет обдарованої дитини</a:t>
            </a:r>
            <a:endParaRPr lang="ru-RU" altLang="en-US">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609600" y="1174750"/>
            <a:ext cx="9847580" cy="5426075"/>
          </a:xfrm>
        </p:spPr>
        <p:txBody>
          <a:bodyPr>
            <a:normAutofit fontScale="90000" lnSpcReduction="20000"/>
          </a:bodyPr>
          <a:lstStyle/>
          <a:p>
            <a:r>
              <a:rPr lang="ru-RU" sz="2500" dirty="0" smtClean="0">
                <a:solidFill>
                  <a:schemeClr val="tx2">
                    <a:lumMod val="75000"/>
                  </a:schemeClr>
                </a:solidFill>
                <a:latin typeface="Times New Roman" panose="02020603050405020304" charset="0"/>
                <a:cs typeface="Times New Roman" panose="02020603050405020304" charset="0"/>
                <a:sym typeface="+mn-ea"/>
              </a:rPr>
              <a:t>Обдарованість </a:t>
            </a:r>
            <a:r>
              <a:rPr lang="ru-RU" sz="2500" dirty="0">
                <a:solidFill>
                  <a:schemeClr val="tx2">
                    <a:lumMod val="75000"/>
                  </a:schemeClr>
                </a:solidFill>
                <a:latin typeface="Times New Roman" panose="02020603050405020304" charset="0"/>
                <a:cs typeface="Times New Roman" panose="02020603050405020304" charset="0"/>
                <a:sym typeface="+mn-ea"/>
              </a:rPr>
              <a:t>дитини може проявлятися по-різному. У результаті досліджень науковцями виділено такі характерні особливості обдарованих дітей: </a:t>
            </a:r>
          </a:p>
          <a:p>
            <a:pPr marL="0" indent="0">
              <a:buNone/>
            </a:pP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Часто ''перескакують'' через послідовні етапи свого розвитку.</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Допитливість. Такі діти прагнуть до пізнання, дослідження навколишнього світу і не терплять жодних обмежень своїх досліджень .</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Самостійна дослідницька практика дитини. Це забезпечує можливість вивчати невідоме раніше.</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Логічне мислення.</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Добра пам’ять.</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Зацікавленість складними задачами, які не мають певного алгоритму розв’язування.</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Оригінальне мислення, здатність висувати несподівані ідеї, які відрізняють від банальних та широко відомих.</a:t>
            </a:r>
            <a:r>
              <a:rPr lang="ru-RU" sz="2500" dirty="0" smtClean="0">
                <a:solidFill>
                  <a:schemeClr val="tx2">
                    <a:lumMod val="75000"/>
                  </a:schemeClr>
                </a:solidFill>
                <a:latin typeface="Times New Roman" panose="02020603050405020304" charset="0"/>
                <a:cs typeface="Times New Roman" panose="02020603050405020304" charset="0"/>
                <a:sym typeface="+mn-ea"/>
              </a:rPr>
              <a:t/>
            </a:r>
            <a:br>
              <a:rPr lang="ru-RU" sz="2500" dirty="0" smtClean="0">
                <a:solidFill>
                  <a:schemeClr val="tx2">
                    <a:lumMod val="75000"/>
                  </a:schemeClr>
                </a:solidFill>
                <a:latin typeface="Times New Roman" panose="02020603050405020304" charset="0"/>
                <a:cs typeface="Times New Roman" panose="02020603050405020304" charset="0"/>
                <a:sym typeface="+mn-ea"/>
              </a:rPr>
            </a:br>
            <a:r>
              <a:rPr lang="ru-RU" sz="2500" dirty="0">
                <a:solidFill>
                  <a:schemeClr val="tx2">
                    <a:lumMod val="75000"/>
                  </a:schemeClr>
                </a:solidFill>
                <a:latin typeface="Times New Roman" panose="02020603050405020304" charset="0"/>
                <a:cs typeface="Times New Roman" panose="02020603050405020304" charset="0"/>
                <a:sym typeface="+mn-ea"/>
              </a:rPr>
              <a:t>- Здатність до аналізу. Діти мають гнучке мислення, вміння асоціювати, знаходити аналогії, зв’язки між поняттями і процесами.</a:t>
            </a:r>
            <a:endParaRPr lang="ru-RU" altLang="en-US" sz="25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normAutofit fontScale="90000"/>
          </a:bodyPr>
          <a:lstStyle/>
          <a:p>
            <a:pPr algn="ctr"/>
            <a:r>
              <a:rPr lang="ru-RU" dirty="0">
                <a:solidFill>
                  <a:schemeClr val="bg2">
                    <a:lumMod val="25000"/>
                  </a:schemeClr>
                </a:solidFill>
                <a:latin typeface="Times New Roman" panose="02020603050405020304" charset="0"/>
                <a:cs typeface="Times New Roman" panose="02020603050405020304" charset="0"/>
                <a:sym typeface="+mn-ea"/>
              </a:rPr>
              <a:t>Соціально-психологічний портрет обдарованої дитини</a:t>
            </a:r>
            <a:endParaRPr lang="ru-RU" altLang="en-US" dirty="0">
              <a:solidFill>
                <a:schemeClr val="bg2">
                  <a:lumMod val="25000"/>
                </a:schemeClr>
              </a:solidFill>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415290" y="1256665"/>
            <a:ext cx="10115550" cy="4953000"/>
          </a:xfrm>
        </p:spPr>
        <p:txBody>
          <a:bodyPr>
            <a:normAutofit fontScale="70000"/>
          </a:bodyPr>
          <a:lstStyle/>
          <a:p>
            <a:r>
              <a:rPr lang="uk-UA" altLang="ru-RU" sz="3000" dirty="0">
                <a:solidFill>
                  <a:schemeClr val="tx2">
                    <a:lumMod val="75000"/>
                  </a:schemeClr>
                </a:solidFill>
                <a:latin typeface="Times New Roman" panose="02020603050405020304" charset="0"/>
                <a:cs typeface="Times New Roman" panose="02020603050405020304" charset="0"/>
                <a:sym typeface="+mn-ea"/>
              </a:rPr>
              <a:t>- </a:t>
            </a:r>
            <a:r>
              <a:rPr lang="ru-RU" sz="3000" dirty="0">
                <a:solidFill>
                  <a:schemeClr val="tx2">
                    <a:lumMod val="75000"/>
                  </a:schemeClr>
                </a:solidFill>
                <a:latin typeface="Times New Roman" panose="02020603050405020304" charset="0"/>
                <a:cs typeface="Times New Roman" panose="02020603050405020304" charset="0"/>
                <a:sym typeface="+mn-ea"/>
              </a:rPr>
              <a:t>Концентрована увага, вміння утримувати увагу при наявності перешкод на сприйняття інформації, вони буквально ''занурюються'' у своє заняття, якщо воно їм цікаве.</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Здатність до оцінки, рефлексивне ставлення до себе, впевненість в собі.</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Схильність до лідерства. Такі діти часто стають керівниками та організаторами в групових іграх та інших справах.</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Самостійність, сміливість брати на себе відповідальність.</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Адекватна конкурентність, яка стимулює інтерес до змагання з такими ж дітьми.</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Захоплення колекціонуванням, при цьому їхня мета - не приведення колекції в ідеальний порядок, а її реорганізація, систематизація на нових підставах. </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Великий словниковий запас, із задоволенням читають словники чи енциклопедії, придумують нові слова і поняття. </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sz="3000" dirty="0">
                <a:solidFill>
                  <a:schemeClr val="tx2">
                    <a:lumMod val="75000"/>
                  </a:schemeClr>
                </a:solidFill>
                <a:latin typeface="Times New Roman" panose="02020603050405020304" charset="0"/>
                <a:cs typeface="Times New Roman" panose="02020603050405020304" charset="0"/>
                <a:sym typeface="+mn-ea"/>
              </a:rPr>
              <a:t>- Розвинене почуття гумору. </a:t>
            </a:r>
            <a:r>
              <a:rPr lang="ru-RU" sz="3000" dirty="0" smtClean="0">
                <a:solidFill>
                  <a:schemeClr val="tx2">
                    <a:lumMod val="75000"/>
                  </a:schemeClr>
                </a:solidFill>
                <a:latin typeface="Times New Roman" panose="02020603050405020304" charset="0"/>
                <a:cs typeface="Times New Roman" panose="02020603050405020304" charset="0"/>
                <a:sym typeface="+mn-ea"/>
              </a:rPr>
              <a:t/>
            </a:r>
            <a:br>
              <a:rPr lang="ru-RU" sz="3000" dirty="0" smtClean="0">
                <a:solidFill>
                  <a:schemeClr val="tx2">
                    <a:lumMod val="75000"/>
                  </a:schemeClr>
                </a:solidFill>
                <a:latin typeface="Times New Roman" panose="02020603050405020304" charset="0"/>
                <a:cs typeface="Times New Roman" panose="02020603050405020304" charset="0"/>
                <a:sym typeface="+mn-ea"/>
              </a:rPr>
            </a:br>
            <a:r>
              <a:rPr lang="ru-RU" dirty="0">
                <a:solidFill>
                  <a:schemeClr val="tx2">
                    <a:lumMod val="75000"/>
                  </a:schemeClr>
                </a:solidFill>
                <a:latin typeface="Times New Roman" panose="02020603050405020304" charset="0"/>
                <a:cs typeface="Times New Roman" panose="02020603050405020304" charset="0"/>
                <a:sym typeface="+mn-ea"/>
              </a:rPr>
              <a:t>- Різноманітністю інтересів, що породжує схильність починати кілька справ одночасно</a:t>
            </a:r>
            <a:r>
              <a:rPr lang="ru-RU" dirty="0">
                <a:solidFill>
                  <a:schemeClr val="bg2">
                    <a:lumMod val="50000"/>
                  </a:schemeClr>
                </a:solidFill>
                <a:latin typeface="Times New Roman" panose="02020603050405020304" charset="0"/>
                <a:cs typeface="Times New Roman" panose="02020603050405020304" charset="0"/>
                <a:sym typeface="+mn-ea"/>
              </a:rPr>
              <a:t>.</a:t>
            </a:r>
            <a:endParaRPr lang="ru-RU" dirty="0">
              <a:solidFill>
                <a:schemeClr val="bg2">
                  <a:lumMod val="50000"/>
                </a:schemeClr>
              </a:solidFill>
              <a:latin typeface="Times New Roman" panose="02020603050405020304" charset="0"/>
              <a:cs typeface="Times New Roman" panose="02020603050405020304" charset="0"/>
            </a:endParaRPr>
          </a:p>
          <a:p>
            <a:endParaRPr lang="ru-RU" altLang="en-US">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ru-RU" dirty="0">
                <a:ln/>
                <a:solidFill>
                  <a:schemeClr val="tx1"/>
                </a:solidFill>
                <a:effectLst/>
                <a:latin typeface="Times New Roman" panose="02020603050405020304" charset="0"/>
                <a:cs typeface="Times New Roman" panose="02020603050405020304" charset="0"/>
                <a:sym typeface="+mn-ea"/>
              </a:rPr>
              <a:t>Ознаки обдарованості</a:t>
            </a:r>
            <a:endParaRPr lang="ru-RU" altLang="en-US" dirty="0">
              <a:ln/>
              <a:solidFill>
                <a:schemeClr val="tx1"/>
              </a:solidFill>
              <a:effectLst/>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609600" y="1174750"/>
            <a:ext cx="9911715" cy="5494020"/>
          </a:xfrm>
        </p:spPr>
        <p:txBody>
          <a:bodyPr>
            <a:normAutofit fontScale="90000"/>
          </a:bodyPr>
          <a:lstStyle/>
          <a:p>
            <a:pPr>
              <a:spcAft>
                <a:spcPts val="0"/>
              </a:spcAft>
              <a:buFont typeface="Arial" panose="020B0604020202020204" pitchFamily="34" charset="0"/>
              <a:buChar char="•"/>
              <a:defRPr/>
            </a:pPr>
            <a:r>
              <a:rPr lang="ru-RU" sz="2500" b="1" dirty="0">
                <a:solidFill>
                  <a:srgbClr val="002060"/>
                </a:solidFill>
                <a:latin typeface="Times New Roman" panose="02020603050405020304" charset="0"/>
                <a:cs typeface="Times New Roman" panose="02020603050405020304" charset="0"/>
                <a:sym typeface="+mn-ea"/>
              </a:rPr>
              <a:t>Раннє дитинство (1—3 роки). </a:t>
            </a:r>
            <a:r>
              <a:rPr lang="ru-RU" sz="2500" dirty="0">
                <a:solidFill>
                  <a:srgbClr val="002060"/>
                </a:solidFill>
                <a:latin typeface="Times New Roman" panose="02020603050405020304" charset="0"/>
                <a:cs typeface="Times New Roman" panose="02020603050405020304" charset="0"/>
                <a:sym typeface="+mn-ea"/>
              </a:rPr>
              <a:t>Невгамовна цікавість, нескінченні запитання, уміння стежити за декількома подіями, великий словниковий запас, захопленість словесним розфарбовуванням, розвинене мовлення, вживання складних слів і поширених речень. Підвищена концентрація уваги на чомусь одному, завзятість у досягненні результату у сфері, яка цікава, здібності до малювання, музики, лічби, нетерплячість і поривчастість, винахідливість і багата фантазія.</a:t>
            </a:r>
            <a:br>
              <a:rPr lang="ru-RU" sz="2500" dirty="0">
                <a:solidFill>
                  <a:srgbClr val="002060"/>
                </a:solidFill>
                <a:latin typeface="Times New Roman" panose="02020603050405020304" charset="0"/>
                <a:cs typeface="Times New Roman" panose="02020603050405020304" charset="0"/>
                <a:sym typeface="+mn-ea"/>
              </a:rPr>
            </a:br>
            <a:endParaRPr lang="ru-RU" sz="2500" b="1" dirty="0">
              <a:solidFill>
                <a:srgbClr val="002060"/>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500" b="1" dirty="0">
                <a:solidFill>
                  <a:srgbClr val="002060"/>
                </a:solidFill>
                <a:latin typeface="Times New Roman" panose="02020603050405020304" charset="0"/>
                <a:cs typeface="Times New Roman" panose="02020603050405020304" charset="0"/>
                <a:sym typeface="+mn-ea"/>
              </a:rPr>
              <a:t>Дошкільний період (4—7 років). </a:t>
            </a:r>
            <a:r>
              <a:rPr lang="ru-RU" sz="2500" dirty="0">
                <a:solidFill>
                  <a:srgbClr val="002060"/>
                </a:solidFill>
                <a:latin typeface="Times New Roman" panose="02020603050405020304" charset="0"/>
                <a:cs typeface="Times New Roman" panose="02020603050405020304" charset="0"/>
                <a:sym typeface="+mn-ea"/>
              </a:rPr>
              <a:t>Відмінна пам’ять, інтуїтивні здогадки, яскрава уява, нечіткість у розмежуванні реальності й фантазії, перебільшені страхи, егоцентризм, тонка моторна координація, віддає перевагу товариству старших дітей і дорослих. Добра, відкрита, тямуща; чудово володіє мистецтвом мовної комунікації; дуже допитлива, винаходить власні слова, схильна до активного дослідження світу; гостро реагує на несправедливість.</a:t>
            </a:r>
            <a:endParaRPr lang="ru-RU" sz="2500" dirty="0">
              <a:solidFill>
                <a:srgbClr val="002060"/>
              </a:solidFill>
              <a:latin typeface="Times New Roman" panose="02020603050405020304" charset="0"/>
              <a:cs typeface="Times New Roman" panose="02020603050405020304" charset="0"/>
            </a:endParaRPr>
          </a:p>
          <a:p>
            <a:pPr fontAlgn="auto">
              <a:spcAft>
                <a:spcPts val="0"/>
              </a:spcAft>
              <a:buFont typeface="Arial" panose="020B0604020202020204" pitchFamily="34" charset="0"/>
              <a:buChar char="•"/>
              <a:defRPr/>
            </a:pPr>
            <a:endParaRPr lang="ru-RU" altLang="en-US" sz="25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style>
          <a:lnRef idx="2">
            <a:schemeClr val="accent1"/>
          </a:lnRef>
          <a:fillRef idx="2">
            <a:schemeClr val="accent1"/>
          </a:fillRef>
          <a:effectRef idx="0">
            <a:srgbClr val="FFFFFF"/>
          </a:effectRef>
          <a:fontRef idx="minor">
            <a:schemeClr val="lt1"/>
          </a:fontRef>
        </p:style>
        <p:txBody>
          <a:bodyPr/>
          <a:lstStyle/>
          <a:p>
            <a:pPr algn="ctr"/>
            <a:r>
              <a:rPr lang="ru-RU" dirty="0">
                <a:ln/>
                <a:solidFill>
                  <a:schemeClr val="tx1"/>
                </a:solidFill>
                <a:effectLst/>
                <a:latin typeface="Times New Roman" panose="02020603050405020304" charset="0"/>
                <a:cs typeface="Times New Roman" panose="02020603050405020304" charset="0"/>
                <a:sym typeface="+mn-ea"/>
              </a:rPr>
              <a:t>Ознаки обдарованості</a:t>
            </a:r>
            <a:endParaRPr lang="ru-RU" altLang="en-US" dirty="0">
              <a:ln/>
              <a:solidFill>
                <a:schemeClr val="tx1"/>
              </a:solidFill>
              <a:effectLst/>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609600" y="1174750"/>
            <a:ext cx="10116185" cy="5432425"/>
          </a:xfrm>
        </p:spPr>
        <p:txBody>
          <a:bodyPr>
            <a:normAutofit fontScale="90000"/>
          </a:bodyPr>
          <a:lstStyle/>
          <a:p>
            <a:pPr>
              <a:spcAft>
                <a:spcPts val="0"/>
              </a:spcAft>
              <a:buFont typeface="Arial" panose="020B0604020202020204" pitchFamily="34" charset="0"/>
              <a:buChar char="•"/>
              <a:defRPr/>
            </a:pPr>
            <a:r>
              <a:rPr lang="ru-RU" sz="2500" b="1" dirty="0">
                <a:solidFill>
                  <a:srgbClr val="002060"/>
                </a:solidFill>
                <a:latin typeface="Times New Roman" panose="02020603050405020304" charset="0"/>
                <a:cs typeface="Times New Roman" panose="02020603050405020304" charset="0"/>
                <a:sym typeface="+mn-ea"/>
              </a:rPr>
              <a:t>Шкільний період </a:t>
            </a:r>
            <a:r>
              <a:rPr lang="ru-RU" sz="2500" dirty="0">
                <a:solidFill>
                  <a:srgbClr val="002060"/>
                </a:solidFill>
                <a:latin typeface="Times New Roman" panose="02020603050405020304" charset="0"/>
                <a:cs typeface="Times New Roman" panose="02020603050405020304" charset="0"/>
                <a:sym typeface="+mn-ea"/>
              </a:rPr>
              <a:t>(7</a:t>
            </a:r>
            <a:r>
              <a:rPr lang="ru-RU" sz="2500" b="1" dirty="0">
                <a:solidFill>
                  <a:srgbClr val="002060"/>
                </a:solidFill>
                <a:latin typeface="Times New Roman" panose="02020603050405020304" charset="0"/>
                <a:cs typeface="Times New Roman" panose="02020603050405020304" charset="0"/>
                <a:sym typeface="+mn-ea"/>
              </a:rPr>
              <a:t>—18 років). </a:t>
            </a:r>
            <a:r>
              <a:rPr lang="ru-RU" sz="2500" dirty="0">
                <a:solidFill>
                  <a:srgbClr val="002060"/>
                </a:solidFill>
                <a:latin typeface="Times New Roman" panose="02020603050405020304" charset="0"/>
                <a:cs typeface="Times New Roman" panose="02020603050405020304" charset="0"/>
                <a:sym typeface="+mn-ea"/>
              </a:rPr>
              <a:t>Успішна у багатьох видах діяльності, високі результати, потреба в колекціонуванні, класифікації, охоче береться за складні та тривалі завдання, чудове почуття гумору, розвинена оперативна пам’ять. Сформованість навичок логічного мислення, виражена установка на творче виконання завдань, уміє вчитися, оригінальність словесних асоціацій, чіткий образ майбутньої діяльності, створення в уяві альтернативних систем.</a:t>
            </a:r>
            <a:br>
              <a:rPr lang="ru-RU" sz="2500" dirty="0">
                <a:solidFill>
                  <a:srgbClr val="002060"/>
                </a:solidFill>
                <a:latin typeface="Times New Roman" panose="02020603050405020304" charset="0"/>
                <a:cs typeface="Times New Roman" panose="02020603050405020304" charset="0"/>
                <a:sym typeface="+mn-ea"/>
              </a:rPr>
            </a:br>
            <a:endParaRPr lang="ru-RU" sz="2500" dirty="0">
              <a:solidFill>
                <a:srgbClr val="002060"/>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500" b="1" dirty="0">
                <a:solidFill>
                  <a:srgbClr val="002060"/>
                </a:solidFill>
                <a:latin typeface="Times New Roman" panose="02020603050405020304" charset="0"/>
                <a:cs typeface="Times New Roman" panose="02020603050405020304" charset="0"/>
                <a:sym typeface="+mn-ea"/>
              </a:rPr>
              <a:t>Дорослість (після 18 років). </a:t>
            </a:r>
            <a:r>
              <a:rPr lang="ru-RU" sz="2500" dirty="0">
                <a:solidFill>
                  <a:srgbClr val="002060"/>
                </a:solidFill>
                <a:latin typeface="Times New Roman" panose="02020603050405020304" charset="0"/>
                <a:cs typeface="Times New Roman" panose="02020603050405020304" charset="0"/>
                <a:sym typeface="+mn-ea"/>
              </a:rPr>
              <a:t>Легкість засвоєння нових ідей і знань, комбінування знань оригінальними способами, гнучкість у концепціях, способах дій, соціальних ситуаціях. Відмінно розвинені навички спілкування, відкрита, дружня, цінує гумор. Жива й безпосередня уява. Не придушує своїх почуттів і емоцій. Активна, наполеглива, енергійна, схильна до ризику. Нетерпляча при виконанні рутинної роботи, віддає перевагу складним завданням. Незалежна у думках, поведінці.</a:t>
            </a:r>
            <a:endParaRPr lang="ru-RU" altLang="en-US" sz="250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Объект 4"/>
          <p:cNvPicPr>
            <a:picLocks noGrp="1" noChangeAspect="1"/>
          </p:cNvPicPr>
          <p:nvPr>
            <p:ph sz="half" idx="2"/>
          </p:nvPr>
        </p:nvPicPr>
        <p:blipFill>
          <a:blip r:embed="rId2"/>
          <a:srcRect/>
          <a:stretch>
            <a:fillRect/>
          </a:stretch>
        </p:blipFill>
        <p:spPr>
          <a:xfrm>
            <a:off x="0" y="0"/>
            <a:ext cx="12192635"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600710" y="154940"/>
            <a:ext cx="10541000" cy="6481445"/>
          </a:xfrm>
        </p:spPr>
        <p:txBody>
          <a:bodyPr>
            <a:noAutofit/>
          </a:bodyPr>
          <a:lstStyle/>
          <a:p>
            <a:pPr>
              <a:spcAft>
                <a:spcPts val="0"/>
              </a:spcAft>
              <a:buFont typeface="Arial" panose="020B0604020202020204" pitchFamily="34" charset="0"/>
              <a:buChar char="•"/>
              <a:defRPr/>
            </a:pPr>
            <a:r>
              <a:rPr lang="ru-RU" sz="2300" b="1" dirty="0" smtClean="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sym typeface="+mn-ea"/>
              </a:rPr>
              <a:t>Інтелектуальний тип </a:t>
            </a:r>
            <a:r>
              <a:rPr lang="ru-RU" sz="2300" dirty="0" smtClean="0">
                <a:solidFill>
                  <a:schemeClr val="tx1"/>
                </a:solidFill>
                <a:latin typeface="Times New Roman" panose="02020603050405020304" charset="0"/>
                <a:cs typeface="Times New Roman" panose="02020603050405020304" charset="0"/>
                <a:sym typeface="+mn-ea"/>
              </a:rPr>
              <a:t>— розумні, кмітливі, «надія школи». Діти мають глибокі знання, самостійно їх здобувають. Учні цього типу точно та глибоко аналізують навчальний матеріал, у них високий інтелект.</a:t>
            </a:r>
            <a:br>
              <a:rPr lang="ru-RU" sz="2300" dirty="0" smtClean="0">
                <a:solidFill>
                  <a:schemeClr val="tx1"/>
                </a:solidFill>
                <a:latin typeface="Times New Roman" panose="02020603050405020304" charset="0"/>
                <a:cs typeface="Times New Roman" panose="02020603050405020304" charset="0"/>
                <a:sym typeface="+mn-ea"/>
              </a:rPr>
            </a:br>
            <a:endParaRPr lang="ru-RU" sz="2300" dirty="0" smtClean="0">
              <a:solidFill>
                <a:schemeClr val="tx1"/>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300" b="1" dirty="0" smtClean="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sym typeface="+mn-ea"/>
              </a:rPr>
              <a:t>Академічний тип обдарованості </a:t>
            </a:r>
            <a:r>
              <a:rPr lang="ru-RU" sz="2300" dirty="0" smtClean="0">
                <a:solidFill>
                  <a:schemeClr val="tx1"/>
                </a:solidFill>
                <a:latin typeface="Times New Roman" panose="02020603050405020304" charset="0"/>
                <a:cs typeface="Times New Roman" panose="02020603050405020304" charset="0"/>
                <a:sym typeface="+mn-ea"/>
              </a:rPr>
              <a:t>— високий інтелект, на перший план виходить здатність до навчання. Це, як правило, медалісти, гордість школи.</a:t>
            </a:r>
            <a:br>
              <a:rPr lang="ru-RU" sz="2300" dirty="0" smtClean="0">
                <a:solidFill>
                  <a:schemeClr val="tx1"/>
                </a:solidFill>
                <a:latin typeface="Times New Roman" panose="02020603050405020304" charset="0"/>
                <a:cs typeface="Times New Roman" panose="02020603050405020304" charset="0"/>
                <a:sym typeface="+mn-ea"/>
              </a:rPr>
            </a:br>
            <a:endParaRPr lang="ru-RU" sz="2300" dirty="0" smtClean="0">
              <a:solidFill>
                <a:schemeClr val="tx1"/>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300" b="1" dirty="0" smtClean="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sym typeface="+mn-ea"/>
              </a:rPr>
              <a:t>Художній тип</a:t>
            </a:r>
            <a:r>
              <a:rPr lang="ru-RU" sz="2300" dirty="0" smtClean="0">
                <a:solidFill>
                  <a:schemeClr val="tx1"/>
                </a:solidFill>
                <a:latin typeface="Times New Roman" panose="02020603050405020304" charset="0"/>
                <a:cs typeface="Times New Roman" panose="02020603050405020304" charset="0"/>
                <a:sym typeface="+mn-ea"/>
              </a:rPr>
              <a:t> — високі досягнення в художній діяльності: музика, танці, живопис, скульптура.</a:t>
            </a:r>
            <a:br>
              <a:rPr lang="ru-RU" sz="2300" dirty="0" smtClean="0">
                <a:solidFill>
                  <a:schemeClr val="tx1"/>
                </a:solidFill>
                <a:latin typeface="Times New Roman" panose="02020603050405020304" charset="0"/>
                <a:cs typeface="Times New Roman" panose="02020603050405020304" charset="0"/>
                <a:sym typeface="+mn-ea"/>
              </a:rPr>
            </a:br>
            <a:endParaRPr lang="ru-RU" sz="2300" dirty="0" smtClean="0">
              <a:solidFill>
                <a:schemeClr val="tx1"/>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300" b="1" dirty="0" smtClean="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sym typeface="+mn-ea"/>
              </a:rPr>
              <a:t>Креативний тип</a:t>
            </a:r>
            <a:r>
              <a:rPr lang="ru-RU" sz="2300" dirty="0" smtClean="0">
                <a:solidFill>
                  <a:schemeClr val="tx1"/>
                </a:solidFill>
                <a:latin typeface="Times New Roman" panose="02020603050405020304" charset="0"/>
                <a:cs typeface="Times New Roman" panose="02020603050405020304" charset="0"/>
                <a:sym typeface="+mn-ea"/>
              </a:rPr>
              <a:t> — нестандартність мислення, особливий погляд на світ. Важко виявити у школі через стандартизацію навчання.</a:t>
            </a:r>
            <a:br>
              <a:rPr lang="ru-RU" sz="2300" dirty="0" smtClean="0">
                <a:solidFill>
                  <a:schemeClr val="tx1"/>
                </a:solidFill>
                <a:latin typeface="Times New Roman" panose="02020603050405020304" charset="0"/>
                <a:cs typeface="Times New Roman" panose="02020603050405020304" charset="0"/>
                <a:sym typeface="+mn-ea"/>
              </a:rPr>
            </a:br>
            <a:endParaRPr lang="ru-RU" sz="2300" dirty="0" smtClean="0">
              <a:solidFill>
                <a:schemeClr val="tx1"/>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300" b="1" dirty="0" smtClean="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sym typeface="+mn-ea"/>
              </a:rPr>
              <a:t>Лідерська обдарованість</a:t>
            </a:r>
            <a:r>
              <a:rPr lang="ru-RU" sz="2300" dirty="0" smtClean="0">
                <a:solidFill>
                  <a:schemeClr val="tx1"/>
                </a:solidFill>
                <a:latin typeface="Times New Roman" panose="02020603050405020304" charset="0"/>
                <a:cs typeface="Times New Roman" panose="02020603050405020304" charset="0"/>
                <a:sym typeface="+mn-ea"/>
              </a:rPr>
              <a:t> — організаторські здібності.</a:t>
            </a:r>
            <a:br>
              <a:rPr lang="ru-RU" sz="2300" dirty="0" smtClean="0">
                <a:solidFill>
                  <a:schemeClr val="tx1"/>
                </a:solidFill>
                <a:latin typeface="Times New Roman" panose="02020603050405020304" charset="0"/>
                <a:cs typeface="Times New Roman" panose="02020603050405020304" charset="0"/>
                <a:sym typeface="+mn-ea"/>
              </a:rPr>
            </a:br>
            <a:endParaRPr lang="ru-RU" sz="2300" dirty="0" smtClean="0">
              <a:solidFill>
                <a:schemeClr val="tx1"/>
              </a:solidFill>
              <a:latin typeface="Times New Roman" panose="02020603050405020304" charset="0"/>
              <a:cs typeface="Times New Roman" panose="02020603050405020304" charset="0"/>
            </a:endParaRPr>
          </a:p>
          <a:p>
            <a:pPr>
              <a:spcAft>
                <a:spcPts val="0"/>
              </a:spcAft>
              <a:buFont typeface="Arial" panose="020B0604020202020204" pitchFamily="34" charset="0"/>
              <a:buChar char="•"/>
              <a:defRPr/>
            </a:pPr>
            <a:r>
              <a:rPr lang="ru-RU" sz="2300" b="1" dirty="0" smtClean="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sym typeface="+mn-ea"/>
              </a:rPr>
              <a:t>Психомоторна або спортивна обдарованість.</a:t>
            </a:r>
            <a:endParaRPr lang="ru-RU" sz="2300" b="1" dirty="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endParaRPr>
          </a:p>
          <a:p>
            <a:endParaRPr lang="ru-RU" altLang="en-US" sz="1100" b="1" dirty="0">
              <a:ln w="15875"/>
              <a:gradFill>
                <a:gsLst>
                  <a:gs pos="0">
                    <a:schemeClr val="accent1"/>
                  </a:gs>
                  <a:gs pos="100000">
                    <a:schemeClr val="accent1">
                      <a:alpha val="0"/>
                    </a:schemeClr>
                  </a:gs>
                </a:gsLst>
                <a:lin ang="0" scaled="0"/>
              </a:gradFill>
              <a:effectLst/>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Произвольный</PresentationFormat>
  <Paragraphs>60</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Blue Waves</vt:lpstr>
      <vt:lpstr>Обдарованість та її типи</vt:lpstr>
      <vt:lpstr>Презентация PowerPoint</vt:lpstr>
      <vt:lpstr>Презентация PowerPoint</vt:lpstr>
      <vt:lpstr>Соціально-психологічний портрет обдарованої дитини</vt:lpstr>
      <vt:lpstr>Соціально-психологічний портрет обдарованої дитини</vt:lpstr>
      <vt:lpstr>Ознаки обдарованості</vt:lpstr>
      <vt:lpstr>Ознаки обдарованості</vt:lpstr>
      <vt:lpstr>Презентация PowerPoint</vt:lpstr>
      <vt:lpstr>Презентация PowerPoint</vt:lpstr>
      <vt:lpstr>Інтелекуальний тип</vt:lpstr>
      <vt:lpstr>Академічний тип</vt:lpstr>
      <vt:lpstr>Художній тип</vt:lpstr>
      <vt:lpstr>Креативний тип</vt:lpstr>
      <vt:lpstr>Лідерська обдарованість</vt:lpstr>
      <vt:lpstr>Спортивна обдарованість</vt:lpstr>
      <vt:lpstr>Вундеркінди</vt:lpstr>
      <vt:lpstr>Чинник впливу розвитку обдарованості</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Валентина</dc:creator>
  <cp:lastModifiedBy>Пользователь Windows</cp:lastModifiedBy>
  <cp:revision>28</cp:revision>
  <dcterms:created xsi:type="dcterms:W3CDTF">2023-11-20T20:38:00Z</dcterms:created>
  <dcterms:modified xsi:type="dcterms:W3CDTF">2023-11-21T13:43:40Z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1049-12.2.0.13306</vt:lpwstr>
  </property>
  <property fmtid="{D5CDD505-2E9C-101B-9397-08002B2CF9AE}" pid="3" name="ICV">
    <vt:lpwstr>D613BE1EBE2F47CDA8422F7AAA1432D9_12</vt:lpwstr>
  </property>
</Properties>
</file>