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theme/themeOverride11.xml" ContentType="application/vnd.openxmlformats-officedocument.themeOverride+xml"/>
  <Override PartName="/ppt/notesSlides/notesSlide16.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9" r:id="rId1"/>
    <p:sldMasterId id="2147484335" r:id="rId2"/>
    <p:sldMasterId id="2147484363" r:id="rId3"/>
    <p:sldMasterId id="2147484389" r:id="rId4"/>
    <p:sldMasterId id="2147484402" r:id="rId5"/>
    <p:sldMasterId id="2147484414" r:id="rId6"/>
    <p:sldMasterId id="2147484427" r:id="rId7"/>
    <p:sldMasterId id="2147484440" r:id="rId8"/>
    <p:sldMasterId id="2147484453" r:id="rId9"/>
    <p:sldMasterId id="2147484479" r:id="rId10"/>
    <p:sldMasterId id="2147484505" r:id="rId11"/>
    <p:sldMasterId id="2147484518" r:id="rId12"/>
  </p:sldMasterIdLst>
  <p:notesMasterIdLst>
    <p:notesMasterId r:id="rId129"/>
  </p:notesMasterIdLst>
  <p:sldIdLst>
    <p:sldId id="664" r:id="rId13"/>
    <p:sldId id="665" r:id="rId14"/>
    <p:sldId id="666" r:id="rId15"/>
    <p:sldId id="667" r:id="rId16"/>
    <p:sldId id="668" r:id="rId17"/>
    <p:sldId id="669" r:id="rId18"/>
    <p:sldId id="670" r:id="rId19"/>
    <p:sldId id="671" r:id="rId20"/>
    <p:sldId id="672" r:id="rId21"/>
    <p:sldId id="673" r:id="rId22"/>
    <p:sldId id="674" r:id="rId23"/>
    <p:sldId id="675" r:id="rId24"/>
    <p:sldId id="676" r:id="rId25"/>
    <p:sldId id="678" r:id="rId26"/>
    <p:sldId id="679" r:id="rId27"/>
    <p:sldId id="681" r:id="rId28"/>
    <p:sldId id="682" r:id="rId29"/>
    <p:sldId id="683" r:id="rId30"/>
    <p:sldId id="684" r:id="rId31"/>
    <p:sldId id="685" r:id="rId32"/>
    <p:sldId id="686" r:id="rId33"/>
    <p:sldId id="687" r:id="rId34"/>
    <p:sldId id="688" r:id="rId35"/>
    <p:sldId id="689" r:id="rId36"/>
    <p:sldId id="690" r:id="rId37"/>
    <p:sldId id="691" r:id="rId38"/>
    <p:sldId id="692" r:id="rId39"/>
    <p:sldId id="694" r:id="rId40"/>
    <p:sldId id="695" r:id="rId41"/>
    <p:sldId id="696" r:id="rId42"/>
    <p:sldId id="697" r:id="rId43"/>
    <p:sldId id="698" r:id="rId44"/>
    <p:sldId id="699" r:id="rId45"/>
    <p:sldId id="700" r:id="rId46"/>
    <p:sldId id="701" r:id="rId47"/>
    <p:sldId id="702" r:id="rId48"/>
    <p:sldId id="703" r:id="rId49"/>
    <p:sldId id="704" r:id="rId50"/>
    <p:sldId id="705" r:id="rId51"/>
    <p:sldId id="706" r:id="rId52"/>
    <p:sldId id="707" r:id="rId53"/>
    <p:sldId id="708" r:id="rId54"/>
    <p:sldId id="709" r:id="rId55"/>
    <p:sldId id="710" r:id="rId56"/>
    <p:sldId id="711" r:id="rId57"/>
    <p:sldId id="712" r:id="rId58"/>
    <p:sldId id="713" r:id="rId59"/>
    <p:sldId id="714" r:id="rId60"/>
    <p:sldId id="715" r:id="rId61"/>
    <p:sldId id="716" r:id="rId62"/>
    <p:sldId id="717" r:id="rId63"/>
    <p:sldId id="718" r:id="rId64"/>
    <p:sldId id="719" r:id="rId65"/>
    <p:sldId id="720" r:id="rId66"/>
    <p:sldId id="721" r:id="rId67"/>
    <p:sldId id="722" r:id="rId68"/>
    <p:sldId id="723" r:id="rId69"/>
    <p:sldId id="724" r:id="rId70"/>
    <p:sldId id="725" r:id="rId71"/>
    <p:sldId id="726" r:id="rId72"/>
    <p:sldId id="727" r:id="rId73"/>
    <p:sldId id="728" r:id="rId74"/>
    <p:sldId id="729" r:id="rId75"/>
    <p:sldId id="730" r:id="rId76"/>
    <p:sldId id="731" r:id="rId77"/>
    <p:sldId id="732" r:id="rId78"/>
    <p:sldId id="733" r:id="rId79"/>
    <p:sldId id="734" r:id="rId80"/>
    <p:sldId id="797" r:id="rId81"/>
    <p:sldId id="736" r:id="rId82"/>
    <p:sldId id="737" r:id="rId83"/>
    <p:sldId id="738" r:id="rId84"/>
    <p:sldId id="739" r:id="rId85"/>
    <p:sldId id="740" r:id="rId86"/>
    <p:sldId id="807" r:id="rId87"/>
    <p:sldId id="741" r:id="rId88"/>
    <p:sldId id="775" r:id="rId89"/>
    <p:sldId id="776" r:id="rId90"/>
    <p:sldId id="777" r:id="rId91"/>
    <p:sldId id="778" r:id="rId92"/>
    <p:sldId id="779" r:id="rId93"/>
    <p:sldId id="742" r:id="rId94"/>
    <p:sldId id="808" r:id="rId95"/>
    <p:sldId id="743" r:id="rId96"/>
    <p:sldId id="744" r:id="rId97"/>
    <p:sldId id="745" r:id="rId98"/>
    <p:sldId id="746" r:id="rId99"/>
    <p:sldId id="747" r:id="rId100"/>
    <p:sldId id="780" r:id="rId101"/>
    <p:sldId id="781" r:id="rId102"/>
    <p:sldId id="748" r:id="rId103"/>
    <p:sldId id="785" r:id="rId104"/>
    <p:sldId id="801" r:id="rId105"/>
    <p:sldId id="802" r:id="rId106"/>
    <p:sldId id="749" r:id="rId107"/>
    <p:sldId id="751" r:id="rId108"/>
    <p:sldId id="752" r:id="rId109"/>
    <p:sldId id="753" r:id="rId110"/>
    <p:sldId id="754" r:id="rId111"/>
    <p:sldId id="755" r:id="rId112"/>
    <p:sldId id="756" r:id="rId113"/>
    <p:sldId id="783" r:id="rId114"/>
    <p:sldId id="784" r:id="rId115"/>
    <p:sldId id="757" r:id="rId116"/>
    <p:sldId id="758" r:id="rId117"/>
    <p:sldId id="759" r:id="rId118"/>
    <p:sldId id="760" r:id="rId119"/>
    <p:sldId id="868" r:id="rId120"/>
    <p:sldId id="761" r:id="rId121"/>
    <p:sldId id="762" r:id="rId122"/>
    <p:sldId id="789" r:id="rId123"/>
    <p:sldId id="763" r:id="rId124"/>
    <p:sldId id="794" r:id="rId125"/>
    <p:sldId id="765" r:id="rId126"/>
    <p:sldId id="767" r:id="rId127"/>
    <p:sldId id="786" r:id="rId1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55ED687-B6CD-4CE1-873A-732D94754FB8}">
          <p14:sldIdLst>
            <p14:sldId id="664"/>
            <p14:sldId id="665"/>
            <p14:sldId id="666"/>
            <p14:sldId id="667"/>
            <p14:sldId id="668"/>
            <p14:sldId id="669"/>
            <p14:sldId id="670"/>
            <p14:sldId id="671"/>
            <p14:sldId id="672"/>
            <p14:sldId id="673"/>
            <p14:sldId id="674"/>
            <p14:sldId id="675"/>
            <p14:sldId id="676"/>
            <p14:sldId id="678"/>
            <p14:sldId id="679"/>
            <p14:sldId id="681"/>
            <p14:sldId id="682"/>
            <p14:sldId id="683"/>
            <p14:sldId id="684"/>
            <p14:sldId id="685"/>
            <p14:sldId id="686"/>
            <p14:sldId id="687"/>
            <p14:sldId id="688"/>
            <p14:sldId id="689"/>
            <p14:sldId id="690"/>
            <p14:sldId id="691"/>
            <p14:sldId id="692"/>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97"/>
            <p14:sldId id="736"/>
            <p14:sldId id="737"/>
            <p14:sldId id="738"/>
            <p14:sldId id="739"/>
            <p14:sldId id="740"/>
            <p14:sldId id="807"/>
            <p14:sldId id="741"/>
            <p14:sldId id="775"/>
            <p14:sldId id="776"/>
            <p14:sldId id="777"/>
            <p14:sldId id="778"/>
            <p14:sldId id="779"/>
            <p14:sldId id="742"/>
            <p14:sldId id="808"/>
            <p14:sldId id="743"/>
            <p14:sldId id="744"/>
            <p14:sldId id="745"/>
            <p14:sldId id="746"/>
            <p14:sldId id="747"/>
            <p14:sldId id="780"/>
            <p14:sldId id="781"/>
            <p14:sldId id="748"/>
            <p14:sldId id="785"/>
            <p14:sldId id="801"/>
            <p14:sldId id="802"/>
            <p14:sldId id="749"/>
            <p14:sldId id="751"/>
            <p14:sldId id="752"/>
            <p14:sldId id="753"/>
            <p14:sldId id="754"/>
            <p14:sldId id="755"/>
            <p14:sldId id="756"/>
            <p14:sldId id="783"/>
            <p14:sldId id="784"/>
            <p14:sldId id="757"/>
            <p14:sldId id="758"/>
            <p14:sldId id="759"/>
            <p14:sldId id="760"/>
            <p14:sldId id="868"/>
            <p14:sldId id="761"/>
            <p14:sldId id="762"/>
            <p14:sldId id="789"/>
            <p14:sldId id="763"/>
            <p14:sldId id="794"/>
            <p14:sldId id="765"/>
            <p14:sldId id="767"/>
            <p14:sldId id="786"/>
          </p14:sldIdLst>
        </p14:section>
        <p14:section name="Раздел без заголовка" id="{8B1CC5EA-954D-43C9-A324-0148ABA5C3A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808"/>
    <a:srgbClr val="B0CCB0"/>
    <a:srgbClr val="F3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3844" autoAdjust="0"/>
  </p:normalViewPr>
  <p:slideViewPr>
    <p:cSldViewPr>
      <p:cViewPr varScale="1">
        <p:scale>
          <a:sx n="77" d="100"/>
          <a:sy n="77" d="100"/>
        </p:scale>
        <p:origin x="198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tableStyles" Target="tableStyle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slide" Target="slides/slide106.xml"/><Relationship Id="rId126" Type="http://schemas.openxmlformats.org/officeDocument/2006/relationships/slide" Target="slides/slide114.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slide" Target="slides/slide104.xml"/><Relationship Id="rId124" Type="http://schemas.openxmlformats.org/officeDocument/2006/relationships/slide" Target="slides/slide112.xml"/><Relationship Id="rId12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64685-B49E-4CF4-BB82-F57E3955B28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uk-UA"/>
        </a:p>
      </dgm:t>
    </dgm:pt>
    <dgm:pt modelId="{45E4DA0C-DFCC-4DA2-BA0F-A6D58D8D3290}">
      <dgm:prSet phldrT="[Текст]" custT="1"/>
      <dgm:spPr>
        <a:solidFill>
          <a:schemeClr val="bg1">
            <a:lumMod val="85000"/>
          </a:schemeClr>
        </a:solidFill>
        <a:ln>
          <a:solidFill>
            <a:schemeClr val="bg1">
              <a:lumMod val="75000"/>
            </a:schemeClr>
          </a:solidFill>
        </a:ln>
      </dgm:spPr>
      <dgm:t>
        <a:bodyPr/>
        <a:lstStyle/>
        <a:p>
          <a:r>
            <a:rPr lang="uk-UA" sz="2000" b="1" kern="1200" dirty="0">
              <a:solidFill>
                <a:srgbClr val="1F497D"/>
              </a:solidFill>
              <a:latin typeface="+mn-lt"/>
              <a:ea typeface="+mn-ea"/>
              <a:cs typeface="Calibri" pitchFamily="34" charset="0"/>
            </a:rPr>
            <a:t>ОСВІТНЯ</a:t>
          </a:r>
        </a:p>
        <a:p>
          <a:r>
            <a:rPr lang="uk-UA" sz="2000" b="1" kern="1200" dirty="0">
              <a:solidFill>
                <a:srgbClr val="1F497D"/>
              </a:solidFill>
              <a:latin typeface="+mn-lt"/>
              <a:ea typeface="+mn-ea"/>
              <a:cs typeface="Calibri" pitchFamily="34" charset="0"/>
            </a:rPr>
            <a:t>ПРОГРАМА</a:t>
          </a:r>
        </a:p>
      </dgm:t>
    </dgm:pt>
    <dgm:pt modelId="{1583554D-B746-4088-AB92-05BEED35B334}" type="parTrans" cxnId="{8495D546-3D67-4705-ACD2-4890B7014C45}">
      <dgm:prSet/>
      <dgm:spPr/>
      <dgm:t>
        <a:bodyPr/>
        <a:lstStyle/>
        <a:p>
          <a:endParaRPr lang="uk-UA"/>
        </a:p>
      </dgm:t>
    </dgm:pt>
    <dgm:pt modelId="{C8100E97-760E-4D01-B154-821D96858633}" type="sibTrans" cxnId="{8495D546-3D67-4705-ACD2-4890B7014C45}">
      <dgm:prSet/>
      <dgm:spPr/>
      <dgm:t>
        <a:bodyPr/>
        <a:lstStyle/>
        <a:p>
          <a:endParaRPr lang="uk-UA"/>
        </a:p>
      </dgm:t>
    </dgm:pt>
    <dgm:pt modelId="{71CAF6E9-72A4-4172-B03A-10D3CB02DEFE}">
      <dgm:prSet phldrT="[Текст]"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400" b="1" kern="1200" dirty="0">
              <a:solidFill>
                <a:srgbClr val="1F497D"/>
              </a:solidFill>
              <a:latin typeface="+mn-lt"/>
              <a:ea typeface="+mn-ea"/>
              <a:cs typeface="Calibri" pitchFamily="34" charset="0"/>
            </a:rPr>
            <a:t>ОКРЕМА НА КОЖНОМУ РІВНІ (ЦИКЛІ)</a:t>
          </a:r>
        </a:p>
      </dgm:t>
    </dgm:pt>
    <dgm:pt modelId="{8E9CD0BC-D363-484D-B666-F0BFFF50A81C}" type="parTrans" cxnId="{0817474F-01C1-48B5-A63C-0A3166500370}">
      <dgm:prSet/>
      <dgm:spPr/>
      <dgm:t>
        <a:bodyPr/>
        <a:lstStyle/>
        <a:p>
          <a:endParaRPr lang="uk-UA"/>
        </a:p>
      </dgm:t>
    </dgm:pt>
    <dgm:pt modelId="{C056E8EF-41D8-4BAD-A5DE-48AC075CC36E}" type="sibTrans" cxnId="{0817474F-01C1-48B5-A63C-0A3166500370}">
      <dgm:prSet/>
      <dgm:spPr/>
      <dgm:t>
        <a:bodyPr/>
        <a:lstStyle/>
        <a:p>
          <a:endParaRPr lang="uk-UA"/>
        </a:p>
      </dgm:t>
    </dgm:pt>
    <dgm:pt modelId="{4913C948-8D31-4C2A-95C2-E0DE3472F22C}">
      <dgm:prSet phldrT="[Текст]"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400" b="1" kern="1200" dirty="0">
              <a:solidFill>
                <a:srgbClr val="1F497D"/>
              </a:solidFill>
              <a:latin typeface="+mn-lt"/>
              <a:ea typeface="+mn-ea"/>
              <a:cs typeface="Calibri" pitchFamily="34" charset="0"/>
            </a:rPr>
            <a:t>НАСКРІЗНА (ДЛЯ ДЕКІЛЬКОХ РІВНІВ ОСВІТИ)</a:t>
          </a:r>
        </a:p>
      </dgm:t>
    </dgm:pt>
    <dgm:pt modelId="{AB08F1A2-C32A-489E-949C-0B113514F0DB}" type="parTrans" cxnId="{8F01F4A8-84A7-4FD3-B1F4-937952DE6A2D}">
      <dgm:prSet/>
      <dgm:spPr/>
      <dgm:t>
        <a:bodyPr/>
        <a:lstStyle/>
        <a:p>
          <a:endParaRPr lang="uk-UA"/>
        </a:p>
      </dgm:t>
    </dgm:pt>
    <dgm:pt modelId="{811552BC-E505-49FF-B572-87E148C9CFFA}" type="sibTrans" cxnId="{8F01F4A8-84A7-4FD3-B1F4-937952DE6A2D}">
      <dgm:prSet/>
      <dgm:spPr/>
      <dgm:t>
        <a:bodyPr/>
        <a:lstStyle/>
        <a:p>
          <a:endParaRPr lang="uk-UA"/>
        </a:p>
      </dgm:t>
    </dgm:pt>
    <dgm:pt modelId="{DC7500DC-3431-4961-BCF2-FAE241E2F56E}">
      <dgm:prSet phldrT="[Текст]"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400" b="1" kern="1200" dirty="0">
              <a:solidFill>
                <a:srgbClr val="1F497D"/>
              </a:solidFill>
              <a:latin typeface="+mn-lt"/>
              <a:ea typeface="+mn-ea"/>
              <a:cs typeface="Calibri" pitchFamily="34" charset="0"/>
            </a:rPr>
            <a:t>РОЗРОБЛЕНА НА ОСНОВІ ІНШОЇ ОСВІТНЬОЇ ПРОГРАМИ</a:t>
          </a:r>
        </a:p>
      </dgm:t>
    </dgm:pt>
    <dgm:pt modelId="{B1698006-AAAD-4011-B236-F42E5705A299}" type="parTrans" cxnId="{43A36FA2-D300-468C-AE12-BF75E1EF7672}">
      <dgm:prSet/>
      <dgm:spPr/>
      <dgm:t>
        <a:bodyPr/>
        <a:lstStyle/>
        <a:p>
          <a:endParaRPr lang="uk-UA"/>
        </a:p>
      </dgm:t>
    </dgm:pt>
    <dgm:pt modelId="{292AE3EC-2D6C-4FBC-BEA7-05A5509D0278}" type="sibTrans" cxnId="{43A36FA2-D300-468C-AE12-BF75E1EF7672}">
      <dgm:prSet/>
      <dgm:spPr/>
      <dgm:t>
        <a:bodyPr/>
        <a:lstStyle/>
        <a:p>
          <a:endParaRPr lang="uk-UA"/>
        </a:p>
      </dgm:t>
    </dgm:pt>
    <dgm:pt modelId="{CE763660-3CB8-4404-9CD2-6388F2900908}">
      <dgm:prSet phldrT="[Текст]"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uk-UA" sz="1400" b="1" kern="1200" dirty="0">
              <a:solidFill>
                <a:srgbClr val="1F497D"/>
              </a:solidFill>
              <a:latin typeface="+mn-lt"/>
              <a:ea typeface="+mn-ea"/>
              <a:cs typeface="Calibri" pitchFamily="34" charset="0"/>
            </a:rPr>
            <a:t>РОЗРОБЛЕНА НА ОСНОВІ ТИПОВОЇ ОСВІТНЬОЇ ПРОГРАМИ</a:t>
          </a:r>
        </a:p>
      </dgm:t>
    </dgm:pt>
    <dgm:pt modelId="{B6E2E6CB-E701-4A78-9401-CE16EBBDC374}" type="parTrans" cxnId="{D580EA22-AE12-4616-B787-116BC35C59CC}">
      <dgm:prSet/>
      <dgm:spPr/>
      <dgm:t>
        <a:bodyPr/>
        <a:lstStyle/>
        <a:p>
          <a:endParaRPr lang="uk-UA"/>
        </a:p>
      </dgm:t>
    </dgm:pt>
    <dgm:pt modelId="{A2EB7CB7-63D9-41AC-A140-A3FB0B086B10}" type="sibTrans" cxnId="{D580EA22-AE12-4616-B787-116BC35C59CC}">
      <dgm:prSet/>
      <dgm:spPr/>
      <dgm:t>
        <a:bodyPr/>
        <a:lstStyle/>
        <a:p>
          <a:endParaRPr lang="uk-UA"/>
        </a:p>
      </dgm:t>
    </dgm:pt>
    <dgm:pt modelId="{F7C46CD4-93DE-4475-BF16-616E9F9EF355}" type="pres">
      <dgm:prSet presAssocID="{BE564685-B49E-4CF4-BB82-F57E3955B286}" presName="Name0" presStyleCnt="0">
        <dgm:presLayoutVars>
          <dgm:chMax val="1"/>
          <dgm:dir/>
          <dgm:animLvl val="ctr"/>
          <dgm:resizeHandles val="exact"/>
        </dgm:presLayoutVars>
      </dgm:prSet>
      <dgm:spPr/>
    </dgm:pt>
    <dgm:pt modelId="{44997FEB-4CCE-4101-B513-888C2B1DF2B6}" type="pres">
      <dgm:prSet presAssocID="{45E4DA0C-DFCC-4DA2-BA0F-A6D58D8D3290}" presName="centerShape" presStyleLbl="node0" presStyleIdx="0" presStyleCnt="1" custScaleX="286326" custScaleY="135139" custLinFactNeighborX="-118" custLinFactNeighborY="-2420"/>
      <dgm:spPr/>
    </dgm:pt>
    <dgm:pt modelId="{59D35F9B-1B92-45ED-8CE0-EB6777413792}" type="pres">
      <dgm:prSet presAssocID="{8E9CD0BC-D363-484D-B666-F0BFFF50A81C}" presName="parTrans" presStyleLbl="sibTrans2D1" presStyleIdx="0" presStyleCnt="4"/>
      <dgm:spPr/>
    </dgm:pt>
    <dgm:pt modelId="{44CA2856-549F-4A43-9CCB-D9FF3D15E0B3}" type="pres">
      <dgm:prSet presAssocID="{8E9CD0BC-D363-484D-B666-F0BFFF50A81C}" presName="connectorText" presStyleLbl="sibTrans2D1" presStyleIdx="0" presStyleCnt="4"/>
      <dgm:spPr/>
    </dgm:pt>
    <dgm:pt modelId="{EBA2F135-CDED-48D7-A660-DA2B1C4B7517}" type="pres">
      <dgm:prSet presAssocID="{71CAF6E9-72A4-4172-B03A-10D3CB02DEFE}" presName="node" presStyleLbl="node1" presStyleIdx="0" presStyleCnt="4" custScaleX="149195" custRadScaleRad="99798" custRadScaleInc="4444">
        <dgm:presLayoutVars>
          <dgm:bulletEnabled val="1"/>
        </dgm:presLayoutVars>
      </dgm:prSet>
      <dgm:spPr/>
    </dgm:pt>
    <dgm:pt modelId="{8180542A-D584-47BD-81A9-88D9B6A19A9C}" type="pres">
      <dgm:prSet presAssocID="{AB08F1A2-C32A-489E-949C-0B113514F0DB}" presName="parTrans" presStyleLbl="sibTrans2D1" presStyleIdx="1" presStyleCnt="4"/>
      <dgm:spPr/>
    </dgm:pt>
    <dgm:pt modelId="{25346943-611A-4912-822E-7F0504572A21}" type="pres">
      <dgm:prSet presAssocID="{AB08F1A2-C32A-489E-949C-0B113514F0DB}" presName="connectorText" presStyleLbl="sibTrans2D1" presStyleIdx="1" presStyleCnt="4"/>
      <dgm:spPr/>
    </dgm:pt>
    <dgm:pt modelId="{0C73DB1D-FA53-4761-8DBA-57A9C33223E1}" type="pres">
      <dgm:prSet presAssocID="{4913C948-8D31-4C2A-95C2-E0DE3472F22C}" presName="node" presStyleLbl="node1" presStyleIdx="1" presStyleCnt="4" custScaleX="139205" custRadScaleRad="176582" custRadScaleInc="1027">
        <dgm:presLayoutVars>
          <dgm:bulletEnabled val="1"/>
        </dgm:presLayoutVars>
      </dgm:prSet>
      <dgm:spPr/>
    </dgm:pt>
    <dgm:pt modelId="{F10D1545-CADE-445A-9708-5C080D82F78B}" type="pres">
      <dgm:prSet presAssocID="{B1698006-AAAD-4011-B236-F42E5705A299}" presName="parTrans" presStyleLbl="sibTrans2D1" presStyleIdx="2" presStyleCnt="4"/>
      <dgm:spPr/>
    </dgm:pt>
    <dgm:pt modelId="{62D40E59-E147-45DB-BD97-85EF95C3CB60}" type="pres">
      <dgm:prSet presAssocID="{B1698006-AAAD-4011-B236-F42E5705A299}" presName="connectorText" presStyleLbl="sibTrans2D1" presStyleIdx="2" presStyleCnt="4"/>
      <dgm:spPr/>
    </dgm:pt>
    <dgm:pt modelId="{28C04AF7-9D8C-47AF-A7D7-AFF0DB516600}" type="pres">
      <dgm:prSet presAssocID="{DC7500DC-3431-4961-BCF2-FAE241E2F56E}" presName="node" presStyleLbl="node1" presStyleIdx="2" presStyleCnt="4" custScaleX="152149" custRadScaleRad="95192" custRadScaleInc="-1038">
        <dgm:presLayoutVars>
          <dgm:bulletEnabled val="1"/>
        </dgm:presLayoutVars>
      </dgm:prSet>
      <dgm:spPr/>
    </dgm:pt>
    <dgm:pt modelId="{E89FF92A-DE25-4400-92AC-2C54EFBEF707}" type="pres">
      <dgm:prSet presAssocID="{B6E2E6CB-E701-4A78-9401-CE16EBBDC374}" presName="parTrans" presStyleLbl="sibTrans2D1" presStyleIdx="3" presStyleCnt="4"/>
      <dgm:spPr/>
    </dgm:pt>
    <dgm:pt modelId="{384E92F4-D2F7-41FE-B05D-387723E40930}" type="pres">
      <dgm:prSet presAssocID="{B6E2E6CB-E701-4A78-9401-CE16EBBDC374}" presName="connectorText" presStyleLbl="sibTrans2D1" presStyleIdx="3" presStyleCnt="4"/>
      <dgm:spPr/>
    </dgm:pt>
    <dgm:pt modelId="{B782A4AE-8048-485A-9C54-08D441691C76}" type="pres">
      <dgm:prSet presAssocID="{CE763660-3CB8-4404-9CD2-6388F2900908}" presName="node" presStyleLbl="node1" presStyleIdx="3" presStyleCnt="4" custScaleX="144054" custRadScaleRad="164878" custRadScaleInc="-189">
        <dgm:presLayoutVars>
          <dgm:bulletEnabled val="1"/>
        </dgm:presLayoutVars>
      </dgm:prSet>
      <dgm:spPr/>
    </dgm:pt>
  </dgm:ptLst>
  <dgm:cxnLst>
    <dgm:cxn modelId="{4C2D2008-35AB-4C4F-B3F6-482A923A58D5}" type="presOf" srcId="{4913C948-8D31-4C2A-95C2-E0DE3472F22C}" destId="{0C73DB1D-FA53-4761-8DBA-57A9C33223E1}" srcOrd="0" destOrd="0" presId="urn:microsoft.com/office/officeart/2005/8/layout/radial5"/>
    <dgm:cxn modelId="{B7C43E0B-A768-44B1-BB32-8381FF21947D}" type="presOf" srcId="{B1698006-AAAD-4011-B236-F42E5705A299}" destId="{F10D1545-CADE-445A-9708-5C080D82F78B}" srcOrd="0" destOrd="0" presId="urn:microsoft.com/office/officeart/2005/8/layout/radial5"/>
    <dgm:cxn modelId="{D1E5A61C-67E8-49B7-BB18-C8007BFF77D9}" type="presOf" srcId="{71CAF6E9-72A4-4172-B03A-10D3CB02DEFE}" destId="{EBA2F135-CDED-48D7-A660-DA2B1C4B7517}" srcOrd="0" destOrd="0" presId="urn:microsoft.com/office/officeart/2005/8/layout/radial5"/>
    <dgm:cxn modelId="{D580EA22-AE12-4616-B787-116BC35C59CC}" srcId="{45E4DA0C-DFCC-4DA2-BA0F-A6D58D8D3290}" destId="{CE763660-3CB8-4404-9CD2-6388F2900908}" srcOrd="3" destOrd="0" parTransId="{B6E2E6CB-E701-4A78-9401-CE16EBBDC374}" sibTransId="{A2EB7CB7-63D9-41AC-A140-A3FB0B086B10}"/>
    <dgm:cxn modelId="{8DD3CC24-36F8-4F29-A44F-1DF6F0F708E9}" type="presOf" srcId="{B6E2E6CB-E701-4A78-9401-CE16EBBDC374}" destId="{384E92F4-D2F7-41FE-B05D-387723E40930}" srcOrd="1" destOrd="0" presId="urn:microsoft.com/office/officeart/2005/8/layout/radial5"/>
    <dgm:cxn modelId="{656A273C-078B-4093-AA35-4B08EC8F9DEC}" type="presOf" srcId="{BE564685-B49E-4CF4-BB82-F57E3955B286}" destId="{F7C46CD4-93DE-4475-BF16-616E9F9EF355}" srcOrd="0" destOrd="0" presId="urn:microsoft.com/office/officeart/2005/8/layout/radial5"/>
    <dgm:cxn modelId="{8495D546-3D67-4705-ACD2-4890B7014C45}" srcId="{BE564685-B49E-4CF4-BB82-F57E3955B286}" destId="{45E4DA0C-DFCC-4DA2-BA0F-A6D58D8D3290}" srcOrd="0" destOrd="0" parTransId="{1583554D-B746-4088-AB92-05BEED35B334}" sibTransId="{C8100E97-760E-4D01-B154-821D96858633}"/>
    <dgm:cxn modelId="{9B87806D-7131-4D8C-9D19-3254CC6AF188}" type="presOf" srcId="{AB08F1A2-C32A-489E-949C-0B113514F0DB}" destId="{25346943-611A-4912-822E-7F0504572A21}" srcOrd="1" destOrd="0" presId="urn:microsoft.com/office/officeart/2005/8/layout/radial5"/>
    <dgm:cxn modelId="{0817474F-01C1-48B5-A63C-0A3166500370}" srcId="{45E4DA0C-DFCC-4DA2-BA0F-A6D58D8D3290}" destId="{71CAF6E9-72A4-4172-B03A-10D3CB02DEFE}" srcOrd="0" destOrd="0" parTransId="{8E9CD0BC-D363-484D-B666-F0BFFF50A81C}" sibTransId="{C056E8EF-41D8-4BAD-A5DE-48AC075CC36E}"/>
    <dgm:cxn modelId="{298DD957-E57E-4B83-8611-A892CE57CF51}" type="presOf" srcId="{CE763660-3CB8-4404-9CD2-6388F2900908}" destId="{B782A4AE-8048-485A-9C54-08D441691C76}" srcOrd="0" destOrd="0" presId="urn:microsoft.com/office/officeart/2005/8/layout/radial5"/>
    <dgm:cxn modelId="{EA7B4B83-C367-4C9F-B17E-EBDC825AF8BD}" type="presOf" srcId="{8E9CD0BC-D363-484D-B666-F0BFFF50A81C}" destId="{59D35F9B-1B92-45ED-8CE0-EB6777413792}" srcOrd="0" destOrd="0" presId="urn:microsoft.com/office/officeart/2005/8/layout/radial5"/>
    <dgm:cxn modelId="{3C5FA39F-F0AB-4D25-9EF9-BE9F0C5906E1}" type="presOf" srcId="{B1698006-AAAD-4011-B236-F42E5705A299}" destId="{62D40E59-E147-45DB-BD97-85EF95C3CB60}" srcOrd="1" destOrd="0" presId="urn:microsoft.com/office/officeart/2005/8/layout/radial5"/>
    <dgm:cxn modelId="{43A36FA2-D300-468C-AE12-BF75E1EF7672}" srcId="{45E4DA0C-DFCC-4DA2-BA0F-A6D58D8D3290}" destId="{DC7500DC-3431-4961-BCF2-FAE241E2F56E}" srcOrd="2" destOrd="0" parTransId="{B1698006-AAAD-4011-B236-F42E5705A299}" sibTransId="{292AE3EC-2D6C-4FBC-BEA7-05A5509D0278}"/>
    <dgm:cxn modelId="{8F01F4A8-84A7-4FD3-B1F4-937952DE6A2D}" srcId="{45E4DA0C-DFCC-4DA2-BA0F-A6D58D8D3290}" destId="{4913C948-8D31-4C2A-95C2-E0DE3472F22C}" srcOrd="1" destOrd="0" parTransId="{AB08F1A2-C32A-489E-949C-0B113514F0DB}" sibTransId="{811552BC-E505-49FF-B572-87E148C9CFFA}"/>
    <dgm:cxn modelId="{DBFB8DD1-A452-49E1-A9F6-F6680176A32C}" type="presOf" srcId="{B6E2E6CB-E701-4A78-9401-CE16EBBDC374}" destId="{E89FF92A-DE25-4400-92AC-2C54EFBEF707}" srcOrd="0" destOrd="0" presId="urn:microsoft.com/office/officeart/2005/8/layout/radial5"/>
    <dgm:cxn modelId="{0DA1CAE7-F9DD-4FEA-AA11-172D33BD3AAD}" type="presOf" srcId="{45E4DA0C-DFCC-4DA2-BA0F-A6D58D8D3290}" destId="{44997FEB-4CCE-4101-B513-888C2B1DF2B6}" srcOrd="0" destOrd="0" presId="urn:microsoft.com/office/officeart/2005/8/layout/radial5"/>
    <dgm:cxn modelId="{29CC4DEC-846F-49F1-BB7D-5E013E7BCCA4}" type="presOf" srcId="{AB08F1A2-C32A-489E-949C-0B113514F0DB}" destId="{8180542A-D584-47BD-81A9-88D9B6A19A9C}" srcOrd="0" destOrd="0" presId="urn:microsoft.com/office/officeart/2005/8/layout/radial5"/>
    <dgm:cxn modelId="{ADE1BFEC-E4CB-46C4-8DA6-63B8321ECDA0}" type="presOf" srcId="{DC7500DC-3431-4961-BCF2-FAE241E2F56E}" destId="{28C04AF7-9D8C-47AF-A7D7-AFF0DB516600}" srcOrd="0" destOrd="0" presId="urn:microsoft.com/office/officeart/2005/8/layout/radial5"/>
    <dgm:cxn modelId="{DCA6FFFE-BA66-49F7-9DD7-F22F0AE48875}" type="presOf" srcId="{8E9CD0BC-D363-484D-B666-F0BFFF50A81C}" destId="{44CA2856-549F-4A43-9CCB-D9FF3D15E0B3}" srcOrd="1" destOrd="0" presId="urn:microsoft.com/office/officeart/2005/8/layout/radial5"/>
    <dgm:cxn modelId="{F2E83946-0BF5-4B43-B948-5E4F1361B691}" type="presParOf" srcId="{F7C46CD4-93DE-4475-BF16-616E9F9EF355}" destId="{44997FEB-4CCE-4101-B513-888C2B1DF2B6}" srcOrd="0" destOrd="0" presId="urn:microsoft.com/office/officeart/2005/8/layout/radial5"/>
    <dgm:cxn modelId="{11482A57-6F5E-4CB1-9E3A-2C7DF10CFEB0}" type="presParOf" srcId="{F7C46CD4-93DE-4475-BF16-616E9F9EF355}" destId="{59D35F9B-1B92-45ED-8CE0-EB6777413792}" srcOrd="1" destOrd="0" presId="urn:microsoft.com/office/officeart/2005/8/layout/radial5"/>
    <dgm:cxn modelId="{652B8960-459B-4769-A06B-936E98307883}" type="presParOf" srcId="{59D35F9B-1B92-45ED-8CE0-EB6777413792}" destId="{44CA2856-549F-4A43-9CCB-D9FF3D15E0B3}" srcOrd="0" destOrd="0" presId="urn:microsoft.com/office/officeart/2005/8/layout/radial5"/>
    <dgm:cxn modelId="{C3F364CD-6331-401E-9923-F66D5DA89A1C}" type="presParOf" srcId="{F7C46CD4-93DE-4475-BF16-616E9F9EF355}" destId="{EBA2F135-CDED-48D7-A660-DA2B1C4B7517}" srcOrd="2" destOrd="0" presId="urn:microsoft.com/office/officeart/2005/8/layout/radial5"/>
    <dgm:cxn modelId="{A796D67C-E656-4DE7-9C07-6CFB011293E8}" type="presParOf" srcId="{F7C46CD4-93DE-4475-BF16-616E9F9EF355}" destId="{8180542A-D584-47BD-81A9-88D9B6A19A9C}" srcOrd="3" destOrd="0" presId="urn:microsoft.com/office/officeart/2005/8/layout/radial5"/>
    <dgm:cxn modelId="{A01B09F4-4AC0-462C-B0F6-0B7BCE15DD5F}" type="presParOf" srcId="{8180542A-D584-47BD-81A9-88D9B6A19A9C}" destId="{25346943-611A-4912-822E-7F0504572A21}" srcOrd="0" destOrd="0" presId="urn:microsoft.com/office/officeart/2005/8/layout/radial5"/>
    <dgm:cxn modelId="{EA2F542C-653B-49BB-842C-65974470BC2A}" type="presParOf" srcId="{F7C46CD4-93DE-4475-BF16-616E9F9EF355}" destId="{0C73DB1D-FA53-4761-8DBA-57A9C33223E1}" srcOrd="4" destOrd="0" presId="urn:microsoft.com/office/officeart/2005/8/layout/radial5"/>
    <dgm:cxn modelId="{6BB8B1E6-2320-427A-B4CA-C266489041B1}" type="presParOf" srcId="{F7C46CD4-93DE-4475-BF16-616E9F9EF355}" destId="{F10D1545-CADE-445A-9708-5C080D82F78B}" srcOrd="5" destOrd="0" presId="urn:microsoft.com/office/officeart/2005/8/layout/radial5"/>
    <dgm:cxn modelId="{F35CFB78-7DA9-4E16-A5BC-CEF529284763}" type="presParOf" srcId="{F10D1545-CADE-445A-9708-5C080D82F78B}" destId="{62D40E59-E147-45DB-BD97-85EF95C3CB60}" srcOrd="0" destOrd="0" presId="urn:microsoft.com/office/officeart/2005/8/layout/radial5"/>
    <dgm:cxn modelId="{33ED3EA5-F3B6-41E0-80A4-E4CC01D314BD}" type="presParOf" srcId="{F7C46CD4-93DE-4475-BF16-616E9F9EF355}" destId="{28C04AF7-9D8C-47AF-A7D7-AFF0DB516600}" srcOrd="6" destOrd="0" presId="urn:microsoft.com/office/officeart/2005/8/layout/radial5"/>
    <dgm:cxn modelId="{A5989FE4-A823-432B-B32F-D4DAAEF7D07B}" type="presParOf" srcId="{F7C46CD4-93DE-4475-BF16-616E9F9EF355}" destId="{E89FF92A-DE25-4400-92AC-2C54EFBEF707}" srcOrd="7" destOrd="0" presId="urn:microsoft.com/office/officeart/2005/8/layout/radial5"/>
    <dgm:cxn modelId="{43588702-4D4D-4EB7-BDCC-56F04C01C642}" type="presParOf" srcId="{E89FF92A-DE25-4400-92AC-2C54EFBEF707}" destId="{384E92F4-D2F7-41FE-B05D-387723E40930}" srcOrd="0" destOrd="0" presId="urn:microsoft.com/office/officeart/2005/8/layout/radial5"/>
    <dgm:cxn modelId="{DEC5AA4C-E6DE-4F50-855F-C6D8A174DC09}" type="presParOf" srcId="{F7C46CD4-93DE-4475-BF16-616E9F9EF355}" destId="{B782A4AE-8048-485A-9C54-08D441691C7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97FEB-4CCE-4101-B513-888C2B1DF2B6}">
      <dsp:nvSpPr>
        <dsp:cNvPr id="0" name=""/>
        <dsp:cNvSpPr/>
      </dsp:nvSpPr>
      <dsp:spPr>
        <a:xfrm>
          <a:off x="2088222" y="1584189"/>
          <a:ext cx="3912542" cy="1846626"/>
        </a:xfrm>
        <a:prstGeom prst="ellipse">
          <a:avLst/>
        </a:prstGeom>
        <a:solidFill>
          <a:schemeClr val="bg1">
            <a:lumMod val="8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b="1" kern="1200" dirty="0">
              <a:solidFill>
                <a:srgbClr val="1F497D"/>
              </a:solidFill>
              <a:latin typeface="+mn-lt"/>
              <a:ea typeface="+mn-ea"/>
              <a:cs typeface="Calibri" pitchFamily="34" charset="0"/>
            </a:rPr>
            <a:t>ОСВІТНЯ</a:t>
          </a:r>
        </a:p>
        <a:p>
          <a:pPr marL="0" lvl="0" indent="0" algn="ctr" defTabSz="889000">
            <a:lnSpc>
              <a:spcPct val="90000"/>
            </a:lnSpc>
            <a:spcBef>
              <a:spcPct val="0"/>
            </a:spcBef>
            <a:spcAft>
              <a:spcPct val="35000"/>
            </a:spcAft>
            <a:buNone/>
          </a:pPr>
          <a:r>
            <a:rPr lang="uk-UA" sz="2000" b="1" kern="1200" dirty="0">
              <a:solidFill>
                <a:srgbClr val="1F497D"/>
              </a:solidFill>
              <a:latin typeface="+mn-lt"/>
              <a:ea typeface="+mn-ea"/>
              <a:cs typeface="Calibri" pitchFamily="34" charset="0"/>
            </a:rPr>
            <a:t>ПРОГРАМА</a:t>
          </a:r>
        </a:p>
      </dsp:txBody>
      <dsp:txXfrm>
        <a:off x="2661201" y="1854621"/>
        <a:ext cx="2766584" cy="1305762"/>
      </dsp:txXfrm>
    </dsp:sp>
    <dsp:sp modelId="{59D35F9B-1B92-45ED-8CE0-EB6777413792}">
      <dsp:nvSpPr>
        <dsp:cNvPr id="0" name=""/>
        <dsp:cNvSpPr/>
      </dsp:nvSpPr>
      <dsp:spPr>
        <a:xfrm rot="16334639">
          <a:off x="4028750" y="1249772"/>
          <a:ext cx="111851" cy="46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uk-UA" sz="1900" kern="1200"/>
        </a:p>
      </dsp:txBody>
      <dsp:txXfrm>
        <a:off x="4044871" y="1359456"/>
        <a:ext cx="78296" cy="278759"/>
      </dsp:txXfrm>
    </dsp:sp>
    <dsp:sp modelId="{EBA2F135-CDED-48D7-A660-DA2B1C4B7517}">
      <dsp:nvSpPr>
        <dsp:cNvPr id="0" name=""/>
        <dsp:cNvSpPr/>
      </dsp:nvSpPr>
      <dsp:spPr>
        <a:xfrm>
          <a:off x="3096346" y="7240"/>
          <a:ext cx="2038696" cy="1366464"/>
        </a:xfrm>
        <a:prstGeom prst="ellipse">
          <a:avLst/>
        </a:prstGeom>
        <a:solidFill>
          <a:schemeClr val="bg1">
            <a:lumMod val="8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rgbClr val="1F497D"/>
              </a:solidFill>
              <a:latin typeface="+mn-lt"/>
              <a:ea typeface="+mn-ea"/>
              <a:cs typeface="Calibri" pitchFamily="34" charset="0"/>
            </a:rPr>
            <a:t>ОКРЕМА НА КОЖНОМУ РІВНІ (ЦИКЛІ)</a:t>
          </a:r>
        </a:p>
      </dsp:txBody>
      <dsp:txXfrm>
        <a:off x="3394906" y="207354"/>
        <a:ext cx="1441576" cy="966236"/>
      </dsp:txXfrm>
    </dsp:sp>
    <dsp:sp modelId="{8180542A-D584-47BD-81A9-88D9B6A19A9C}">
      <dsp:nvSpPr>
        <dsp:cNvPr id="0" name=""/>
        <dsp:cNvSpPr/>
      </dsp:nvSpPr>
      <dsp:spPr>
        <a:xfrm rot="134275">
          <a:off x="6031464" y="2354614"/>
          <a:ext cx="90179" cy="46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uk-UA" sz="1900" kern="1200"/>
        </a:p>
      </dsp:txBody>
      <dsp:txXfrm>
        <a:off x="6031474" y="2447005"/>
        <a:ext cx="63125" cy="278759"/>
      </dsp:txXfrm>
    </dsp:sp>
    <dsp:sp modelId="{0C73DB1D-FA53-4761-8DBA-57A9C33223E1}">
      <dsp:nvSpPr>
        <dsp:cNvPr id="0" name=""/>
        <dsp:cNvSpPr/>
      </dsp:nvSpPr>
      <dsp:spPr>
        <a:xfrm>
          <a:off x="6162709" y="1944215"/>
          <a:ext cx="1902186" cy="1366464"/>
        </a:xfrm>
        <a:prstGeom prst="ellipse">
          <a:avLst/>
        </a:prstGeom>
        <a:solidFill>
          <a:schemeClr val="bg1">
            <a:lumMod val="8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rgbClr val="1F497D"/>
              </a:solidFill>
              <a:latin typeface="+mn-lt"/>
              <a:ea typeface="+mn-ea"/>
              <a:cs typeface="Calibri" pitchFamily="34" charset="0"/>
            </a:rPr>
            <a:t>НАСКРІЗНА (ДЛЯ ДЕКІЛЬКОХ РІВНІВ ОСВІТИ)</a:t>
          </a:r>
        </a:p>
      </dsp:txBody>
      <dsp:txXfrm>
        <a:off x="6441278" y="2144329"/>
        <a:ext cx="1345048" cy="966236"/>
      </dsp:txXfrm>
    </dsp:sp>
    <dsp:sp modelId="{F10D1545-CADE-445A-9708-5C080D82F78B}">
      <dsp:nvSpPr>
        <dsp:cNvPr id="0" name=""/>
        <dsp:cNvSpPr/>
      </dsp:nvSpPr>
      <dsp:spPr>
        <a:xfrm rot="5365220">
          <a:off x="3973523" y="3348258"/>
          <a:ext cx="163655" cy="46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uk-UA" sz="1900" kern="1200"/>
        </a:p>
      </dsp:txBody>
      <dsp:txXfrm>
        <a:off x="3997823" y="3416630"/>
        <a:ext cx="114559" cy="278759"/>
      </dsp:txXfrm>
    </dsp:sp>
    <dsp:sp modelId="{28C04AF7-9D8C-47AF-A7D7-AFF0DB516600}">
      <dsp:nvSpPr>
        <dsp:cNvPr id="0" name=""/>
        <dsp:cNvSpPr/>
      </dsp:nvSpPr>
      <dsp:spPr>
        <a:xfrm>
          <a:off x="3024341" y="3739557"/>
          <a:ext cx="2079061" cy="1366464"/>
        </a:xfrm>
        <a:prstGeom prst="ellipse">
          <a:avLst/>
        </a:prstGeom>
        <a:solidFill>
          <a:schemeClr val="bg1">
            <a:lumMod val="8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rgbClr val="1F497D"/>
              </a:solidFill>
              <a:latin typeface="+mn-lt"/>
              <a:ea typeface="+mn-ea"/>
              <a:cs typeface="Calibri" pitchFamily="34" charset="0"/>
            </a:rPr>
            <a:t>РОЗРОБЛЕНА НА ОСНОВІ ІНШОЇ ОСВІТНЬОЇ ПРОГРАМИ</a:t>
          </a:r>
        </a:p>
      </dsp:txBody>
      <dsp:txXfrm>
        <a:off x="3328812" y="3939671"/>
        <a:ext cx="1470119" cy="966236"/>
      </dsp:txXfrm>
    </dsp:sp>
    <dsp:sp modelId="{E89FF92A-DE25-4400-92AC-2C54EFBEF707}">
      <dsp:nvSpPr>
        <dsp:cNvPr id="0" name=""/>
        <dsp:cNvSpPr/>
      </dsp:nvSpPr>
      <dsp:spPr>
        <a:xfrm rot="10690668">
          <a:off x="1998707" y="2339232"/>
          <a:ext cx="66409" cy="464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uk-UA" sz="1900" kern="1200"/>
        </a:p>
      </dsp:txBody>
      <dsp:txXfrm rot="10800000">
        <a:off x="2018625" y="2431834"/>
        <a:ext cx="46486" cy="278759"/>
      </dsp:txXfrm>
    </dsp:sp>
    <dsp:sp modelId="{B782A4AE-8048-485A-9C54-08D441691C76}">
      <dsp:nvSpPr>
        <dsp:cNvPr id="0" name=""/>
        <dsp:cNvSpPr/>
      </dsp:nvSpPr>
      <dsp:spPr>
        <a:xfrm>
          <a:off x="0" y="1921630"/>
          <a:ext cx="1968446" cy="1366464"/>
        </a:xfrm>
        <a:prstGeom prst="ellipse">
          <a:avLst/>
        </a:prstGeom>
        <a:solidFill>
          <a:schemeClr val="bg1">
            <a:lumMod val="8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uk-UA" sz="1400" b="1" kern="1200" dirty="0">
              <a:solidFill>
                <a:srgbClr val="1F497D"/>
              </a:solidFill>
              <a:latin typeface="+mn-lt"/>
              <a:ea typeface="+mn-ea"/>
              <a:cs typeface="Calibri" pitchFamily="34" charset="0"/>
            </a:rPr>
            <a:t>РОЗРОБЛЕНА НА ОСНОВІ ТИПОВОЇ ОСВІТНЬОЇ ПРОГРАМИ</a:t>
          </a:r>
        </a:p>
      </dsp:txBody>
      <dsp:txXfrm>
        <a:off x="288272" y="2121744"/>
        <a:ext cx="1391902" cy="96623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E979F-C3AD-4E09-BC03-6F1375F62D73}" type="datetimeFigureOut">
              <a:rPr lang="ru-RU" smtClean="0"/>
              <a:t>30.11.2023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C3735-319B-4ED3-AEB5-32C482D64E1A}" type="slidenum">
              <a:rPr lang="ru-RU" smtClean="0"/>
              <a:t>‹№›</a:t>
            </a:fld>
            <a:endParaRPr lang="ru-RU"/>
          </a:p>
        </p:txBody>
      </p:sp>
    </p:spTree>
    <p:extLst>
      <p:ext uri="{BB962C8B-B14F-4D97-AF65-F5344CB8AC3E}">
        <p14:creationId xmlns:p14="http://schemas.microsoft.com/office/powerpoint/2010/main" val="339514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6863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03"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4357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151251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69037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56927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6307"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5643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402755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5"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1269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2947"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9162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25089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C3735-319B-4ED3-AEB5-32C482D64E1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85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4290"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4291"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5623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0F34C425-E894-48FE-942D-6B9F88625F50}" type="slidenum">
              <a:rPr lang="uk-UA" smtClean="0">
                <a:solidFill>
                  <a:prstClr val="black"/>
                </a:solidFill>
              </a:rPr>
              <a:pPr/>
              <a:t>76</a:t>
            </a:fld>
            <a:endParaRPr lang="uk-UA">
              <a:solidFill>
                <a:prstClr val="black"/>
              </a:solidFill>
            </a:endParaRPr>
          </a:p>
        </p:txBody>
      </p:sp>
    </p:spTree>
    <p:extLst>
      <p:ext uri="{BB962C8B-B14F-4D97-AF65-F5344CB8AC3E}">
        <p14:creationId xmlns:p14="http://schemas.microsoft.com/office/powerpoint/2010/main" val="23045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173355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372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Shape 18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59395" name="Shape 189"/>
          <p:cNvSpPr>
            <a:spLocks noGrp="1" noRot="1" noChangeAspect="1" noTextEdit="1"/>
          </p:cNvSpPr>
          <p:nvPr>
            <p:ph type="sldImg" idx="2"/>
          </p:nvPr>
        </p:nvSpPr>
        <p:spPr>
          <a:ln>
            <a:round/>
            <a:headEnd/>
            <a:tailEnd/>
          </a:ln>
        </p:spPr>
      </p:sp>
    </p:spTree>
    <p:extLst>
      <p:ext uri="{BB962C8B-B14F-4D97-AF65-F5344CB8AC3E}">
        <p14:creationId xmlns:p14="http://schemas.microsoft.com/office/powerpoint/2010/main" val="2207840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Shape 18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59" name="Shape 189"/>
          <p:cNvSpPr>
            <a:spLocks noGrp="1" noRot="1" noChangeAspect="1" noTextEdit="1"/>
          </p:cNvSpPr>
          <p:nvPr>
            <p:ph type="sldImg" idx="2"/>
          </p:nvPr>
        </p:nvSpPr>
        <p:spPr bwMode="auto">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95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3003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560973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82133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7821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9073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4266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4603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232442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1700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525049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F6B4E0B8-00EC-40B7-86E4-833828131F80}"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9CBC0BE-EBCB-4AC0-B518-F9054B904718}" type="slidenum">
              <a:rPr lang="ru-RU" altLang="en-US"/>
              <a:pPr>
                <a:defRPr/>
              </a:pPr>
              <a:t>‹№›</a:t>
            </a:fld>
            <a:endParaRPr lang="ru-RU" altLang="en-US" dirty="0"/>
          </a:p>
        </p:txBody>
      </p:sp>
    </p:spTree>
    <p:extLst>
      <p:ext uri="{BB962C8B-B14F-4D97-AF65-F5344CB8AC3E}">
        <p14:creationId xmlns:p14="http://schemas.microsoft.com/office/powerpoint/2010/main" val="32555674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AB9BBE5E-4643-43A3-8620-06824BA68AFD}"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A962840A-4DA4-4BE5-B77F-BC81D1996EE9}" type="slidenum">
              <a:rPr lang="ru-RU" altLang="en-US"/>
              <a:pPr>
                <a:defRPr/>
              </a:pPr>
              <a:t>‹№›</a:t>
            </a:fld>
            <a:endParaRPr lang="ru-RU" altLang="en-US" dirty="0"/>
          </a:p>
        </p:txBody>
      </p:sp>
    </p:spTree>
    <p:extLst>
      <p:ext uri="{BB962C8B-B14F-4D97-AF65-F5344CB8AC3E}">
        <p14:creationId xmlns:p14="http://schemas.microsoft.com/office/powerpoint/2010/main" val="60790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9317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12BB7DD-996B-4BEB-9B3C-BDD315D80913}"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C7FE5B7-CE2B-4C6F-9B6E-474DCAAFBA44}" type="slidenum">
              <a:rPr lang="ru-RU" altLang="en-US"/>
              <a:pPr>
                <a:defRPr/>
              </a:pPr>
              <a:t>‹№›</a:t>
            </a:fld>
            <a:endParaRPr lang="ru-RU" altLang="en-US" dirty="0"/>
          </a:p>
        </p:txBody>
      </p:sp>
    </p:spTree>
    <p:extLst>
      <p:ext uri="{BB962C8B-B14F-4D97-AF65-F5344CB8AC3E}">
        <p14:creationId xmlns:p14="http://schemas.microsoft.com/office/powerpoint/2010/main" val="33366447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BCACF493-491A-415B-9076-6EC961A0AADD}"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E2044E86-8124-4D49-A0AC-FFE42D60DB4B}" type="slidenum">
              <a:rPr lang="ru-RU" altLang="en-US"/>
              <a:pPr>
                <a:defRPr/>
              </a:pPr>
              <a:t>‹№›</a:t>
            </a:fld>
            <a:endParaRPr lang="ru-RU" altLang="en-US" dirty="0"/>
          </a:p>
        </p:txBody>
      </p:sp>
    </p:spTree>
    <p:extLst>
      <p:ext uri="{BB962C8B-B14F-4D97-AF65-F5344CB8AC3E}">
        <p14:creationId xmlns:p14="http://schemas.microsoft.com/office/powerpoint/2010/main" val="34620152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F2F47C52-F6D8-4FEC-BEB8-72916A4D94B0}" type="datetimeFigureOut">
              <a:rPr lang="ru-RU"/>
              <a:pPr>
                <a:defRPr/>
              </a:pPr>
              <a:t>30.11.2023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BDA8F6A9-6E84-48C7-A7E8-1C2F5FAAF725}" type="slidenum">
              <a:rPr lang="ru-RU" altLang="en-US"/>
              <a:pPr>
                <a:defRPr/>
              </a:pPr>
              <a:t>‹№›</a:t>
            </a:fld>
            <a:endParaRPr lang="ru-RU" altLang="en-US" dirty="0"/>
          </a:p>
        </p:txBody>
      </p:sp>
    </p:spTree>
    <p:extLst>
      <p:ext uri="{BB962C8B-B14F-4D97-AF65-F5344CB8AC3E}">
        <p14:creationId xmlns:p14="http://schemas.microsoft.com/office/powerpoint/2010/main" val="40568718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D345777E-0DA3-4EE9-A681-0151C17735B5}" type="datetimeFigureOut">
              <a:rPr lang="ru-RU"/>
              <a:pPr>
                <a:defRPr/>
              </a:pPr>
              <a:t>30.11.2023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B9DEE14E-49AB-4846-9D24-5A28B4BBBC00}" type="slidenum">
              <a:rPr lang="ru-RU" altLang="en-US"/>
              <a:pPr>
                <a:defRPr/>
              </a:pPr>
              <a:t>‹№›</a:t>
            </a:fld>
            <a:endParaRPr lang="ru-RU" altLang="en-US" dirty="0"/>
          </a:p>
        </p:txBody>
      </p:sp>
    </p:spTree>
    <p:extLst>
      <p:ext uri="{BB962C8B-B14F-4D97-AF65-F5344CB8AC3E}">
        <p14:creationId xmlns:p14="http://schemas.microsoft.com/office/powerpoint/2010/main" val="2054199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8C1F0A5-B992-40FE-88B8-18BD1A223741}" type="datetimeFigureOut">
              <a:rPr lang="ru-RU"/>
              <a:pPr>
                <a:defRPr/>
              </a:pPr>
              <a:t>30.11.2023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5A806FF3-9E06-48A5-AE64-E0E61E79CC3F}" type="slidenum">
              <a:rPr lang="ru-RU" altLang="en-US"/>
              <a:pPr>
                <a:defRPr/>
              </a:pPr>
              <a:t>‹№›</a:t>
            </a:fld>
            <a:endParaRPr lang="ru-RU" altLang="en-US" dirty="0"/>
          </a:p>
        </p:txBody>
      </p:sp>
    </p:spTree>
    <p:extLst>
      <p:ext uri="{BB962C8B-B14F-4D97-AF65-F5344CB8AC3E}">
        <p14:creationId xmlns:p14="http://schemas.microsoft.com/office/powerpoint/2010/main" val="658136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8EFF5A1-1B80-4CDD-A5B3-DACBB067A101}"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1957B020-CF03-454D-89FE-DF6A73E10435}" type="slidenum">
              <a:rPr lang="ru-RU" altLang="en-US"/>
              <a:pPr>
                <a:defRPr/>
              </a:pPr>
              <a:t>‹№›</a:t>
            </a:fld>
            <a:endParaRPr lang="ru-RU" altLang="en-US" dirty="0"/>
          </a:p>
        </p:txBody>
      </p:sp>
    </p:spTree>
    <p:extLst>
      <p:ext uri="{BB962C8B-B14F-4D97-AF65-F5344CB8AC3E}">
        <p14:creationId xmlns:p14="http://schemas.microsoft.com/office/powerpoint/2010/main" val="32198829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00DB3D-2DF6-44FC-8BBF-14E08FD5BB3C}"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17A5494F-E42E-47DB-AE33-ACA36A299FC6}" type="slidenum">
              <a:rPr lang="ru-RU" altLang="en-US"/>
              <a:pPr>
                <a:defRPr/>
              </a:pPr>
              <a:t>‹№›</a:t>
            </a:fld>
            <a:endParaRPr lang="ru-RU" altLang="en-US" dirty="0"/>
          </a:p>
        </p:txBody>
      </p:sp>
    </p:spTree>
    <p:extLst>
      <p:ext uri="{BB962C8B-B14F-4D97-AF65-F5344CB8AC3E}">
        <p14:creationId xmlns:p14="http://schemas.microsoft.com/office/powerpoint/2010/main" val="21410432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39C220-4DCD-475E-8E40-170BB1507376}"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066E5146-CED3-4032-9635-0863173803BD}" type="slidenum">
              <a:rPr lang="ru-RU" altLang="en-US"/>
              <a:pPr>
                <a:defRPr/>
              </a:pPr>
              <a:t>‹№›</a:t>
            </a:fld>
            <a:endParaRPr lang="ru-RU" altLang="en-US" dirty="0"/>
          </a:p>
        </p:txBody>
      </p:sp>
    </p:spTree>
    <p:extLst>
      <p:ext uri="{BB962C8B-B14F-4D97-AF65-F5344CB8AC3E}">
        <p14:creationId xmlns:p14="http://schemas.microsoft.com/office/powerpoint/2010/main" val="42842158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705611E6-11C4-49C2-87C6-2BBDC00162CA}"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922FA7DA-0FD6-44AB-9C63-88A677B0854A}" type="slidenum">
              <a:rPr lang="ru-RU" altLang="en-US"/>
              <a:pPr>
                <a:defRPr/>
              </a:pPr>
              <a:t>‹№›</a:t>
            </a:fld>
            <a:endParaRPr lang="ru-RU" altLang="en-US" dirty="0"/>
          </a:p>
        </p:txBody>
      </p:sp>
    </p:spTree>
    <p:extLst>
      <p:ext uri="{BB962C8B-B14F-4D97-AF65-F5344CB8AC3E}">
        <p14:creationId xmlns:p14="http://schemas.microsoft.com/office/powerpoint/2010/main" val="17006957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32307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85912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7A93137B-72CA-4B39-9E94-2282672D1116}"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1E3C531-0858-4626-BFF0-647D321B84C1}" type="slidenum">
              <a:rPr lang="ru-RU" altLang="en-US"/>
              <a:pPr/>
              <a:t>‹№›</a:t>
            </a:fld>
            <a:endParaRPr lang="ru-RU" altLang="en-US"/>
          </a:p>
        </p:txBody>
      </p:sp>
    </p:spTree>
    <p:extLst>
      <p:ext uri="{BB962C8B-B14F-4D97-AF65-F5344CB8AC3E}">
        <p14:creationId xmlns:p14="http://schemas.microsoft.com/office/powerpoint/2010/main" val="14255744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ACD8BB3-014D-4D37-BCEF-606098FE6E0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CD9DC9F-0ADD-4924-8BA8-39C9867518F0}" type="slidenum">
              <a:rPr lang="ru-RU" altLang="en-US"/>
              <a:pPr/>
              <a:t>‹№›</a:t>
            </a:fld>
            <a:endParaRPr lang="ru-RU" altLang="en-US"/>
          </a:p>
        </p:txBody>
      </p:sp>
    </p:spTree>
    <p:extLst>
      <p:ext uri="{BB962C8B-B14F-4D97-AF65-F5344CB8AC3E}">
        <p14:creationId xmlns:p14="http://schemas.microsoft.com/office/powerpoint/2010/main" val="32485335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BB5896B2-5E2F-427E-BB92-FABB2FBEEE5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28CF1DD-B8A5-4D89-B18E-AC9D13B12E7D}" type="slidenum">
              <a:rPr lang="ru-RU" altLang="en-US"/>
              <a:pPr/>
              <a:t>‹№›</a:t>
            </a:fld>
            <a:endParaRPr lang="ru-RU" altLang="en-US"/>
          </a:p>
        </p:txBody>
      </p:sp>
    </p:spTree>
    <p:extLst>
      <p:ext uri="{BB962C8B-B14F-4D97-AF65-F5344CB8AC3E}">
        <p14:creationId xmlns:p14="http://schemas.microsoft.com/office/powerpoint/2010/main" val="128808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CF50BB7A-E2D7-49DE-8958-F4140AFAA256}"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7B59814-72F1-47EB-889D-EA6B42E9D188}" type="slidenum">
              <a:rPr lang="ru-RU" altLang="en-US"/>
              <a:pPr/>
              <a:t>‹№›</a:t>
            </a:fld>
            <a:endParaRPr lang="ru-RU" altLang="en-US"/>
          </a:p>
        </p:txBody>
      </p:sp>
    </p:spTree>
    <p:extLst>
      <p:ext uri="{BB962C8B-B14F-4D97-AF65-F5344CB8AC3E}">
        <p14:creationId xmlns:p14="http://schemas.microsoft.com/office/powerpoint/2010/main" val="3999637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51F59D5E-3CA8-4EDE-A2CB-547F5F53F7F4}" type="datetimeFigureOut">
              <a:rPr lang="ru-RU"/>
              <a:pPr>
                <a:defRPr/>
              </a:pPr>
              <a:t>30.11.2023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CCCFEFDB-CC9C-4041-A0E0-367A745957B2}" type="slidenum">
              <a:rPr lang="ru-RU" altLang="en-US"/>
              <a:pPr/>
              <a:t>‹№›</a:t>
            </a:fld>
            <a:endParaRPr lang="ru-RU" altLang="en-US"/>
          </a:p>
        </p:txBody>
      </p:sp>
    </p:spTree>
    <p:extLst>
      <p:ext uri="{BB962C8B-B14F-4D97-AF65-F5344CB8AC3E}">
        <p14:creationId xmlns:p14="http://schemas.microsoft.com/office/powerpoint/2010/main" val="37508431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9FA819EE-8165-41E7-8A0D-7CDC8CADDE73}" type="datetimeFigureOut">
              <a:rPr lang="ru-RU"/>
              <a:pPr>
                <a:defRPr/>
              </a:pPr>
              <a:t>30.11.2023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B07F0E0-65D2-4CB5-A02B-AF6FB38597E3}" type="slidenum">
              <a:rPr lang="ru-RU" altLang="en-US"/>
              <a:pPr/>
              <a:t>‹№›</a:t>
            </a:fld>
            <a:endParaRPr lang="ru-RU" altLang="en-US"/>
          </a:p>
        </p:txBody>
      </p:sp>
    </p:spTree>
    <p:extLst>
      <p:ext uri="{BB962C8B-B14F-4D97-AF65-F5344CB8AC3E}">
        <p14:creationId xmlns:p14="http://schemas.microsoft.com/office/powerpoint/2010/main" val="28236957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CAFA83B-B831-41D9-806C-9947D5776D1D}" type="datetimeFigureOut">
              <a:rPr lang="ru-RU"/>
              <a:pPr>
                <a:defRPr/>
              </a:pPr>
              <a:t>30.11.2023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DE49162-50D4-4BF0-9C5A-1DB8448A8C46}" type="slidenum">
              <a:rPr lang="ru-RU" altLang="en-US"/>
              <a:pPr/>
              <a:t>‹№›</a:t>
            </a:fld>
            <a:endParaRPr lang="ru-RU" altLang="en-US"/>
          </a:p>
        </p:txBody>
      </p:sp>
    </p:spTree>
    <p:extLst>
      <p:ext uri="{BB962C8B-B14F-4D97-AF65-F5344CB8AC3E}">
        <p14:creationId xmlns:p14="http://schemas.microsoft.com/office/powerpoint/2010/main" val="39061886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4CA115B-C8CE-471C-B1B8-0E5AAB648183}"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EE89A76A-0E9C-47A3-ACCF-190948A33965}" type="slidenum">
              <a:rPr lang="ru-RU" altLang="en-US"/>
              <a:pPr/>
              <a:t>‹№›</a:t>
            </a:fld>
            <a:endParaRPr lang="ru-RU" altLang="en-US"/>
          </a:p>
        </p:txBody>
      </p:sp>
    </p:spTree>
    <p:extLst>
      <p:ext uri="{BB962C8B-B14F-4D97-AF65-F5344CB8AC3E}">
        <p14:creationId xmlns:p14="http://schemas.microsoft.com/office/powerpoint/2010/main" val="35392076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6E204C9-7C17-4218-800C-4A967D11BC3F}"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49D7E1D-65A6-414E-B648-F9E7FCBEF714}" type="slidenum">
              <a:rPr lang="ru-RU" altLang="en-US"/>
              <a:pPr/>
              <a:t>‹№›</a:t>
            </a:fld>
            <a:endParaRPr lang="ru-RU" altLang="en-US"/>
          </a:p>
        </p:txBody>
      </p:sp>
    </p:spTree>
    <p:extLst>
      <p:ext uri="{BB962C8B-B14F-4D97-AF65-F5344CB8AC3E}">
        <p14:creationId xmlns:p14="http://schemas.microsoft.com/office/powerpoint/2010/main" val="14623852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7A9A47D-B757-4AB5-9FF5-0179844961D3}"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7107112-9EEF-48BD-86B8-678DE6F3BD3F}" type="slidenum">
              <a:rPr lang="ru-RU" altLang="en-US"/>
              <a:pPr/>
              <a:t>‹№›</a:t>
            </a:fld>
            <a:endParaRPr lang="ru-RU" altLang="en-US"/>
          </a:p>
        </p:txBody>
      </p:sp>
    </p:spTree>
    <p:extLst>
      <p:ext uri="{BB962C8B-B14F-4D97-AF65-F5344CB8AC3E}">
        <p14:creationId xmlns:p14="http://schemas.microsoft.com/office/powerpoint/2010/main" val="17282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292489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1E075C24-ED67-4CA2-A520-AE32A391220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CE49B1F-8F51-4905-9D7C-66B2AC67239D}" type="slidenum">
              <a:rPr lang="ru-RU" altLang="en-US"/>
              <a:pPr/>
              <a:t>‹№›</a:t>
            </a:fld>
            <a:endParaRPr lang="ru-RU" altLang="en-US"/>
          </a:p>
        </p:txBody>
      </p:sp>
    </p:spTree>
    <p:extLst>
      <p:ext uri="{BB962C8B-B14F-4D97-AF65-F5344CB8AC3E}">
        <p14:creationId xmlns:p14="http://schemas.microsoft.com/office/powerpoint/2010/main" val="1716704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1874552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456CFD-7F84-4FCC-B4C0-CFFF1BC3E89A}"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AF1C741-13DB-4318-9764-442216DA521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13385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BA34100-9671-4D6B-BDB4-D5361EFF04B3}"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EA12BB-EE7C-49FE-8F57-143DBC89AB2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41592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3279611-CACF-4286-84B7-D42C74609185}"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F9D804C-6389-4F37-9DFC-3C045322B31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451802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08BA5B2-257E-4280-A8B9-3F05605CB23F}"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2DC91BA-CB76-469C-B4BF-A5D34F9E38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440585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7BBDC0A-705F-4168-869F-988E99A95CE4}" type="datetimeFigureOut">
              <a:rPr lang="ru-RU">
                <a:solidFill>
                  <a:prstClr val="black">
                    <a:tint val="75000"/>
                  </a:prstClr>
                </a:solidFill>
              </a:rPr>
              <a:pPr>
                <a:defRPr/>
              </a:pPr>
              <a:t>30.11.2023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ABFFDA-4E8F-472A-B687-A2B77883DE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99699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D28D9EE-610E-4C8B-9BAA-3C622538B67A}" type="datetimeFigureOut">
              <a:rPr lang="ru-RU">
                <a:solidFill>
                  <a:prstClr val="black">
                    <a:tint val="75000"/>
                  </a:prstClr>
                </a:solidFill>
              </a:rPr>
              <a:pPr>
                <a:defRPr/>
              </a:pPr>
              <a:t>30.11.2023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19056801-5FA9-41D9-A024-AB18E793D23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50816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495DD5-A4C6-4FAF-9F6E-5966DE450F73}" type="datetimeFigureOut">
              <a:rPr lang="ru-RU">
                <a:solidFill>
                  <a:prstClr val="black">
                    <a:tint val="75000"/>
                  </a:prstClr>
                </a:solidFill>
              </a:rPr>
              <a:pPr>
                <a:defRPr/>
              </a:pPr>
              <a:t>30.11.2023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A37D56B-5F51-48CB-9C21-317B8A548B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613336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DD0875B-3E9B-403B-9513-D34C359C2491}"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5379E57-7C11-4124-8696-1B591A68D75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5991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093855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12D7A0F-1BE2-4014-8C7B-C5C7F1BE6150}"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2D22C0F-D5AE-4A0F-982B-262991308A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780628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E0CB587-AAD8-4C1D-BC68-DBFFCA6E5180}"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5FA10D-8D4B-4C87-AD9B-E0660F75CF9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17898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0E6384F-8BB7-46F6-BC3F-3CA119DD4B14}"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B94353-C42E-4F87-A187-4982AFC798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751736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28600"/>
            <a:ext cx="7391400" cy="8382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724400"/>
          </a:xfrm>
        </p:spPr>
        <p:txBody>
          <a:bodyPr>
            <a:normAutofit/>
          </a:bodyPr>
          <a:lstStyle/>
          <a:p>
            <a:pPr lvl="0"/>
            <a:r>
              <a:rPr lang="ru-RU" noProof="0"/>
              <a:t>Вставка диаграммы</a:t>
            </a:r>
          </a:p>
        </p:txBody>
      </p:sp>
      <p:sp>
        <p:nvSpPr>
          <p:cNvPr id="4" name="Дата 3"/>
          <p:cNvSpPr>
            <a:spLocks noGrp="1"/>
          </p:cNvSpPr>
          <p:nvPr>
            <p:ph type="dt" sz="half" idx="10"/>
          </p:nvPr>
        </p:nvSpPr>
        <p:spPr>
          <a:xfrm>
            <a:off x="457200" y="6467475"/>
            <a:ext cx="2133600" cy="301625"/>
          </a:xfrm>
        </p:spPr>
        <p:txBody>
          <a:bodyPr/>
          <a:lstStyle>
            <a:lvl1pPr fontAlgn="base">
              <a:spcBef>
                <a:spcPct val="0"/>
              </a:spcBef>
              <a:spcAft>
                <a:spcPct val="0"/>
              </a:spcAft>
              <a:defRPr>
                <a:latin typeface="Verdana" pitchFamily="34" charset="0"/>
              </a:defRPr>
            </a:lvl1pPr>
          </a:lstStyle>
          <a:p>
            <a:pPr>
              <a:defRPr/>
            </a:pPr>
            <a:endParaRPr lang="en-US">
              <a:solidFill>
                <a:prstClr val="black">
                  <a:tint val="75000"/>
                </a:prstClr>
              </a:solidFill>
            </a:endParaRPr>
          </a:p>
        </p:txBody>
      </p:sp>
      <p:sp>
        <p:nvSpPr>
          <p:cNvPr id="5" name="Нижний колонтитул 4"/>
          <p:cNvSpPr>
            <a:spLocks noGrp="1"/>
          </p:cNvSpPr>
          <p:nvPr>
            <p:ph type="ftr" sz="quarter" idx="11"/>
          </p:nvPr>
        </p:nvSpPr>
        <p:spPr>
          <a:xfrm>
            <a:off x="3124200" y="6467475"/>
            <a:ext cx="2895600" cy="301625"/>
          </a:xfrm>
        </p:spPr>
        <p:txBody>
          <a:bodyPr/>
          <a:lstStyle>
            <a:lvl1pPr fontAlgn="base">
              <a:spcBef>
                <a:spcPct val="0"/>
              </a:spcBef>
              <a:spcAft>
                <a:spcPct val="0"/>
              </a:spcAft>
              <a:defRPr>
                <a:latin typeface="Verdana" pitchFamily="34" charset="0"/>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a:xfrm>
            <a:off x="6553200" y="6467475"/>
            <a:ext cx="2133600" cy="301625"/>
          </a:xfrm>
        </p:spPr>
        <p:txBody>
          <a:bodyPr/>
          <a:lstStyle>
            <a:lvl1pPr fontAlgn="base">
              <a:spcBef>
                <a:spcPct val="0"/>
              </a:spcBef>
              <a:spcAft>
                <a:spcPct val="0"/>
              </a:spcAft>
              <a:defRPr>
                <a:latin typeface="Verdana" pitchFamily="34" charset="0"/>
              </a:defRPr>
            </a:lvl1pPr>
          </a:lstStyle>
          <a:p>
            <a:pPr>
              <a:defRPr/>
            </a:pPr>
            <a:fld id="{48462D17-1709-4554-B505-7ED51C7E4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7048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56882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8964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428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559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9403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848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44442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49264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7803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3185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226354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28600"/>
            <a:ext cx="7391400" cy="8382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724400"/>
          </a:xfrm>
        </p:spPr>
        <p:txBody>
          <a:bodyPr>
            <a:normAutofit/>
          </a:bodyPr>
          <a:lstStyle/>
          <a:p>
            <a:pPr lvl="0"/>
            <a:r>
              <a:rPr lang="ru-RU" noProof="0" dirty="0"/>
              <a:t>Вставка диаграммы</a:t>
            </a:r>
          </a:p>
        </p:txBody>
      </p:sp>
      <p:sp>
        <p:nvSpPr>
          <p:cNvPr id="4" name="Дата 3"/>
          <p:cNvSpPr>
            <a:spLocks noGrp="1"/>
          </p:cNvSpPr>
          <p:nvPr>
            <p:ph type="dt" sz="half" idx="10"/>
          </p:nvPr>
        </p:nvSpPr>
        <p:spPr>
          <a:xfrm>
            <a:off x="457200" y="6467475"/>
            <a:ext cx="2133600" cy="301625"/>
          </a:xfrm>
        </p:spPr>
        <p:txBody>
          <a:bodyPr/>
          <a:lstStyle>
            <a:lvl1pPr fontAlgn="base">
              <a:spcBef>
                <a:spcPct val="0"/>
              </a:spcBef>
              <a:spcAft>
                <a:spcPct val="0"/>
              </a:spcAft>
              <a:defRPr>
                <a:latin typeface="Verdana" pitchFamily="34" charset="0"/>
              </a:defRPr>
            </a:lvl1pPr>
          </a:lstStyle>
          <a:p>
            <a:pPr>
              <a:defRPr/>
            </a:pPr>
            <a:endParaRPr lang="en-US" dirty="0">
              <a:solidFill>
                <a:prstClr val="black">
                  <a:tint val="75000"/>
                </a:prstClr>
              </a:solidFill>
            </a:endParaRPr>
          </a:p>
        </p:txBody>
      </p:sp>
      <p:sp>
        <p:nvSpPr>
          <p:cNvPr id="5" name="Нижний колонтитул 4"/>
          <p:cNvSpPr>
            <a:spLocks noGrp="1"/>
          </p:cNvSpPr>
          <p:nvPr>
            <p:ph type="ftr" sz="quarter" idx="11"/>
          </p:nvPr>
        </p:nvSpPr>
        <p:spPr>
          <a:xfrm>
            <a:off x="3124200" y="6467475"/>
            <a:ext cx="2895600" cy="301625"/>
          </a:xfrm>
        </p:spPr>
        <p:txBody>
          <a:bodyPr/>
          <a:lstStyle>
            <a:lvl1pPr fontAlgn="base">
              <a:spcBef>
                <a:spcPct val="0"/>
              </a:spcBef>
              <a:spcAft>
                <a:spcPct val="0"/>
              </a:spcAft>
              <a:defRPr>
                <a:latin typeface="Verdana" pitchFamily="34" charset="0"/>
              </a:defRPr>
            </a:lvl1pPr>
          </a:lstStyle>
          <a:p>
            <a:pPr>
              <a:defRPr/>
            </a:pPr>
            <a:endParaRPr lang="en-US" dirty="0">
              <a:solidFill>
                <a:prstClr val="black">
                  <a:tint val="75000"/>
                </a:prstClr>
              </a:solidFill>
            </a:endParaRPr>
          </a:p>
        </p:txBody>
      </p:sp>
      <p:sp>
        <p:nvSpPr>
          <p:cNvPr id="6" name="Номер слайда 5"/>
          <p:cNvSpPr>
            <a:spLocks noGrp="1"/>
          </p:cNvSpPr>
          <p:nvPr>
            <p:ph type="sldNum" sz="quarter" idx="12"/>
          </p:nvPr>
        </p:nvSpPr>
        <p:spPr>
          <a:xfrm>
            <a:off x="6553200" y="6467475"/>
            <a:ext cx="2133600" cy="301625"/>
          </a:xfrm>
        </p:spPr>
        <p:txBody>
          <a:bodyPr/>
          <a:lstStyle>
            <a:lvl1pPr fontAlgn="base">
              <a:spcBef>
                <a:spcPct val="0"/>
              </a:spcBef>
              <a:spcAft>
                <a:spcPct val="0"/>
              </a:spcAft>
              <a:defRPr>
                <a:latin typeface="Verdana" pitchFamily="34" charset="0"/>
              </a:defRPr>
            </a:lvl1pPr>
          </a:lstStyle>
          <a:p>
            <a:pPr>
              <a:defRPr/>
            </a:pPr>
            <a:fld id="{48462D17-1709-4554-B505-7ED51C7E462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3219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0831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66225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8228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961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2974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37726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3137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4600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6361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1480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0663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4163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154575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456CFD-7F84-4FCC-B4C0-CFFF1BC3E89A}"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AF1C741-13DB-4318-9764-442216DA521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5336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BA34100-9671-4D6B-BDB4-D5361EFF04B3}"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1EA12BB-EE7C-49FE-8F57-143DBC89AB2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5741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3279611-CACF-4286-84B7-D42C74609185}"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F9D804C-6389-4F37-9DFC-3C045322B31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626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3986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08BA5B2-257E-4280-A8B9-3F05605CB23F}"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2DC91BA-CB76-469C-B4BF-A5D34F9E385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46556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7BBDC0A-705F-4168-869F-988E99A95CE4}" type="datetimeFigureOut">
              <a:rPr lang="ru-RU">
                <a:solidFill>
                  <a:prstClr val="black">
                    <a:tint val="75000"/>
                  </a:prstClr>
                </a:solidFill>
              </a:rPr>
              <a:pPr>
                <a:defRPr/>
              </a:pPr>
              <a:t>30.11.2023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ABFFDA-4E8F-472A-B687-A2B77883DEB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36922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D28D9EE-610E-4C8B-9BAA-3C622538B67A}" type="datetimeFigureOut">
              <a:rPr lang="ru-RU">
                <a:solidFill>
                  <a:prstClr val="black">
                    <a:tint val="75000"/>
                  </a:prstClr>
                </a:solidFill>
              </a:rPr>
              <a:pPr>
                <a:defRPr/>
              </a:pPr>
              <a:t>30.11.2023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19056801-5FA9-41D9-A024-AB18E793D23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61215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495DD5-A4C6-4FAF-9F6E-5966DE450F73}" type="datetimeFigureOut">
              <a:rPr lang="ru-RU">
                <a:solidFill>
                  <a:prstClr val="black">
                    <a:tint val="75000"/>
                  </a:prstClr>
                </a:solidFill>
              </a:rPr>
              <a:pPr>
                <a:defRPr/>
              </a:pPr>
              <a:t>30.11.2023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A37D56B-5F51-48CB-9C21-317B8A548BA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60238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DD0875B-3E9B-403B-9513-D34C359C2491}"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5379E57-7C11-4124-8696-1B591A68D75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0860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12D7A0F-1BE2-4014-8C7B-C5C7F1BE6150}"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2D22C0F-D5AE-4A0F-982B-262991308A2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9020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E0CB587-AAD8-4C1D-BC68-DBFFCA6E5180}"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5FA10D-8D4B-4C87-AD9B-E0660F75CF9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87142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0E6384F-8BB7-46F6-BC3F-3CA119DD4B14}"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AB94353-C42E-4F87-A187-4982AFC798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93675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28600"/>
            <a:ext cx="7391400" cy="8382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724400"/>
          </a:xfrm>
        </p:spPr>
        <p:txBody>
          <a:bodyPr>
            <a:normAutofit/>
          </a:bodyPr>
          <a:lstStyle/>
          <a:p>
            <a:pPr lvl="0"/>
            <a:r>
              <a:rPr lang="ru-RU" noProof="0"/>
              <a:t>Вставка диаграммы</a:t>
            </a:r>
          </a:p>
        </p:txBody>
      </p:sp>
      <p:sp>
        <p:nvSpPr>
          <p:cNvPr id="4" name="Дата 3"/>
          <p:cNvSpPr>
            <a:spLocks noGrp="1"/>
          </p:cNvSpPr>
          <p:nvPr>
            <p:ph type="dt" sz="half" idx="10"/>
          </p:nvPr>
        </p:nvSpPr>
        <p:spPr>
          <a:xfrm>
            <a:off x="457200" y="6467475"/>
            <a:ext cx="2133600" cy="301625"/>
          </a:xfrm>
        </p:spPr>
        <p:txBody>
          <a:bodyPr/>
          <a:lstStyle>
            <a:lvl1pPr fontAlgn="base">
              <a:spcBef>
                <a:spcPct val="0"/>
              </a:spcBef>
              <a:spcAft>
                <a:spcPct val="0"/>
              </a:spcAft>
              <a:defRPr>
                <a:latin typeface="Verdana" pitchFamily="34" charset="0"/>
              </a:defRPr>
            </a:lvl1pPr>
          </a:lstStyle>
          <a:p>
            <a:pPr>
              <a:defRPr/>
            </a:pPr>
            <a:endParaRPr lang="en-US">
              <a:solidFill>
                <a:prstClr val="black">
                  <a:tint val="75000"/>
                </a:prstClr>
              </a:solidFill>
            </a:endParaRPr>
          </a:p>
        </p:txBody>
      </p:sp>
      <p:sp>
        <p:nvSpPr>
          <p:cNvPr id="5" name="Нижний колонтитул 4"/>
          <p:cNvSpPr>
            <a:spLocks noGrp="1"/>
          </p:cNvSpPr>
          <p:nvPr>
            <p:ph type="ftr" sz="quarter" idx="11"/>
          </p:nvPr>
        </p:nvSpPr>
        <p:spPr>
          <a:xfrm>
            <a:off x="3124200" y="6467475"/>
            <a:ext cx="2895600" cy="301625"/>
          </a:xfrm>
        </p:spPr>
        <p:txBody>
          <a:bodyPr/>
          <a:lstStyle>
            <a:lvl1pPr fontAlgn="base">
              <a:spcBef>
                <a:spcPct val="0"/>
              </a:spcBef>
              <a:spcAft>
                <a:spcPct val="0"/>
              </a:spcAft>
              <a:defRPr>
                <a:latin typeface="Verdana" pitchFamily="34" charset="0"/>
              </a:defRPr>
            </a:lvl1pPr>
          </a:lstStyle>
          <a:p>
            <a:pPr>
              <a:defRPr/>
            </a:pPr>
            <a:endParaRPr lang="en-US">
              <a:solidFill>
                <a:prstClr val="black">
                  <a:tint val="75000"/>
                </a:prstClr>
              </a:solidFill>
            </a:endParaRPr>
          </a:p>
        </p:txBody>
      </p:sp>
      <p:sp>
        <p:nvSpPr>
          <p:cNvPr id="6" name="Номер слайда 5"/>
          <p:cNvSpPr>
            <a:spLocks noGrp="1"/>
          </p:cNvSpPr>
          <p:nvPr>
            <p:ph type="sldNum" sz="quarter" idx="12"/>
          </p:nvPr>
        </p:nvSpPr>
        <p:spPr>
          <a:xfrm>
            <a:off x="6553200" y="6467475"/>
            <a:ext cx="2133600" cy="301625"/>
          </a:xfrm>
        </p:spPr>
        <p:txBody>
          <a:bodyPr/>
          <a:lstStyle>
            <a:lvl1pPr fontAlgn="base">
              <a:spcBef>
                <a:spcPct val="0"/>
              </a:spcBef>
              <a:spcAft>
                <a:spcPct val="0"/>
              </a:spcAft>
              <a:defRPr>
                <a:latin typeface="Verdana" pitchFamily="34" charset="0"/>
              </a:defRPr>
            </a:lvl1pPr>
          </a:lstStyle>
          <a:p>
            <a:pPr>
              <a:defRPr/>
            </a:pPr>
            <a:fld id="{48462D17-1709-4554-B505-7ED51C7E4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91967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A6FBBA0-FA87-4E47-BD64-379132A05659}"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AAB08D5-F600-42DA-AB8A-ED1E1FCB8557}" type="slidenum">
              <a:rPr lang="ru-RU" altLang="en-US"/>
              <a:pPr>
                <a:defRPr/>
              </a:pPr>
              <a:t>‹№›</a:t>
            </a:fld>
            <a:endParaRPr lang="ru-RU" altLang="en-US"/>
          </a:p>
        </p:txBody>
      </p:sp>
    </p:spTree>
    <p:extLst>
      <p:ext uri="{BB962C8B-B14F-4D97-AF65-F5344CB8AC3E}">
        <p14:creationId xmlns:p14="http://schemas.microsoft.com/office/powerpoint/2010/main" val="113418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4160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FA4389C-3FF6-4AF1-9F36-4DE4927E4E3C}"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B711D7F-1349-47D6-BF17-435029F1DB1C}" type="slidenum">
              <a:rPr lang="ru-RU" altLang="en-US"/>
              <a:pPr>
                <a:defRPr/>
              </a:pPr>
              <a:t>‹№›</a:t>
            </a:fld>
            <a:endParaRPr lang="ru-RU" altLang="en-US"/>
          </a:p>
        </p:txBody>
      </p:sp>
    </p:spTree>
    <p:extLst>
      <p:ext uri="{BB962C8B-B14F-4D97-AF65-F5344CB8AC3E}">
        <p14:creationId xmlns:p14="http://schemas.microsoft.com/office/powerpoint/2010/main" val="1822899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702A460-1686-4422-9BB0-A9176CE8ADA5}"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781E65D-6555-4A06-9788-9E1C03228FED}" type="slidenum">
              <a:rPr lang="ru-RU" altLang="en-US"/>
              <a:pPr>
                <a:defRPr/>
              </a:pPr>
              <a:t>‹№›</a:t>
            </a:fld>
            <a:endParaRPr lang="ru-RU" altLang="en-US"/>
          </a:p>
        </p:txBody>
      </p:sp>
    </p:spTree>
    <p:extLst>
      <p:ext uri="{BB962C8B-B14F-4D97-AF65-F5344CB8AC3E}">
        <p14:creationId xmlns:p14="http://schemas.microsoft.com/office/powerpoint/2010/main" val="1002136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23E22DE2-52B6-4C7C-8525-737A216C8DA8}"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4083515-88D5-4C8E-882A-80252AC35D8E}" type="slidenum">
              <a:rPr lang="ru-RU" altLang="en-US"/>
              <a:pPr>
                <a:defRPr/>
              </a:pPr>
              <a:t>‹№›</a:t>
            </a:fld>
            <a:endParaRPr lang="ru-RU" altLang="en-US"/>
          </a:p>
        </p:txBody>
      </p:sp>
    </p:spTree>
    <p:extLst>
      <p:ext uri="{BB962C8B-B14F-4D97-AF65-F5344CB8AC3E}">
        <p14:creationId xmlns:p14="http://schemas.microsoft.com/office/powerpoint/2010/main" val="2419255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F06909AD-2C82-4E89-B6A9-5C8BB1168AD8}" type="datetimeFigureOut">
              <a:rPr lang="ru-RU">
                <a:solidFill>
                  <a:prstClr val="black">
                    <a:tint val="75000"/>
                  </a:prstClr>
                </a:solidFill>
              </a:rPr>
              <a:pPr>
                <a:defRPr/>
              </a:pPr>
              <a:t>30.11.2023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528AF71-6E46-4A00-9B91-E206364EA5E5}" type="slidenum">
              <a:rPr lang="ru-RU" altLang="en-US"/>
              <a:pPr>
                <a:defRPr/>
              </a:pPr>
              <a:t>‹№›</a:t>
            </a:fld>
            <a:endParaRPr lang="ru-RU" altLang="en-US"/>
          </a:p>
        </p:txBody>
      </p:sp>
    </p:spTree>
    <p:extLst>
      <p:ext uri="{BB962C8B-B14F-4D97-AF65-F5344CB8AC3E}">
        <p14:creationId xmlns:p14="http://schemas.microsoft.com/office/powerpoint/2010/main" val="2568459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4D2EAB80-E5A5-4E54-BCEF-21CCC41A99D0}" type="datetimeFigureOut">
              <a:rPr lang="ru-RU">
                <a:solidFill>
                  <a:prstClr val="black">
                    <a:tint val="75000"/>
                  </a:prstClr>
                </a:solidFill>
              </a:rPr>
              <a:pPr>
                <a:defRPr/>
              </a:pPr>
              <a:t>30.11.2023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84274FA8-1C43-47F0-A43D-125158ED3699}" type="slidenum">
              <a:rPr lang="ru-RU" altLang="en-US"/>
              <a:pPr>
                <a:defRPr/>
              </a:pPr>
              <a:t>‹№›</a:t>
            </a:fld>
            <a:endParaRPr lang="ru-RU" altLang="en-US"/>
          </a:p>
        </p:txBody>
      </p:sp>
    </p:spTree>
    <p:extLst>
      <p:ext uri="{BB962C8B-B14F-4D97-AF65-F5344CB8AC3E}">
        <p14:creationId xmlns:p14="http://schemas.microsoft.com/office/powerpoint/2010/main" val="1943903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6997A23-9CDD-4E98-B1BE-DD7523972BF2}" type="datetimeFigureOut">
              <a:rPr lang="ru-RU">
                <a:solidFill>
                  <a:prstClr val="black">
                    <a:tint val="75000"/>
                  </a:prstClr>
                </a:solidFill>
              </a:rPr>
              <a:pPr>
                <a:defRPr/>
              </a:pPr>
              <a:t>30.11.2023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0315D887-8E25-483E-9858-D3E4FCCF960B}" type="slidenum">
              <a:rPr lang="ru-RU" altLang="en-US"/>
              <a:pPr>
                <a:defRPr/>
              </a:pPr>
              <a:t>‹№›</a:t>
            </a:fld>
            <a:endParaRPr lang="ru-RU" altLang="en-US"/>
          </a:p>
        </p:txBody>
      </p:sp>
    </p:spTree>
    <p:extLst>
      <p:ext uri="{BB962C8B-B14F-4D97-AF65-F5344CB8AC3E}">
        <p14:creationId xmlns:p14="http://schemas.microsoft.com/office/powerpoint/2010/main" val="3831210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82B5E26-FC05-472B-B44A-68DEF9D26903}"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A0704EA-B516-4A9A-85F5-0BF1D08AB91B}" type="slidenum">
              <a:rPr lang="ru-RU" altLang="en-US"/>
              <a:pPr>
                <a:defRPr/>
              </a:pPr>
              <a:t>‹№›</a:t>
            </a:fld>
            <a:endParaRPr lang="ru-RU" altLang="en-US"/>
          </a:p>
        </p:txBody>
      </p:sp>
    </p:spTree>
    <p:extLst>
      <p:ext uri="{BB962C8B-B14F-4D97-AF65-F5344CB8AC3E}">
        <p14:creationId xmlns:p14="http://schemas.microsoft.com/office/powerpoint/2010/main" val="2943783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713EE27-AF8D-49D9-8CE4-AFE68CBBCC23}" type="datetimeFigureOut">
              <a:rPr lang="ru-RU">
                <a:solidFill>
                  <a:prstClr val="black">
                    <a:tint val="75000"/>
                  </a:prstClr>
                </a:solidFill>
              </a:rPr>
              <a:pPr>
                <a:defRPr/>
              </a:pPr>
              <a:t>30.11.2023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E6BDCA1-9EEC-454D-9F85-B66EE17A4395}" type="slidenum">
              <a:rPr lang="ru-RU" altLang="en-US"/>
              <a:pPr>
                <a:defRPr/>
              </a:pPr>
              <a:t>‹№›</a:t>
            </a:fld>
            <a:endParaRPr lang="ru-RU" altLang="en-US"/>
          </a:p>
        </p:txBody>
      </p:sp>
    </p:spTree>
    <p:extLst>
      <p:ext uri="{BB962C8B-B14F-4D97-AF65-F5344CB8AC3E}">
        <p14:creationId xmlns:p14="http://schemas.microsoft.com/office/powerpoint/2010/main" val="1581543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67E0797-2836-4570-8127-46B574592D87}"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9CC58E-B5D1-4583-8909-6D17D2776974}" type="slidenum">
              <a:rPr lang="ru-RU" altLang="en-US"/>
              <a:pPr>
                <a:defRPr/>
              </a:pPr>
              <a:t>‹№›</a:t>
            </a:fld>
            <a:endParaRPr lang="ru-RU" altLang="en-US"/>
          </a:p>
        </p:txBody>
      </p:sp>
    </p:spTree>
    <p:extLst>
      <p:ext uri="{BB962C8B-B14F-4D97-AF65-F5344CB8AC3E}">
        <p14:creationId xmlns:p14="http://schemas.microsoft.com/office/powerpoint/2010/main" val="6553360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3ADE515-D9A0-449B-93E5-2D171B039A24}"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6565B06-4EBB-4A41-8C8C-9235E20DB162}" type="slidenum">
              <a:rPr lang="ru-RU" altLang="en-US"/>
              <a:pPr>
                <a:defRPr/>
              </a:pPr>
              <a:t>‹№›</a:t>
            </a:fld>
            <a:endParaRPr lang="ru-RU" altLang="en-US"/>
          </a:p>
        </p:txBody>
      </p:sp>
    </p:spTree>
    <p:extLst>
      <p:ext uri="{BB962C8B-B14F-4D97-AF65-F5344CB8AC3E}">
        <p14:creationId xmlns:p14="http://schemas.microsoft.com/office/powerpoint/2010/main" val="113922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85412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50F6B053-BD69-4472-9CF6-B71B9F7DC6CA}"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3AF4BF-C557-4FA7-B9DA-085249F4B755}" type="slidenum">
              <a:rPr lang="ru-RU" altLang="en-US"/>
              <a:pPr>
                <a:defRPr/>
              </a:pPr>
              <a:t>‹№›</a:t>
            </a:fld>
            <a:endParaRPr lang="ru-RU" altLang="en-US" dirty="0"/>
          </a:p>
        </p:txBody>
      </p:sp>
    </p:spTree>
    <p:extLst>
      <p:ext uri="{BB962C8B-B14F-4D97-AF65-F5344CB8AC3E}">
        <p14:creationId xmlns:p14="http://schemas.microsoft.com/office/powerpoint/2010/main" val="3384054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6034E04D-1758-4D42-B055-B94D290DD1EF}"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80A0A7-A830-4E03-8C26-6C9F8D81D8AB}" type="slidenum">
              <a:rPr lang="ru-RU" altLang="en-US"/>
              <a:pPr>
                <a:defRPr/>
              </a:pPr>
              <a:t>‹№›</a:t>
            </a:fld>
            <a:endParaRPr lang="ru-RU" altLang="en-US" dirty="0"/>
          </a:p>
        </p:txBody>
      </p:sp>
    </p:spTree>
    <p:extLst>
      <p:ext uri="{BB962C8B-B14F-4D97-AF65-F5344CB8AC3E}">
        <p14:creationId xmlns:p14="http://schemas.microsoft.com/office/powerpoint/2010/main" val="3085791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75F42B7-51D9-45A4-946A-F02BFD549DFA}"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E9E369-F910-4F9C-A28B-4A0D17CF00EF}" type="slidenum">
              <a:rPr lang="ru-RU" altLang="en-US"/>
              <a:pPr>
                <a:defRPr/>
              </a:pPr>
              <a:t>‹№›</a:t>
            </a:fld>
            <a:endParaRPr lang="ru-RU" altLang="en-US" dirty="0"/>
          </a:p>
        </p:txBody>
      </p:sp>
    </p:spTree>
    <p:extLst>
      <p:ext uri="{BB962C8B-B14F-4D97-AF65-F5344CB8AC3E}">
        <p14:creationId xmlns:p14="http://schemas.microsoft.com/office/powerpoint/2010/main" val="1370888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BACA9333-B6EA-41DE-A411-311F5AD49BBF}"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AAEFD7C-FDAA-43E5-A11F-AEE97DC8328D}" type="slidenum">
              <a:rPr lang="ru-RU" altLang="en-US"/>
              <a:pPr>
                <a:defRPr/>
              </a:pPr>
              <a:t>‹№›</a:t>
            </a:fld>
            <a:endParaRPr lang="ru-RU" altLang="en-US" dirty="0"/>
          </a:p>
        </p:txBody>
      </p:sp>
    </p:spTree>
    <p:extLst>
      <p:ext uri="{BB962C8B-B14F-4D97-AF65-F5344CB8AC3E}">
        <p14:creationId xmlns:p14="http://schemas.microsoft.com/office/powerpoint/2010/main" val="11236529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BAAF63A5-9A19-4B6D-8A37-1F407F8285E8}" type="datetimeFigureOut">
              <a:rPr lang="ru-RU"/>
              <a:pPr>
                <a:defRPr/>
              </a:pPr>
              <a:t>30.11.2023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C449822-33CE-487D-BADB-F44CA42E0D6B}" type="slidenum">
              <a:rPr lang="ru-RU" altLang="en-US"/>
              <a:pPr>
                <a:defRPr/>
              </a:pPr>
              <a:t>‹№›</a:t>
            </a:fld>
            <a:endParaRPr lang="ru-RU" altLang="en-US" dirty="0"/>
          </a:p>
        </p:txBody>
      </p:sp>
    </p:spTree>
    <p:extLst>
      <p:ext uri="{BB962C8B-B14F-4D97-AF65-F5344CB8AC3E}">
        <p14:creationId xmlns:p14="http://schemas.microsoft.com/office/powerpoint/2010/main" val="169850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FD03ABFD-E4A4-4F45-A109-A41475A4CE3A}" type="datetimeFigureOut">
              <a:rPr lang="ru-RU"/>
              <a:pPr>
                <a:defRPr/>
              </a:pPr>
              <a:t>30.11.2023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1DE2D05-56A4-4E91-AD6C-772E0763C493}" type="slidenum">
              <a:rPr lang="ru-RU" altLang="en-US"/>
              <a:pPr>
                <a:defRPr/>
              </a:pPr>
              <a:t>‹№›</a:t>
            </a:fld>
            <a:endParaRPr lang="ru-RU" altLang="en-US" dirty="0"/>
          </a:p>
        </p:txBody>
      </p:sp>
    </p:spTree>
    <p:extLst>
      <p:ext uri="{BB962C8B-B14F-4D97-AF65-F5344CB8AC3E}">
        <p14:creationId xmlns:p14="http://schemas.microsoft.com/office/powerpoint/2010/main" val="3397510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169CE1-0758-48C0-ACC8-94618C2C2E48}" type="datetimeFigureOut">
              <a:rPr lang="ru-RU"/>
              <a:pPr>
                <a:defRPr/>
              </a:pPr>
              <a:t>30.11.2023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B930D39-435F-4523-88EF-BECB8FB6456F}" type="slidenum">
              <a:rPr lang="ru-RU" altLang="en-US"/>
              <a:pPr>
                <a:defRPr/>
              </a:pPr>
              <a:t>‹№›</a:t>
            </a:fld>
            <a:endParaRPr lang="ru-RU" altLang="en-US" dirty="0"/>
          </a:p>
        </p:txBody>
      </p:sp>
    </p:spTree>
    <p:extLst>
      <p:ext uri="{BB962C8B-B14F-4D97-AF65-F5344CB8AC3E}">
        <p14:creationId xmlns:p14="http://schemas.microsoft.com/office/powerpoint/2010/main" val="3164459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10A1FE4-0C26-41A4-B254-D154E3476FC5}"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E2E84B-1120-4D5C-9494-05FA3E7405BF}" type="slidenum">
              <a:rPr lang="ru-RU" altLang="en-US"/>
              <a:pPr>
                <a:defRPr/>
              </a:pPr>
              <a:t>‹№›</a:t>
            </a:fld>
            <a:endParaRPr lang="ru-RU" altLang="en-US" dirty="0"/>
          </a:p>
        </p:txBody>
      </p:sp>
    </p:spTree>
    <p:extLst>
      <p:ext uri="{BB962C8B-B14F-4D97-AF65-F5344CB8AC3E}">
        <p14:creationId xmlns:p14="http://schemas.microsoft.com/office/powerpoint/2010/main" val="2401701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6978491-D735-4001-8F83-3972631984AB}" type="datetimeFigureOut">
              <a:rPr lang="ru-RU"/>
              <a:pPr>
                <a:defRPr/>
              </a:pPr>
              <a:t>30.11.2023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5E7B10-5F57-4BBA-B45B-1D84006CE5B2}" type="slidenum">
              <a:rPr lang="ru-RU" altLang="en-US"/>
              <a:pPr>
                <a:defRPr/>
              </a:pPr>
              <a:t>‹№›</a:t>
            </a:fld>
            <a:endParaRPr lang="ru-RU" altLang="en-US" dirty="0"/>
          </a:p>
        </p:txBody>
      </p:sp>
    </p:spTree>
    <p:extLst>
      <p:ext uri="{BB962C8B-B14F-4D97-AF65-F5344CB8AC3E}">
        <p14:creationId xmlns:p14="http://schemas.microsoft.com/office/powerpoint/2010/main" val="3998869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7445A91-F068-45F7-8AD1-32E284230585}"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34939BA-A829-456C-9368-A5D104651377}" type="slidenum">
              <a:rPr lang="ru-RU" altLang="en-US"/>
              <a:pPr>
                <a:defRPr/>
              </a:pPr>
              <a:t>‹№›</a:t>
            </a:fld>
            <a:endParaRPr lang="ru-RU" altLang="en-US" dirty="0"/>
          </a:p>
        </p:txBody>
      </p:sp>
    </p:spTree>
    <p:extLst>
      <p:ext uri="{BB962C8B-B14F-4D97-AF65-F5344CB8AC3E}">
        <p14:creationId xmlns:p14="http://schemas.microsoft.com/office/powerpoint/2010/main" val="186392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64601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52BC6001-84D8-4AB8-8041-D8CF22F6A7A2}" type="datetimeFigureOut">
              <a:rPr lang="ru-RU"/>
              <a:pPr>
                <a:defRPr/>
              </a:pPr>
              <a:t>30.11.2023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1BBD1E-9769-4CD9-8F8F-644919019985}" type="slidenum">
              <a:rPr lang="ru-RU" altLang="en-US"/>
              <a:pPr>
                <a:defRPr/>
              </a:pPr>
              <a:t>‹№›</a:t>
            </a:fld>
            <a:endParaRPr lang="ru-RU" altLang="en-US" dirty="0"/>
          </a:p>
        </p:txBody>
      </p:sp>
    </p:spTree>
    <p:extLst>
      <p:ext uri="{BB962C8B-B14F-4D97-AF65-F5344CB8AC3E}">
        <p14:creationId xmlns:p14="http://schemas.microsoft.com/office/powerpoint/2010/main" val="37851580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2906448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7A93137B-72CA-4B39-9E94-2282672D1116}"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1E3C531-0858-4626-BFF0-647D321B84C1}" type="slidenum">
              <a:rPr lang="ru-RU" altLang="en-US"/>
              <a:pPr/>
              <a:t>‹№›</a:t>
            </a:fld>
            <a:endParaRPr lang="ru-RU" altLang="en-US"/>
          </a:p>
        </p:txBody>
      </p:sp>
    </p:spTree>
    <p:extLst>
      <p:ext uri="{BB962C8B-B14F-4D97-AF65-F5344CB8AC3E}">
        <p14:creationId xmlns:p14="http://schemas.microsoft.com/office/powerpoint/2010/main" val="2823341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ACD8BB3-014D-4D37-BCEF-606098FE6E0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CD9DC9F-0ADD-4924-8BA8-39C9867518F0}" type="slidenum">
              <a:rPr lang="ru-RU" altLang="en-US"/>
              <a:pPr/>
              <a:t>‹№›</a:t>
            </a:fld>
            <a:endParaRPr lang="ru-RU" altLang="en-US"/>
          </a:p>
        </p:txBody>
      </p:sp>
    </p:spTree>
    <p:extLst>
      <p:ext uri="{BB962C8B-B14F-4D97-AF65-F5344CB8AC3E}">
        <p14:creationId xmlns:p14="http://schemas.microsoft.com/office/powerpoint/2010/main" val="1036710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BB5896B2-5E2F-427E-BB92-FABB2FBEEE5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28CF1DD-B8A5-4D89-B18E-AC9D13B12E7D}" type="slidenum">
              <a:rPr lang="ru-RU" altLang="en-US"/>
              <a:pPr/>
              <a:t>‹№›</a:t>
            </a:fld>
            <a:endParaRPr lang="ru-RU" altLang="en-US"/>
          </a:p>
        </p:txBody>
      </p:sp>
    </p:spTree>
    <p:extLst>
      <p:ext uri="{BB962C8B-B14F-4D97-AF65-F5344CB8AC3E}">
        <p14:creationId xmlns:p14="http://schemas.microsoft.com/office/powerpoint/2010/main" val="471107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CF50BB7A-E2D7-49DE-8958-F4140AFAA256}"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7B59814-72F1-47EB-889D-EA6B42E9D188}" type="slidenum">
              <a:rPr lang="ru-RU" altLang="en-US"/>
              <a:pPr/>
              <a:t>‹№›</a:t>
            </a:fld>
            <a:endParaRPr lang="ru-RU" altLang="en-US"/>
          </a:p>
        </p:txBody>
      </p:sp>
    </p:spTree>
    <p:extLst>
      <p:ext uri="{BB962C8B-B14F-4D97-AF65-F5344CB8AC3E}">
        <p14:creationId xmlns:p14="http://schemas.microsoft.com/office/powerpoint/2010/main" val="3698367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51F59D5E-3CA8-4EDE-A2CB-547F5F53F7F4}" type="datetimeFigureOut">
              <a:rPr lang="ru-RU"/>
              <a:pPr>
                <a:defRPr/>
              </a:pPr>
              <a:t>30.11.2023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CCCFEFDB-CC9C-4041-A0E0-367A745957B2}" type="slidenum">
              <a:rPr lang="ru-RU" altLang="en-US"/>
              <a:pPr/>
              <a:t>‹№›</a:t>
            </a:fld>
            <a:endParaRPr lang="ru-RU" altLang="en-US"/>
          </a:p>
        </p:txBody>
      </p:sp>
    </p:spTree>
    <p:extLst>
      <p:ext uri="{BB962C8B-B14F-4D97-AF65-F5344CB8AC3E}">
        <p14:creationId xmlns:p14="http://schemas.microsoft.com/office/powerpoint/2010/main" val="2268422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9FA819EE-8165-41E7-8A0D-7CDC8CADDE73}" type="datetimeFigureOut">
              <a:rPr lang="ru-RU"/>
              <a:pPr>
                <a:defRPr/>
              </a:pPr>
              <a:t>30.11.2023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DB07F0E0-65D2-4CB5-A02B-AF6FB38597E3}" type="slidenum">
              <a:rPr lang="ru-RU" altLang="en-US"/>
              <a:pPr/>
              <a:t>‹№›</a:t>
            </a:fld>
            <a:endParaRPr lang="ru-RU" altLang="en-US"/>
          </a:p>
        </p:txBody>
      </p:sp>
    </p:spTree>
    <p:extLst>
      <p:ext uri="{BB962C8B-B14F-4D97-AF65-F5344CB8AC3E}">
        <p14:creationId xmlns:p14="http://schemas.microsoft.com/office/powerpoint/2010/main" val="1142312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CAFA83B-B831-41D9-806C-9947D5776D1D}" type="datetimeFigureOut">
              <a:rPr lang="ru-RU"/>
              <a:pPr>
                <a:defRPr/>
              </a:pPr>
              <a:t>30.11.2023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DE49162-50D4-4BF0-9C5A-1DB8448A8C46}" type="slidenum">
              <a:rPr lang="ru-RU" altLang="en-US"/>
              <a:pPr/>
              <a:t>‹№›</a:t>
            </a:fld>
            <a:endParaRPr lang="ru-RU" altLang="en-US"/>
          </a:p>
        </p:txBody>
      </p:sp>
    </p:spTree>
    <p:extLst>
      <p:ext uri="{BB962C8B-B14F-4D97-AF65-F5344CB8AC3E}">
        <p14:creationId xmlns:p14="http://schemas.microsoft.com/office/powerpoint/2010/main" val="2012337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4CA115B-C8CE-471C-B1B8-0E5AAB648183}"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EE89A76A-0E9C-47A3-ACCF-190948A33965}" type="slidenum">
              <a:rPr lang="ru-RU" altLang="en-US"/>
              <a:pPr/>
              <a:t>‹№›</a:t>
            </a:fld>
            <a:endParaRPr lang="ru-RU" altLang="en-US"/>
          </a:p>
        </p:txBody>
      </p:sp>
    </p:spTree>
    <p:extLst>
      <p:ext uri="{BB962C8B-B14F-4D97-AF65-F5344CB8AC3E}">
        <p14:creationId xmlns:p14="http://schemas.microsoft.com/office/powerpoint/2010/main" val="124706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05957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6E204C9-7C17-4218-800C-4A967D11BC3F}" type="datetimeFigureOut">
              <a:rPr lang="ru-RU"/>
              <a:pPr>
                <a:defRPr/>
              </a:pPr>
              <a:t>30.11.2023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49D7E1D-65A6-414E-B648-F9E7FCBEF714}" type="slidenum">
              <a:rPr lang="ru-RU" altLang="en-US"/>
              <a:pPr/>
              <a:t>‹№›</a:t>
            </a:fld>
            <a:endParaRPr lang="ru-RU" altLang="en-US"/>
          </a:p>
        </p:txBody>
      </p:sp>
    </p:spTree>
    <p:extLst>
      <p:ext uri="{BB962C8B-B14F-4D97-AF65-F5344CB8AC3E}">
        <p14:creationId xmlns:p14="http://schemas.microsoft.com/office/powerpoint/2010/main" val="4026270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7A9A47D-B757-4AB5-9FF5-0179844961D3}"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A7107112-9EEF-48BD-86B8-678DE6F3BD3F}" type="slidenum">
              <a:rPr lang="ru-RU" altLang="en-US"/>
              <a:pPr/>
              <a:t>‹№›</a:t>
            </a:fld>
            <a:endParaRPr lang="ru-RU" altLang="en-US"/>
          </a:p>
        </p:txBody>
      </p:sp>
    </p:spTree>
    <p:extLst>
      <p:ext uri="{BB962C8B-B14F-4D97-AF65-F5344CB8AC3E}">
        <p14:creationId xmlns:p14="http://schemas.microsoft.com/office/powerpoint/2010/main" val="3747391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1E075C24-ED67-4CA2-A520-AE32A391220C}"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CE49B1F-8F51-4905-9D7C-66B2AC67239D}" type="slidenum">
              <a:rPr lang="ru-RU" altLang="en-US"/>
              <a:pPr/>
              <a:t>‹№›</a:t>
            </a:fld>
            <a:endParaRPr lang="ru-RU" altLang="en-US"/>
          </a:p>
        </p:txBody>
      </p:sp>
    </p:spTree>
    <p:extLst>
      <p:ext uri="{BB962C8B-B14F-4D97-AF65-F5344CB8AC3E}">
        <p14:creationId xmlns:p14="http://schemas.microsoft.com/office/powerpoint/2010/main" val="1691561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ABLE">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421156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EABBF28-EA1E-403B-9ADD-2BE3466A974B}"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116D428-3124-47E3-90E7-640BFE9631A1}" type="slidenum">
              <a:rPr lang="ru-RU" altLang="en-US"/>
              <a:pPr>
                <a:defRPr/>
              </a:pPr>
              <a:t>‹№›</a:t>
            </a:fld>
            <a:endParaRPr lang="ru-RU" altLang="en-US"/>
          </a:p>
        </p:txBody>
      </p:sp>
    </p:spTree>
    <p:extLst>
      <p:ext uri="{BB962C8B-B14F-4D97-AF65-F5344CB8AC3E}">
        <p14:creationId xmlns:p14="http://schemas.microsoft.com/office/powerpoint/2010/main" val="2413124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CCA03E3-AA45-422D-B183-E57040F0F199}"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C8E70BA-6FB1-4328-AD68-BB2C50B2A064}" type="slidenum">
              <a:rPr lang="ru-RU" altLang="en-US"/>
              <a:pPr>
                <a:defRPr/>
              </a:pPr>
              <a:t>‹№›</a:t>
            </a:fld>
            <a:endParaRPr lang="ru-RU" altLang="en-US"/>
          </a:p>
        </p:txBody>
      </p:sp>
    </p:spTree>
    <p:extLst>
      <p:ext uri="{BB962C8B-B14F-4D97-AF65-F5344CB8AC3E}">
        <p14:creationId xmlns:p14="http://schemas.microsoft.com/office/powerpoint/2010/main" val="8041408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1F1BD41-7628-459C-A70F-CEFD9A1545BD}"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E410AB6C-8D85-472E-85E0-8042CE34AA25}" type="slidenum">
              <a:rPr lang="ru-RU" altLang="en-US"/>
              <a:pPr>
                <a:defRPr/>
              </a:pPr>
              <a:t>‹№›</a:t>
            </a:fld>
            <a:endParaRPr lang="ru-RU" altLang="en-US"/>
          </a:p>
        </p:txBody>
      </p:sp>
    </p:spTree>
    <p:extLst>
      <p:ext uri="{BB962C8B-B14F-4D97-AF65-F5344CB8AC3E}">
        <p14:creationId xmlns:p14="http://schemas.microsoft.com/office/powerpoint/2010/main" val="3815568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DDD1BF6-3ECF-4DFC-8EE1-50874856155F}" type="datetimeFigureOut">
              <a:rPr lang="ru-RU"/>
              <a:pPr>
                <a:defRPr/>
              </a:pPr>
              <a:t>30.11.2023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230325C-A564-4300-847D-0EF5AB1AA1CE}" type="slidenum">
              <a:rPr lang="ru-RU" altLang="en-US"/>
              <a:pPr>
                <a:defRPr/>
              </a:pPr>
              <a:t>‹№›</a:t>
            </a:fld>
            <a:endParaRPr lang="ru-RU" altLang="en-US"/>
          </a:p>
        </p:txBody>
      </p:sp>
    </p:spTree>
    <p:extLst>
      <p:ext uri="{BB962C8B-B14F-4D97-AF65-F5344CB8AC3E}">
        <p14:creationId xmlns:p14="http://schemas.microsoft.com/office/powerpoint/2010/main" val="4066825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7A8F472-64A9-4726-B533-9BB9257D209C}" type="datetimeFigureOut">
              <a:rPr lang="ru-RU"/>
              <a:pPr>
                <a:defRPr/>
              </a:pPr>
              <a:t>30.11.2023</a:t>
            </a:fld>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8A4F9E1-9E3D-4215-B909-476233B5E622}" type="slidenum">
              <a:rPr lang="ru-RU" altLang="en-US"/>
              <a:pPr>
                <a:defRPr/>
              </a:pPr>
              <a:t>‹№›</a:t>
            </a:fld>
            <a:endParaRPr lang="ru-RU" altLang="en-US"/>
          </a:p>
        </p:txBody>
      </p:sp>
    </p:spTree>
    <p:extLst>
      <p:ext uri="{BB962C8B-B14F-4D97-AF65-F5344CB8AC3E}">
        <p14:creationId xmlns:p14="http://schemas.microsoft.com/office/powerpoint/2010/main" val="4233528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98DF701-4DB3-4F9E-BA55-6A28B25E53CD}" type="datetimeFigureOut">
              <a:rPr lang="ru-RU"/>
              <a:pPr>
                <a:defRPr/>
              </a:pPr>
              <a:t>30.11.2023</a:t>
            </a:fld>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3AD4319-6928-4544-A5ED-08189F0C7C94}" type="slidenum">
              <a:rPr lang="ru-RU" altLang="en-US"/>
              <a:pPr>
                <a:defRPr/>
              </a:pPr>
              <a:t>‹№›</a:t>
            </a:fld>
            <a:endParaRPr lang="ru-RU" altLang="en-US"/>
          </a:p>
        </p:txBody>
      </p:sp>
    </p:spTree>
    <p:extLst>
      <p:ext uri="{BB962C8B-B14F-4D97-AF65-F5344CB8AC3E}">
        <p14:creationId xmlns:p14="http://schemas.microsoft.com/office/powerpoint/2010/main" val="52921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83098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AAEAF7E-671A-4CC3-A255-4FA2B7F7F986}" type="datetimeFigureOut">
              <a:rPr lang="ru-RU"/>
              <a:pPr>
                <a:defRPr/>
              </a:pPr>
              <a:t>30.11.2023</a:t>
            </a:fld>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715C12D-31EA-476B-B73C-E1845F921847}" type="slidenum">
              <a:rPr lang="ru-RU" altLang="en-US"/>
              <a:pPr>
                <a:defRPr/>
              </a:pPr>
              <a:t>‹№›</a:t>
            </a:fld>
            <a:endParaRPr lang="ru-RU" altLang="en-US"/>
          </a:p>
        </p:txBody>
      </p:sp>
    </p:spTree>
    <p:extLst>
      <p:ext uri="{BB962C8B-B14F-4D97-AF65-F5344CB8AC3E}">
        <p14:creationId xmlns:p14="http://schemas.microsoft.com/office/powerpoint/2010/main" val="23510960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B7D69ED-A5CA-4ED7-84BA-9A6453DDFC04}" type="datetimeFigureOut">
              <a:rPr lang="ru-RU"/>
              <a:pPr>
                <a:defRPr/>
              </a:pPr>
              <a:t>30.11.2023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6D03D1F-C1BB-4A29-AA53-07235693789A}" type="slidenum">
              <a:rPr lang="ru-RU" altLang="en-US"/>
              <a:pPr>
                <a:defRPr/>
              </a:pPr>
              <a:t>‹№›</a:t>
            </a:fld>
            <a:endParaRPr lang="ru-RU" altLang="en-US"/>
          </a:p>
        </p:txBody>
      </p:sp>
    </p:spTree>
    <p:extLst>
      <p:ext uri="{BB962C8B-B14F-4D97-AF65-F5344CB8AC3E}">
        <p14:creationId xmlns:p14="http://schemas.microsoft.com/office/powerpoint/2010/main" val="3177040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28054D4-E1E4-4AEE-86A7-616ED3C66339}" type="datetimeFigureOut">
              <a:rPr lang="ru-RU"/>
              <a:pPr>
                <a:defRPr/>
              </a:pPr>
              <a:t>30.11.2023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059F6C7-7203-4AE4-A730-989941E538BC}" type="slidenum">
              <a:rPr lang="ru-RU" altLang="en-US"/>
              <a:pPr>
                <a:defRPr/>
              </a:pPr>
              <a:t>‹№›</a:t>
            </a:fld>
            <a:endParaRPr lang="ru-RU" altLang="en-US"/>
          </a:p>
        </p:txBody>
      </p:sp>
    </p:spTree>
    <p:extLst>
      <p:ext uri="{BB962C8B-B14F-4D97-AF65-F5344CB8AC3E}">
        <p14:creationId xmlns:p14="http://schemas.microsoft.com/office/powerpoint/2010/main" val="410513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CC7581A-8417-4883-B649-D8E5871E0D7F}"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A8FE2BF-30C9-47DD-9C83-B8318AC75EAC}" type="slidenum">
              <a:rPr lang="ru-RU" altLang="en-US"/>
              <a:pPr>
                <a:defRPr/>
              </a:pPr>
              <a:t>‹№›</a:t>
            </a:fld>
            <a:endParaRPr lang="ru-RU" altLang="en-US"/>
          </a:p>
        </p:txBody>
      </p:sp>
    </p:spTree>
    <p:extLst>
      <p:ext uri="{BB962C8B-B14F-4D97-AF65-F5344CB8AC3E}">
        <p14:creationId xmlns:p14="http://schemas.microsoft.com/office/powerpoint/2010/main" val="1710562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3F38A4A-57A1-4312-9ACD-BE520D842564}" type="datetimeFigureOut">
              <a:rPr lang="ru-RU"/>
              <a:pPr>
                <a:defRPr/>
              </a:pPr>
              <a:t>30.11.2023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3FC79BA8-9255-4672-88C7-6CA5641AF509}" type="slidenum">
              <a:rPr lang="ru-RU" altLang="en-US"/>
              <a:pPr>
                <a:defRPr/>
              </a:pPr>
              <a:t>‹№›</a:t>
            </a:fld>
            <a:endParaRPr lang="ru-RU" altLang="en-US"/>
          </a:p>
        </p:txBody>
      </p:sp>
    </p:spTree>
    <p:extLst>
      <p:ext uri="{BB962C8B-B14F-4D97-AF65-F5344CB8AC3E}">
        <p14:creationId xmlns:p14="http://schemas.microsoft.com/office/powerpoint/2010/main" val="3124139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28600"/>
            <a:ext cx="7391400" cy="8382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724400"/>
          </a:xfrm>
        </p:spPr>
        <p:txBody>
          <a:bodyPr rtlCol="0">
            <a:normAutofit/>
          </a:bodyPr>
          <a:lstStyle/>
          <a:p>
            <a:pPr lvl="0"/>
            <a:r>
              <a:rPr lang="ru-RU" noProof="0"/>
              <a:t>Вставка диаграммы</a:t>
            </a:r>
          </a:p>
        </p:txBody>
      </p:sp>
      <p:sp>
        <p:nvSpPr>
          <p:cNvPr id="4" name="Дата 3"/>
          <p:cNvSpPr>
            <a:spLocks noGrp="1"/>
          </p:cNvSpPr>
          <p:nvPr>
            <p:ph type="dt" sz="half" idx="10"/>
          </p:nvPr>
        </p:nvSpPr>
        <p:spPr>
          <a:xfrm>
            <a:off x="457200" y="6467475"/>
            <a:ext cx="2133600" cy="301625"/>
          </a:xfrm>
        </p:spPr>
        <p:txBody>
          <a:bodyPr/>
          <a:lstStyle>
            <a:lvl1pPr eaLnBrk="0" fontAlgn="base" hangingPunct="0">
              <a:spcBef>
                <a:spcPct val="0"/>
              </a:spcBef>
              <a:spcAft>
                <a:spcPct val="0"/>
              </a:spcAft>
              <a:defRPr>
                <a:latin typeface="Verdana" pitchFamily="34" charset="0"/>
              </a:defRPr>
            </a:lvl1pPr>
          </a:lstStyle>
          <a:p>
            <a:pPr>
              <a:defRPr/>
            </a:pPr>
            <a:endParaRPr lang="en-US"/>
          </a:p>
        </p:txBody>
      </p:sp>
      <p:sp>
        <p:nvSpPr>
          <p:cNvPr id="5" name="Нижний колонтитул 4"/>
          <p:cNvSpPr>
            <a:spLocks noGrp="1"/>
          </p:cNvSpPr>
          <p:nvPr>
            <p:ph type="ftr" sz="quarter" idx="11"/>
          </p:nvPr>
        </p:nvSpPr>
        <p:spPr>
          <a:xfrm>
            <a:off x="3124200" y="6467475"/>
            <a:ext cx="2895600" cy="301625"/>
          </a:xfrm>
        </p:spPr>
        <p:txBody>
          <a:bodyPr/>
          <a:lstStyle>
            <a:lvl1pPr eaLnBrk="0" fontAlgn="base" hangingPunct="0">
              <a:spcBef>
                <a:spcPct val="0"/>
              </a:spcBef>
              <a:spcAft>
                <a:spcPct val="0"/>
              </a:spcAft>
              <a:defRPr>
                <a:latin typeface="Verdana" pitchFamily="34" charset="0"/>
              </a:defRPr>
            </a:lvl1pPr>
          </a:lstStyle>
          <a:p>
            <a:pPr>
              <a:defRPr/>
            </a:pPr>
            <a:endParaRPr lang="en-US"/>
          </a:p>
        </p:txBody>
      </p:sp>
      <p:sp>
        <p:nvSpPr>
          <p:cNvPr id="6" name="Номер слайда 5"/>
          <p:cNvSpPr>
            <a:spLocks noGrp="1"/>
          </p:cNvSpPr>
          <p:nvPr>
            <p:ph type="sldNum" sz="quarter" idx="12"/>
          </p:nvPr>
        </p:nvSpPr>
        <p:spPr>
          <a:xfrm>
            <a:off x="6553200" y="6467475"/>
            <a:ext cx="2133600" cy="301625"/>
          </a:xfrm>
        </p:spPr>
        <p:txBody>
          <a:bodyPr/>
          <a:lstStyle>
            <a:lvl1pPr eaLnBrk="0" hangingPunct="0">
              <a:defRPr>
                <a:latin typeface="Verdana" panose="020B0604030504040204" pitchFamily="34" charset="0"/>
              </a:defRPr>
            </a:lvl1pPr>
          </a:lstStyle>
          <a:p>
            <a:pPr>
              <a:defRPr/>
            </a:pPr>
            <a:fld id="{ABB4F125-EE2C-460F-96A8-A6271104CE30}" type="slidenum">
              <a:rPr lang="en-US" altLang="en-US"/>
              <a:pPr>
                <a:defRPr/>
              </a:pPr>
              <a:t>‹№›</a:t>
            </a:fld>
            <a:endParaRPr lang="en-US" altLang="en-US"/>
          </a:p>
        </p:txBody>
      </p:sp>
    </p:spTree>
    <p:extLst>
      <p:ext uri="{BB962C8B-B14F-4D97-AF65-F5344CB8AC3E}">
        <p14:creationId xmlns:p14="http://schemas.microsoft.com/office/powerpoint/2010/main" val="3849083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94702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910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20768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52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25710592"/>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uk-UA" altLang="en-US"/>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uk-UA" alt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8BB34C02-E992-477F-8D98-93293C52034D}" type="datetimeFigureOut">
              <a:rPr lang="ru-RU"/>
              <a:pPr>
                <a:defRPr/>
              </a:pPr>
              <a:t>30.11.2023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1CF1836-412A-4C83-B1B8-AE217B94359C}" type="slidenum">
              <a:rPr lang="ru-RU" altLang="en-US"/>
              <a:pPr>
                <a:defRPr/>
              </a:pPr>
              <a:t>‹№›</a:t>
            </a:fld>
            <a:endParaRPr lang="ru-RU" altLang="en-US" dirty="0"/>
          </a:p>
        </p:txBody>
      </p:sp>
    </p:spTree>
    <p:extLst>
      <p:ext uri="{BB962C8B-B14F-4D97-AF65-F5344CB8AC3E}">
        <p14:creationId xmlns:p14="http://schemas.microsoft.com/office/powerpoint/2010/main" val="2579129409"/>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uk-UA" altLang="en-US"/>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uk-UA" alt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a:defRPr/>
            </a:pPr>
            <a:fld id="{35C7440D-C6B1-4E60-A000-F23E6D4076E4}" type="datetimeFigureOut">
              <a:rPr lang="ru-RU"/>
              <a:pPr>
                <a:defRPr/>
              </a:pPr>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CBCBEE-614C-4EE0-8D8A-05D082BA945F}" type="slidenum">
              <a:rPr lang="ru-RU" altLang="en-US"/>
              <a:pPr/>
              <a:t>‹№›</a:t>
            </a:fld>
            <a:endParaRPr lang="ru-RU" altLang="en-US"/>
          </a:p>
        </p:txBody>
      </p:sp>
    </p:spTree>
    <p:extLst>
      <p:ext uri="{BB962C8B-B14F-4D97-AF65-F5344CB8AC3E}">
        <p14:creationId xmlns:p14="http://schemas.microsoft.com/office/powerpoint/2010/main" val="938339806"/>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D29E7F-462F-4B12-88F8-2661F01CBEC7}"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964C79-AD2F-4EC4-AE36-D946A031A8B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9250336"/>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30.11.2023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9870408"/>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2622216"/>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D29E7F-462F-4B12-88F8-2661F01CBEC7}"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964C79-AD2F-4EC4-AE36-D946A031A8B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8866784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a:defRPr/>
            </a:pPr>
            <a:fld id="{BB47760E-7952-4314-BEEA-935EB27C62E0}" type="datetimeFigureOut">
              <a:rPr lang="ru-RU">
                <a:solidFill>
                  <a:prstClr val="black">
                    <a:tint val="75000"/>
                  </a:prstClr>
                </a:solidFill>
              </a:rPr>
              <a:pPr>
                <a:defRPr/>
              </a:pPr>
              <a:t>30.11.2023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01CE29ED-9700-4885-8485-E812E8F509F0}" type="slidenum">
              <a:rPr lang="ru-RU" altLang="en-US"/>
              <a:pPr>
                <a:defRPr/>
              </a:pPr>
              <a:t>‹№›</a:t>
            </a:fld>
            <a:endParaRPr lang="ru-RU" altLang="en-US"/>
          </a:p>
        </p:txBody>
      </p:sp>
    </p:spTree>
    <p:extLst>
      <p:ext uri="{BB962C8B-B14F-4D97-AF65-F5344CB8AC3E}">
        <p14:creationId xmlns:p14="http://schemas.microsoft.com/office/powerpoint/2010/main" val="2622555616"/>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uk-UA" altLang="en-US"/>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uk-UA" alt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eaLnBrk="0" fontAlgn="base" hangingPunct="0">
              <a:spcBef>
                <a:spcPct val="0"/>
              </a:spcBef>
              <a:spcAft>
                <a:spcPct val="0"/>
              </a:spcAft>
              <a:defRPr/>
            </a:pPr>
            <a:fld id="{466278F7-85DA-4285-9FC9-37FA7C79FD16}" type="datetimeFigureOut">
              <a:rPr lang="ru-RU"/>
              <a:pPr eaLnBrk="0" fontAlgn="base" hangingPunct="0">
                <a:spcBef>
                  <a:spcPct val="0"/>
                </a:spcBef>
                <a:spcAft>
                  <a:spcPct val="0"/>
                </a:spcAft>
                <a:defRPr/>
              </a:pPr>
              <a:t>30.11.2023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eaLnBrk="0" fontAlgn="base" hangingPunct="0">
              <a:spcBef>
                <a:spcPct val="0"/>
              </a:spcBef>
              <a:spcAft>
                <a:spcPct val="0"/>
              </a:spcAft>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D4193A90-A4BB-46D7-B51B-EC7684D1653B}" type="slidenum">
              <a:rPr lang="ru-RU" altLang="en-US">
                <a:latin typeface="Arial" panose="020B0604020202020204" pitchFamily="34" charset="0"/>
              </a:rPr>
              <a:pPr eaLnBrk="0" fontAlgn="base" hangingPunct="0">
                <a:spcBef>
                  <a:spcPct val="0"/>
                </a:spcBef>
                <a:spcAft>
                  <a:spcPct val="0"/>
                </a:spcAft>
                <a:defRPr/>
              </a:pPr>
              <a:t>‹№›</a:t>
            </a:fld>
            <a:endParaRPr lang="ru-RU" altLang="en-US" dirty="0">
              <a:latin typeface="Arial" panose="020B0604020202020204" pitchFamily="34" charset="0"/>
            </a:endParaRPr>
          </a:p>
        </p:txBody>
      </p:sp>
    </p:spTree>
    <p:extLst>
      <p:ext uri="{BB962C8B-B14F-4D97-AF65-F5344CB8AC3E}">
        <p14:creationId xmlns:p14="http://schemas.microsoft.com/office/powerpoint/2010/main" val="3970346519"/>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endParaRPr lang="uk-UA" altLang="en-US"/>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uk-UA" alt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anose="020B0604020202020204" pitchFamily="34" charset="0"/>
              </a:defRPr>
            </a:lvl1pPr>
          </a:lstStyle>
          <a:p>
            <a:pPr>
              <a:defRPr/>
            </a:pPr>
            <a:fld id="{35C7440D-C6B1-4E60-A000-F23E6D4076E4}" type="datetimeFigureOut">
              <a:rPr lang="ru-RU"/>
              <a:pPr>
                <a:defRPr/>
              </a:pPr>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anose="020B0604020202020204"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CBCBEE-614C-4EE0-8D8A-05D082BA945F}" type="slidenum">
              <a:rPr lang="ru-RU" altLang="en-US"/>
              <a:pPr/>
              <a:t>‹№›</a:t>
            </a:fld>
            <a:endParaRPr lang="ru-RU" altLang="en-US"/>
          </a:p>
        </p:txBody>
      </p:sp>
    </p:spTree>
    <p:extLst>
      <p:ext uri="{BB962C8B-B14F-4D97-AF65-F5344CB8AC3E}">
        <p14:creationId xmlns:p14="http://schemas.microsoft.com/office/powerpoint/2010/main" val="4252384240"/>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763E7B7-907F-44F9-AD51-5292598459CF}" type="datetimeFigureOut">
              <a:rPr lang="ru-RU"/>
              <a:pPr>
                <a:defRPr/>
              </a:pPr>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D72E6CFF-171A-4583-AC70-7DC17DBCA9CC}" type="slidenum">
              <a:rPr lang="ru-RU" altLang="en-US"/>
              <a:pPr fontAlgn="base">
                <a:spcBef>
                  <a:spcPct val="0"/>
                </a:spcBef>
                <a:spcAft>
                  <a:spcPct val="0"/>
                </a:spcAft>
                <a:defRPr/>
              </a:pPr>
              <a:t>‹№›</a:t>
            </a:fld>
            <a:endParaRPr lang="ru-RU" altLang="en-US"/>
          </a:p>
        </p:txBody>
      </p:sp>
    </p:spTree>
    <p:extLst>
      <p:ext uri="{BB962C8B-B14F-4D97-AF65-F5344CB8AC3E}">
        <p14:creationId xmlns:p14="http://schemas.microsoft.com/office/powerpoint/2010/main" val="676735474"/>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30.11.2023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9179253"/>
      </p:ext>
    </p:extLst>
  </p:cSld>
  <p:clrMap bg1="lt1" tx1="dk1" bg2="lt2" tx2="dk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4.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1.xml"/><Relationship Id="rId1" Type="http://schemas.openxmlformats.org/officeDocument/2006/relationships/themeOverride" Target="../theme/themeOverride9.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hemeOverride" Target="../theme/themeOverride10.xml"/><Relationship Id="rId5" Type="http://schemas.microsoft.com/office/2007/relationships/hdphoto" Target="../media/hdphoto1.wdp"/><Relationship Id="rId4" Type="http://schemas.openxmlformats.org/officeDocument/2006/relationships/image" Target="../media/image66.jpe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1.xml"/><Relationship Id="rId1" Type="http://schemas.openxmlformats.org/officeDocument/2006/relationships/themeOverride" Target="../theme/themeOverride11.xml"/></Relationships>
</file>

<file path=ppt/slides/_rels/slide1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38.xml"/><Relationship Id="rId1" Type="http://schemas.openxmlformats.org/officeDocument/2006/relationships/themeOverride" Target="../theme/themeOverride1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1.xml"/><Relationship Id="rId1" Type="http://schemas.openxmlformats.org/officeDocument/2006/relationships/themeOverride" Target="../theme/themeOverride13.xml"/><Relationship Id="rId4" Type="http://schemas.openxmlformats.org/officeDocument/2006/relationships/image" Target="../media/image68.png"/></Relationships>
</file>

<file path=ppt/slides/_rels/slide1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svita.ua/doc/files/news/871/87155/HO_proyekt_Planu_vidnovl_Osv_i_nauky-19_.pdf"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irshkoly.expertus.com.ua/npd-doc?npmid=94&amp;npid=46444&amp;anchor=dfasqgvgub#dfasqgvgub"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ezavdnz.expertus.com.ua/946657"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zakon.rada.gov.ua/laws/show/z0821-16"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irshkoly.mcfr.ua/877881"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dirshkoly.mcfr.ua/npd-doc?npmid=94&amp;npid=20583" TargetMode="Externa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1.xml"/><Relationship Id="rId1" Type="http://schemas.openxmlformats.org/officeDocument/2006/relationships/themeOverride" Target="../theme/themeOverride2.xml"/><Relationship Id="rId4"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hemeOverride" Target="../theme/themeOverride3.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zakon.rada.gov.ua/laws/show/55-2018-%D0%BF#n593" TargetMode="External"/><Relationship Id="rId2" Type="http://schemas.openxmlformats.org/officeDocument/2006/relationships/hyperlink" Target="https://zakon.rada.gov.ua/laws/show/1269-2020-%D0%BF#n2" TargetMode="Externa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9.xml"/><Relationship Id="rId1" Type="http://schemas.openxmlformats.org/officeDocument/2006/relationships/themeOverride" Target="../theme/themeOverride4.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hemeOverride" Target="../theme/themeOverride5.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hemeOverride" Target="../theme/themeOverride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hemeOverride" Target="../theme/themeOverride7.xml"/><Relationship Id="rId4" Type="http://schemas.openxmlformats.org/officeDocument/2006/relationships/image" Target="../media/image51.png"/></Relationships>
</file>

<file path=ppt/slides/_rels/slide9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0.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7.xml"/><Relationship Id="rId1" Type="http://schemas.openxmlformats.org/officeDocument/2006/relationships/themeOverride" Target="../theme/themeOverride8.xml"/><Relationship Id="rId4" Type="http://schemas.openxmlformats.org/officeDocument/2006/relationships/image" Target="../media/image59.png"/></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0.png"/><Relationship Id="rId2" Type="http://schemas.openxmlformats.org/officeDocument/2006/relationships/diagramData" Target="../diagrams/data1.xml"/><Relationship Id="rId1" Type="http://schemas.openxmlformats.org/officeDocument/2006/relationships/slideLayout" Target="../slideLayouts/slideLayout8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Прямоугольник 8"/>
          <p:cNvSpPr>
            <a:spLocks noChangeArrowheads="1"/>
          </p:cNvSpPr>
          <p:nvPr/>
        </p:nvSpPr>
        <p:spPr bwMode="auto">
          <a:xfrm>
            <a:off x="857250" y="623888"/>
            <a:ext cx="821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990600" algn="l"/>
                <a:tab pos="6210300" algn="l"/>
                <a:tab pos="647858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90600" algn="l"/>
                <a:tab pos="6210300" algn="l"/>
                <a:tab pos="64785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90600" algn="l"/>
                <a:tab pos="6210300" algn="l"/>
                <a:tab pos="64785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defRPr/>
            </a:pPr>
            <a:r>
              <a:rPr lang="en-US" altLang="en-US" sz="1800" noProof="1">
                <a:solidFill>
                  <a:srgbClr val="002060"/>
                </a:solidFill>
                <a:latin typeface="Arial" panose="020B0604020202020204" pitchFamily="34" charset="0"/>
              </a:rPr>
              <a:t> </a:t>
            </a:r>
            <a:endParaRPr lang="uk-UA" altLang="en-US" sz="1800" b="1">
              <a:solidFill>
                <a:srgbClr val="002060"/>
              </a:solidFill>
              <a:latin typeface="Arial" panose="020B0604020202020204" pitchFamily="34" charset="0"/>
            </a:endParaRPr>
          </a:p>
        </p:txBody>
      </p:sp>
      <p:sp>
        <p:nvSpPr>
          <p:cNvPr id="44040" name="Прямоугольник 1"/>
          <p:cNvSpPr>
            <a:spLocks noChangeArrowheads="1"/>
          </p:cNvSpPr>
          <p:nvPr/>
        </p:nvSpPr>
        <p:spPr bwMode="auto">
          <a:xfrm>
            <a:off x="477688" y="2125922"/>
            <a:ext cx="8167688" cy="264687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Clr>
                <a:srgbClr val="0F6FC6"/>
              </a:buClr>
              <a:buSzPct val="70000"/>
              <a:buFont typeface="Arial" panose="020B0604020202020204" pitchFamily="34" charset="0"/>
              <a:buNone/>
            </a:pPr>
            <a:endParaRPr lang="uk-UA" sz="2800" b="1" kern="0" dirty="0">
              <a:solidFill>
                <a:srgbClr val="C00000"/>
              </a:solidFill>
              <a:latin typeface="Candara" panose="020E0502030303020204" pitchFamily="34" charset="0"/>
            </a:endParaRPr>
          </a:p>
          <a:p>
            <a:pPr algn="ctr">
              <a:buClr>
                <a:srgbClr val="0F6FC6"/>
              </a:buClr>
              <a:buSzPct val="70000"/>
              <a:buFont typeface="Arial" panose="020B0604020202020204" pitchFamily="34" charset="0"/>
              <a:buNone/>
            </a:pPr>
            <a:r>
              <a:rPr lang="uk-UA" sz="3000" b="1" kern="0" dirty="0">
                <a:solidFill>
                  <a:srgbClr val="C00000"/>
                </a:solidFill>
                <a:latin typeface="Candara" panose="020E0502030303020204" pitchFamily="34" charset="0"/>
              </a:rPr>
              <a:t>ДОКУМЕНТАЦІЙНИЙ СУПРОВІД</a:t>
            </a:r>
          </a:p>
          <a:p>
            <a:pPr algn="ctr">
              <a:buClr>
                <a:srgbClr val="0F6FC6"/>
              </a:buClr>
              <a:buSzPct val="70000"/>
              <a:buFont typeface="Arial" panose="020B0604020202020204" pitchFamily="34" charset="0"/>
              <a:buNone/>
            </a:pPr>
            <a:r>
              <a:rPr lang="uk-UA" sz="3000" b="1" kern="0" dirty="0">
                <a:solidFill>
                  <a:srgbClr val="C00000"/>
                </a:solidFill>
                <a:latin typeface="Candara" panose="020E0502030303020204" pitchFamily="34" charset="0"/>
              </a:rPr>
              <a:t> ОСВІТНЬОГО ТА УПРАВЛІНСЬКОГО </a:t>
            </a:r>
            <a:r>
              <a:rPr lang="ru-RU" sz="3000" b="1" kern="0" dirty="0">
                <a:solidFill>
                  <a:srgbClr val="C00000"/>
                </a:solidFill>
                <a:latin typeface="Candara" panose="020E0502030303020204" pitchFamily="34" charset="0"/>
              </a:rPr>
              <a:t>ПРОЦЕСІВ</a:t>
            </a:r>
            <a:endParaRPr lang="en-US" sz="3000" b="1" kern="0" dirty="0">
              <a:solidFill>
                <a:srgbClr val="C00000"/>
              </a:solidFill>
              <a:latin typeface="Candara" panose="020E0502030303020204" pitchFamily="34" charset="0"/>
            </a:endParaRPr>
          </a:p>
          <a:p>
            <a:pPr algn="ctr">
              <a:buClr>
                <a:srgbClr val="0F6FC6"/>
              </a:buClr>
              <a:buSzPct val="70000"/>
              <a:buFont typeface="Arial" panose="020B0604020202020204" pitchFamily="34" charset="0"/>
              <a:buNone/>
            </a:pPr>
            <a:r>
              <a:rPr lang="ru-RU" sz="3000" b="1" kern="0" dirty="0">
                <a:solidFill>
                  <a:srgbClr val="C00000"/>
                </a:solidFill>
                <a:latin typeface="Candara" panose="020E0502030303020204" pitchFamily="34" charset="0"/>
              </a:rPr>
              <a:t> У ЗАКЛАДАХ ДОШКІЛЬНОЇ ТА ЗАГАЛЬНОЇ СЕРЕДНЬОЇ ОСВІТИ</a:t>
            </a:r>
            <a:endParaRPr lang="uk-UA" sz="3000" b="1" kern="0" dirty="0">
              <a:solidFill>
                <a:srgbClr val="C00000"/>
              </a:solidFill>
              <a:latin typeface="Candara" panose="020E0502030303020204" pitchFamily="34" charset="0"/>
            </a:endParaRPr>
          </a:p>
        </p:txBody>
      </p:sp>
      <p:sp>
        <p:nvSpPr>
          <p:cNvPr id="4" name="Прямоугольник 3"/>
          <p:cNvSpPr/>
          <p:nvPr/>
        </p:nvSpPr>
        <p:spPr>
          <a:xfrm>
            <a:off x="6012160" y="5877272"/>
            <a:ext cx="2919562" cy="738664"/>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b="1" i="1" dirty="0">
                <a:solidFill>
                  <a:srgbClr val="002060"/>
                </a:solidFill>
              </a:rPr>
              <a:t>Надія МЕЛЬНИК, к. п. н.,  доцент кафедри педагогіки й освітніх інновацій Рівненського ОІППО</a:t>
            </a:r>
          </a:p>
        </p:txBody>
      </p:sp>
      <p:pic>
        <p:nvPicPr>
          <p:cNvPr id="5" name="Рисунок 4"/>
          <p:cNvPicPr>
            <a:picLocks noChangeAspect="1"/>
          </p:cNvPicPr>
          <p:nvPr/>
        </p:nvPicPr>
        <p:blipFill>
          <a:blip r:embed="rId3"/>
          <a:stretch>
            <a:fillRect/>
          </a:stretch>
        </p:blipFill>
        <p:spPr>
          <a:xfrm>
            <a:off x="611560" y="268288"/>
            <a:ext cx="2160240" cy="1447800"/>
          </a:xfrm>
          <a:prstGeom prst="rect">
            <a:avLst/>
          </a:prstGeom>
        </p:spPr>
      </p:pic>
    </p:spTree>
    <p:extLst>
      <p:ext uri="{BB962C8B-B14F-4D97-AF65-F5344CB8AC3E}">
        <p14:creationId xmlns:p14="http://schemas.microsoft.com/office/powerpoint/2010/main" val="288938781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p:nvPr/>
        </p:nvSpPr>
        <p:spPr>
          <a:xfrm>
            <a:off x="400856" y="1139552"/>
            <a:ext cx="8712968" cy="5328592"/>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20000"/>
              </a:lnSpc>
            </a:pPr>
            <a:endParaRPr lang="uk-UA" sz="2400" dirty="0">
              <a:solidFill>
                <a:srgbClr val="002060"/>
              </a:solidFill>
            </a:endParaRPr>
          </a:p>
          <a:p>
            <a:pPr algn="ctr">
              <a:lnSpc>
                <a:spcPct val="120000"/>
              </a:lnSpc>
            </a:pPr>
            <a:endParaRPr lang="uk-UA" sz="2400" dirty="0">
              <a:solidFill>
                <a:srgbClr val="002060"/>
              </a:solidFill>
            </a:endParaRPr>
          </a:p>
          <a:p>
            <a:pPr algn="ctr">
              <a:lnSpc>
                <a:spcPct val="120000"/>
              </a:lnSpc>
            </a:pPr>
            <a:r>
              <a:rPr lang="uk-UA" sz="2400" dirty="0">
                <a:solidFill>
                  <a:srgbClr val="002060"/>
                </a:solidFill>
              </a:rPr>
              <a:t>Перелік типових документів, що створюються під час діяльності державних органів та органів місцевого самоврядування, інших установ, підприємств та організацій, із зазначенням строків зберігання документів, затверджений наказом Міністерства юстиції України від 12 квітня 2012 року № 578/5</a:t>
            </a:r>
            <a:r>
              <a:rPr lang="ru-RU" sz="2400" dirty="0">
                <a:solidFill>
                  <a:srgbClr val="002060"/>
                </a:solidFill>
              </a:rPr>
              <a:t>, </a:t>
            </a:r>
            <a:r>
              <a:rPr lang="uk-UA" sz="2400" dirty="0">
                <a:solidFill>
                  <a:srgbClr val="002060"/>
                </a:solidFill>
              </a:rPr>
              <a:t>зареєстрованим у Міністерстві юстиції України 17 квітня 2012 року </a:t>
            </a:r>
            <a:r>
              <a:rPr lang="ru-RU" sz="2400" dirty="0">
                <a:solidFill>
                  <a:srgbClr val="002060"/>
                </a:solidFill>
              </a:rPr>
              <a:t>за № 571/</a:t>
            </a:r>
            <a:r>
              <a:rPr lang="uk-UA" sz="2400" dirty="0">
                <a:solidFill>
                  <a:srgbClr val="002060"/>
                </a:solidFill>
              </a:rPr>
              <a:t>20884 (</a:t>
            </a:r>
            <a:r>
              <a:rPr lang="uk-UA" sz="2400" b="1" dirty="0">
                <a:solidFill>
                  <a:srgbClr val="002060"/>
                </a:solidFill>
              </a:rPr>
              <a:t>зі змінами</a:t>
            </a:r>
            <a:r>
              <a:rPr lang="uk-UA" sz="2400" dirty="0">
                <a:solidFill>
                  <a:srgbClr val="002060"/>
                </a:solidFill>
              </a:rPr>
              <a:t>)</a:t>
            </a:r>
            <a:endParaRPr lang="uk-UA" sz="2400" dirty="0">
              <a:solidFill>
                <a:prstClr val="white"/>
              </a:solidFill>
            </a:endParaRPr>
          </a:p>
          <a:p>
            <a:pPr algn="ctr">
              <a:lnSpc>
                <a:spcPct val="120000"/>
              </a:lnSpc>
            </a:pPr>
            <a:endParaRPr lang="uk-UA" sz="2400" dirty="0">
              <a:solidFill>
                <a:srgbClr val="002060"/>
              </a:solidFill>
            </a:endParaRPr>
          </a:p>
        </p:txBody>
      </p:sp>
      <p:pic>
        <p:nvPicPr>
          <p:cNvPr id="5" name="Рисунок 4"/>
          <p:cNvPicPr>
            <a:picLocks noChangeAspect="1"/>
          </p:cNvPicPr>
          <p:nvPr/>
        </p:nvPicPr>
        <p:blipFill>
          <a:blip r:embed="rId2"/>
          <a:stretch>
            <a:fillRect/>
          </a:stretch>
        </p:blipFill>
        <p:spPr>
          <a:xfrm>
            <a:off x="179512" y="116633"/>
            <a:ext cx="1719635" cy="1022919"/>
          </a:xfrm>
          <a:prstGeom prst="rect">
            <a:avLst/>
          </a:prstGeom>
        </p:spPr>
      </p:pic>
      <p:sp>
        <p:nvSpPr>
          <p:cNvPr id="3" name="Прямокутник 2"/>
          <p:cNvSpPr/>
          <p:nvPr/>
        </p:nvSpPr>
        <p:spPr>
          <a:xfrm>
            <a:off x="2339752" y="1268760"/>
            <a:ext cx="5080238" cy="461665"/>
          </a:xfrm>
          <a:prstGeom prst="rect">
            <a:avLst/>
          </a:prstGeom>
        </p:spPr>
        <p:txBody>
          <a:bodyPr wrap="none">
            <a:spAutoFit/>
          </a:bodyPr>
          <a:lstStyle/>
          <a:p>
            <a:pPr algn="ctr"/>
            <a:r>
              <a:rPr lang="uk-UA" sz="2400" b="1" kern="0" dirty="0">
                <a:solidFill>
                  <a:srgbClr val="C00000"/>
                </a:solidFill>
                <a:latin typeface="Candara" panose="020E0502030303020204" pitchFamily="34" charset="0"/>
                <a:ea typeface="+mj-ea"/>
                <a:cs typeface="+mj-cs"/>
              </a:rPr>
              <a:t>СТРОКИ  ЗБЕРІГАННЯ  ДОКУМЕНТІВ</a:t>
            </a:r>
          </a:p>
        </p:txBody>
      </p:sp>
    </p:spTree>
    <p:extLst>
      <p:ext uri="{BB962C8B-B14F-4D97-AF65-F5344CB8AC3E}">
        <p14:creationId xmlns:p14="http://schemas.microsoft.com/office/powerpoint/2010/main" val="1827320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01216" y="2140310"/>
            <a:ext cx="8229600" cy="2736304"/>
          </a:xfr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3200400" lvl="7" indent="1549400">
              <a:buNone/>
            </a:pPr>
            <a:r>
              <a:rPr lang="uk-UA" b="1" dirty="0">
                <a:solidFill>
                  <a:srgbClr val="002060"/>
                </a:solidFill>
              </a:rPr>
              <a:t>ЗАТВЕРДЖУЮ</a:t>
            </a:r>
          </a:p>
          <a:p>
            <a:pPr marL="3200400" lvl="7" indent="1549400">
              <a:buNone/>
            </a:pPr>
            <a:r>
              <a:rPr lang="uk-UA" b="1" dirty="0">
                <a:solidFill>
                  <a:srgbClr val="002060"/>
                </a:solidFill>
              </a:rPr>
              <a:t>Директор (назва закладу освіти)</a:t>
            </a:r>
          </a:p>
          <a:p>
            <a:pPr marL="3200400" lvl="7" indent="1549400">
              <a:buNone/>
            </a:pPr>
            <a:r>
              <a:rPr lang="uk-UA" b="1" dirty="0">
                <a:solidFill>
                  <a:srgbClr val="002060"/>
                </a:solidFill>
              </a:rPr>
              <a:t>Особистий підпис Власне ім’я ПРІЗВИЩЕ </a:t>
            </a:r>
          </a:p>
          <a:p>
            <a:pPr marL="3200400" lvl="7" indent="1549400">
              <a:buNone/>
            </a:pPr>
            <a:r>
              <a:rPr lang="uk-UA" b="1" dirty="0">
                <a:solidFill>
                  <a:srgbClr val="002060"/>
                </a:solidFill>
              </a:rPr>
              <a:t>Дата</a:t>
            </a:r>
          </a:p>
          <a:p>
            <a:pPr marL="914400" lvl="2" indent="0" algn="ctr">
              <a:buNone/>
            </a:pPr>
            <a:endParaRPr lang="uk-UA" b="1" dirty="0">
              <a:solidFill>
                <a:srgbClr val="002060"/>
              </a:solidFill>
            </a:endParaRPr>
          </a:p>
          <a:p>
            <a:pPr marL="914400" lvl="2" indent="0" algn="ctr">
              <a:buNone/>
            </a:pPr>
            <a:r>
              <a:rPr lang="uk-UA" sz="2900" b="1" dirty="0">
                <a:solidFill>
                  <a:srgbClr val="002060"/>
                </a:solidFill>
              </a:rPr>
              <a:t>НАВЧАЛЬНИЙ ПЛАН </a:t>
            </a:r>
          </a:p>
          <a:p>
            <a:pPr marL="914400" lvl="2" indent="0" algn="ctr">
              <a:buNone/>
            </a:pPr>
            <a:r>
              <a:rPr lang="uk-UA" sz="2900" i="1" dirty="0">
                <a:solidFill>
                  <a:srgbClr val="002060"/>
                </a:solidFill>
              </a:rPr>
              <a:t>(назва закладу загальної середньої освіти)</a:t>
            </a:r>
          </a:p>
          <a:p>
            <a:pPr marL="914400" lvl="2" indent="0" algn="ctr">
              <a:buNone/>
            </a:pPr>
            <a:r>
              <a:rPr lang="uk-UA" sz="2900" b="1" dirty="0">
                <a:solidFill>
                  <a:srgbClr val="002060"/>
                </a:solidFill>
              </a:rPr>
              <a:t>НА 2022</a:t>
            </a:r>
            <a:r>
              <a:rPr lang="en-US" sz="2900" b="1" dirty="0">
                <a:solidFill>
                  <a:srgbClr val="002060"/>
                </a:solidFill>
              </a:rPr>
              <a:t>/</a:t>
            </a:r>
            <a:r>
              <a:rPr lang="uk-UA" sz="2900" b="1" dirty="0">
                <a:solidFill>
                  <a:srgbClr val="002060"/>
                </a:solidFill>
              </a:rPr>
              <a:t>2023 НАВЧАЛЬНИЙ РІК</a:t>
            </a:r>
          </a:p>
          <a:p>
            <a:pPr marL="914400" lvl="2" indent="0" algn="ctr">
              <a:buNone/>
            </a:pPr>
            <a:endParaRPr lang="uk-UA" sz="2900" b="1" i="1" dirty="0">
              <a:solidFill>
                <a:schemeClr val="accent6">
                  <a:lumMod val="50000"/>
                </a:schemeClr>
              </a:solidFill>
            </a:endParaRPr>
          </a:p>
          <a:p>
            <a:pPr marL="914400" lvl="2" indent="0" algn="ctr">
              <a:buNone/>
            </a:pPr>
            <a:r>
              <a:rPr lang="uk-UA" sz="2600" b="1" dirty="0">
                <a:solidFill>
                  <a:srgbClr val="002060"/>
                </a:solidFill>
              </a:rPr>
              <a:t>Місто (село), рік</a:t>
            </a:r>
          </a:p>
          <a:p>
            <a:pPr marL="914400" lvl="2" indent="0">
              <a:buNone/>
            </a:pPr>
            <a:endParaRPr lang="uk-UA" b="1" i="1" dirty="0">
              <a:solidFill>
                <a:srgbClr val="002060"/>
              </a:solidFill>
            </a:endParaRPr>
          </a:p>
        </p:txBody>
      </p:sp>
      <p:pic>
        <p:nvPicPr>
          <p:cNvPr id="4" name="Рисунок 3"/>
          <p:cNvPicPr>
            <a:picLocks noChangeAspect="1"/>
          </p:cNvPicPr>
          <p:nvPr/>
        </p:nvPicPr>
        <p:blipFill>
          <a:blip r:embed="rId2"/>
          <a:stretch>
            <a:fillRect/>
          </a:stretch>
        </p:blipFill>
        <p:spPr>
          <a:xfrm>
            <a:off x="20080" y="0"/>
            <a:ext cx="4016865" cy="949679"/>
          </a:xfrm>
          <a:prstGeom prst="rect">
            <a:avLst/>
          </a:prstGeom>
        </p:spPr>
      </p:pic>
      <p:sp>
        <p:nvSpPr>
          <p:cNvPr id="5" name="Прямокутник 4"/>
          <p:cNvSpPr/>
          <p:nvPr/>
        </p:nvSpPr>
        <p:spPr>
          <a:xfrm>
            <a:off x="4572000" y="580347"/>
            <a:ext cx="4572000" cy="73866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r>
              <a:rPr lang="uk-UA" sz="1400" dirty="0">
                <a:solidFill>
                  <a:srgbClr val="002060"/>
                </a:solidFill>
              </a:rPr>
              <a:t>Педагогічна рада складає, а його </a:t>
            </a:r>
            <a:r>
              <a:rPr lang="uk-UA" sz="1400" b="1" dirty="0">
                <a:solidFill>
                  <a:srgbClr val="002060"/>
                </a:solidFill>
              </a:rPr>
              <a:t>керівник затверджує річний навчальний план </a:t>
            </a:r>
            <a:r>
              <a:rPr lang="ru-RU" sz="1400" dirty="0">
                <a:solidFill>
                  <a:srgbClr val="002060"/>
                </a:solidFill>
              </a:rPr>
              <a:t>(ст. 11 Закону України «Про повну загальну середню освіту») </a:t>
            </a:r>
            <a:endParaRPr lang="uk-UA" sz="1400" dirty="0">
              <a:solidFill>
                <a:srgbClr val="002060"/>
              </a:solidFill>
            </a:endParaRPr>
          </a:p>
        </p:txBody>
      </p:sp>
      <p:sp>
        <p:nvSpPr>
          <p:cNvPr id="6" name="Прямокутник 5"/>
          <p:cNvSpPr/>
          <p:nvPr/>
        </p:nvSpPr>
        <p:spPr>
          <a:xfrm>
            <a:off x="3511960" y="4968141"/>
            <a:ext cx="5632040" cy="80021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dirty="0">
                <a:solidFill>
                  <a:srgbClr val="002060"/>
                </a:solidFill>
              </a:rPr>
              <a:t>Гриф </a:t>
            </a:r>
            <a:r>
              <a:rPr lang="uk-UA" sz="1400" b="1" dirty="0">
                <a:solidFill>
                  <a:srgbClr val="002060"/>
                </a:solidFill>
              </a:rPr>
              <a:t>схвалення</a:t>
            </a:r>
            <a:r>
              <a:rPr lang="uk-UA" sz="1400" dirty="0">
                <a:solidFill>
                  <a:srgbClr val="002060"/>
                </a:solidFill>
              </a:rPr>
              <a:t> документа розміщують нижче реквізиту «Підпис» на лицьовому або зворотному боці </a:t>
            </a:r>
            <a:r>
              <a:rPr lang="uk-UA" sz="1400" b="1" dirty="0">
                <a:solidFill>
                  <a:srgbClr val="002060"/>
                </a:solidFill>
              </a:rPr>
              <a:t>останнього аркуша документа</a:t>
            </a:r>
            <a:r>
              <a:rPr lang="uk-UA" sz="1400" dirty="0">
                <a:solidFill>
                  <a:srgbClr val="002060"/>
                </a:solidFill>
              </a:rPr>
              <a:t>, якщо місця для нього на лицьовому боці останнього аркуша не вистачає</a:t>
            </a:r>
            <a:r>
              <a:rPr lang="uk-UA" dirty="0">
                <a:solidFill>
                  <a:srgbClr val="002060"/>
                </a:solidFill>
              </a:rPr>
              <a:t>.</a:t>
            </a:r>
          </a:p>
        </p:txBody>
      </p:sp>
      <p:sp>
        <p:nvSpPr>
          <p:cNvPr id="7" name="Місце для вмісту 2"/>
          <p:cNvSpPr txBox="1">
            <a:spLocks/>
          </p:cNvSpPr>
          <p:nvPr/>
        </p:nvSpPr>
        <p:spPr>
          <a:xfrm>
            <a:off x="457199" y="5768360"/>
            <a:ext cx="8229600" cy="101674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uk-UA" sz="1500" b="1" dirty="0">
                <a:solidFill>
                  <a:srgbClr val="002060"/>
                </a:solidFill>
              </a:rPr>
              <a:t>СХВАЛЕНО </a:t>
            </a:r>
          </a:p>
          <a:p>
            <a:pPr marL="114300" indent="0">
              <a:buFont typeface="Arial" pitchFamily="34" charset="0"/>
              <a:buNone/>
            </a:pPr>
            <a:r>
              <a:rPr lang="uk-UA" sz="1600" b="1" dirty="0">
                <a:solidFill>
                  <a:srgbClr val="002060"/>
                </a:solidFill>
              </a:rPr>
              <a:t>Протокол засідання педагогічної ради </a:t>
            </a:r>
          </a:p>
          <a:p>
            <a:pPr marL="114300" indent="0">
              <a:buFont typeface="Arial" pitchFamily="34" charset="0"/>
              <a:buNone/>
            </a:pPr>
            <a:r>
              <a:rPr lang="uk-UA" sz="1600" b="1" dirty="0">
                <a:solidFill>
                  <a:srgbClr val="002060"/>
                </a:solidFill>
              </a:rPr>
              <a:t>(назва закладу освіти) </a:t>
            </a:r>
          </a:p>
          <a:p>
            <a:pPr marL="114300" indent="0">
              <a:buFont typeface="Arial" pitchFamily="34" charset="0"/>
              <a:buNone/>
            </a:pPr>
            <a:r>
              <a:rPr lang="uk-UA" sz="1600" b="1" dirty="0">
                <a:solidFill>
                  <a:srgbClr val="002060"/>
                </a:solidFill>
              </a:rPr>
              <a:t>Дата                 № </a:t>
            </a:r>
          </a:p>
        </p:txBody>
      </p:sp>
      <p:sp>
        <p:nvSpPr>
          <p:cNvPr id="2" name="Прямокутник 1"/>
          <p:cNvSpPr/>
          <p:nvPr/>
        </p:nvSpPr>
        <p:spPr>
          <a:xfrm>
            <a:off x="545065" y="2140310"/>
            <a:ext cx="3491880" cy="52322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uk-UA" sz="1400" b="1" dirty="0">
                <a:solidFill>
                  <a:srgbClr val="002060"/>
                </a:solidFill>
              </a:rPr>
              <a:t>НАЦІОНАЛЬНИЙ КЛАСИФІКАТОР </a:t>
            </a:r>
          </a:p>
          <a:p>
            <a:pPr algn="ctr"/>
            <a:r>
              <a:rPr lang="uk-UA" sz="1400" b="1" dirty="0">
                <a:solidFill>
                  <a:srgbClr val="002060"/>
                </a:solidFill>
              </a:rPr>
              <a:t>УПРАВЛІНСЬКОЇ ДОКУМЕНТАЦІЇ НК 010:21</a:t>
            </a:r>
          </a:p>
        </p:txBody>
      </p:sp>
      <p:sp>
        <p:nvSpPr>
          <p:cNvPr id="8" name="Прямокутник 7"/>
          <p:cNvSpPr/>
          <p:nvPr/>
        </p:nvSpPr>
        <p:spPr>
          <a:xfrm>
            <a:off x="4716016" y="121690"/>
            <a:ext cx="4344459" cy="523220"/>
          </a:xfrm>
          <a:prstGeom prst="rect">
            <a:avLst/>
          </a:prstGeom>
        </p:spPr>
        <p:txBody>
          <a:bodyPr wrap="none">
            <a:spAutoFit/>
          </a:bodyPr>
          <a:lstStyle/>
          <a:p>
            <a:r>
              <a:rPr lang="uk-UA" sz="2800" b="1" kern="0" dirty="0">
                <a:solidFill>
                  <a:srgbClr val="C00000"/>
                </a:solidFill>
                <a:latin typeface="Candara" panose="020E0502030303020204" pitchFamily="34" charset="0"/>
              </a:rPr>
              <a:t>НАВЧАЛЬНИЙ ПЛАН ЗЗСО</a:t>
            </a:r>
          </a:p>
        </p:txBody>
      </p:sp>
      <p:sp>
        <p:nvSpPr>
          <p:cNvPr id="9" name="Прямокутник 8"/>
          <p:cNvSpPr/>
          <p:nvPr/>
        </p:nvSpPr>
        <p:spPr>
          <a:xfrm>
            <a:off x="4571999" y="1330143"/>
            <a:ext cx="4551289" cy="73866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ru-RU" sz="1400" dirty="0">
                <a:solidFill>
                  <a:srgbClr val="002060"/>
                </a:solidFill>
              </a:rPr>
              <a:t>Рішення педагогічної ради вводяться в </a:t>
            </a:r>
            <a:r>
              <a:rPr lang="ru-RU" sz="1400" b="1" dirty="0">
                <a:solidFill>
                  <a:srgbClr val="002060"/>
                </a:solidFill>
              </a:rPr>
              <a:t>дію наказами керівника </a:t>
            </a:r>
            <a:r>
              <a:rPr lang="ru-RU" sz="1400" dirty="0">
                <a:solidFill>
                  <a:srgbClr val="002060"/>
                </a:solidFill>
              </a:rPr>
              <a:t>закладу освіти (</a:t>
            </a:r>
            <a:r>
              <a:rPr lang="uk-UA" sz="1400" dirty="0">
                <a:solidFill>
                  <a:srgbClr val="002060"/>
                </a:solidFill>
              </a:rPr>
              <a:t>ст. 40 Закону України «Про повну загальну середню освіту»)</a:t>
            </a:r>
          </a:p>
        </p:txBody>
      </p:sp>
    </p:spTree>
    <p:extLst>
      <p:ext uri="{BB962C8B-B14F-4D97-AF65-F5344CB8AC3E}">
        <p14:creationId xmlns:p14="http://schemas.microsoft.com/office/powerpoint/2010/main" val="37131040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332656"/>
            <a:ext cx="6142583" cy="474012"/>
          </a:xfrm>
        </p:spPr>
        <p:txBody>
          <a:bodyPr>
            <a:normAutofit/>
          </a:bodyPr>
          <a:lstStyle/>
          <a:p>
            <a:pPr fontAlgn="base">
              <a:spcAft>
                <a:spcPct val="0"/>
              </a:spcAft>
            </a:pPr>
            <a:r>
              <a:rPr lang="uk-UA" sz="2400" b="1" dirty="0">
                <a:solidFill>
                  <a:srgbClr val="AC0000"/>
                </a:solidFill>
                <a:latin typeface="Candara" panose="020E0502030303020204" pitchFamily="34" charset="0"/>
                <a:ea typeface="+mn-ea"/>
                <a:cs typeface="+mn-cs"/>
              </a:rPr>
              <a:t>НАВЧАЛЬНИЙ ПЛАН ЗЗСО</a:t>
            </a:r>
          </a:p>
        </p:txBody>
      </p:sp>
      <p:sp>
        <p:nvSpPr>
          <p:cNvPr id="3" name="Місце для вмісту 2"/>
          <p:cNvSpPr>
            <a:spLocks noGrp="1"/>
          </p:cNvSpPr>
          <p:nvPr>
            <p:ph idx="1"/>
          </p:nvPr>
        </p:nvSpPr>
        <p:spPr>
          <a:xfrm>
            <a:off x="251520" y="1231386"/>
            <a:ext cx="8590855" cy="550998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uk-UA" sz="2000" dirty="0">
                <a:solidFill>
                  <a:srgbClr val="002060"/>
                </a:solidFill>
              </a:rPr>
              <a:t>У Типовому навчальному плані визначено орієнтовний перелік предметів та інтегрованих курсів для реалізації кожної освітньої галузі та такі кількісні показники:</a:t>
            </a:r>
          </a:p>
          <a:p>
            <a:pPr algn="just">
              <a:buFont typeface="Wingdings" panose="05000000000000000000" pitchFamily="2" charset="2"/>
              <a:buChar char="§"/>
            </a:pPr>
            <a:r>
              <a:rPr lang="uk-UA" sz="2000" dirty="0">
                <a:solidFill>
                  <a:srgbClr val="002060"/>
                </a:solidFill>
              </a:rPr>
              <a:t>Діапазон навчального навантаження, який включає рекомендовану, мінімальну та максимальну кількість навчальних годин на тиждень. Заклад освіти має право самостійно визначати навчальне навантаження у межах визначеного діапазону та змінювати його включно до граничного показника. </a:t>
            </a:r>
          </a:p>
          <a:p>
            <a:pPr algn="just">
              <a:buFont typeface="Wingdings" panose="05000000000000000000" pitchFamily="2" charset="2"/>
              <a:buChar char="§"/>
            </a:pPr>
            <a:r>
              <a:rPr lang="uk-UA" sz="2000" dirty="0">
                <a:solidFill>
                  <a:srgbClr val="002060"/>
                </a:solidFill>
              </a:rPr>
              <a:t>Резерв навчальних годин – різниця між рекомендованим та мінімальним тижневим навантаженням. Він може бути розподілений між обов’язковими для вивчення та вибірковими освітніми компонентами. Максимальне збільшення годин на певний навчальний предмет відбувається завдяки перерозподілу резерву навчальних годин з інших освітніх галузей. </a:t>
            </a:r>
          </a:p>
          <a:p>
            <a:pPr algn="just">
              <a:buFont typeface="Wingdings" panose="05000000000000000000" pitchFamily="2" charset="2"/>
              <a:buChar char="§"/>
            </a:pPr>
            <a:r>
              <a:rPr lang="uk-UA" sz="2000" dirty="0">
                <a:solidFill>
                  <a:srgbClr val="002060"/>
                </a:solidFill>
              </a:rPr>
              <a:t>Гранично допустиме навчальне навантаження на тиждень для учнів 5-х класів становить 28 годин (не враховуються години, передбачені для фізичної культури та вивчення вибіркових освітніх компонентів).</a:t>
            </a:r>
          </a:p>
          <a:p>
            <a:pPr algn="just">
              <a:buFont typeface="Wingdings" panose="05000000000000000000" pitchFamily="2" charset="2"/>
              <a:buChar char="§"/>
            </a:pPr>
            <a:endParaRPr lang="ru-RU" sz="2000" dirty="0"/>
          </a:p>
          <a:p>
            <a:pPr marL="0" indent="0">
              <a:buNone/>
            </a:pPr>
            <a:br>
              <a:rPr lang="uk-UA" sz="2000" dirty="0"/>
            </a:br>
            <a:endParaRPr lang="uk-UA" sz="2000" dirty="0"/>
          </a:p>
        </p:txBody>
      </p:sp>
      <p:pic>
        <p:nvPicPr>
          <p:cNvPr id="1026" name="Picture 2" descr="https://lh6.googleusercontent.com/TUGsPtq5LaDmPU0fKBY8PEHxp6qTlHASVzmh9sJLoyZL4X3JLU3dJT4QsRngiAjfyweokTHsSDNF-Y4BroBfsqlJ90ewlnWkhX3SEpQwXPMKr5FEoDFyMZjOwUY6wnBht30OkrM5xRZyJ7Kc1l35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0"/>
            <a:ext cx="2555776"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33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989591" y="298450"/>
            <a:ext cx="6686865" cy="509588"/>
          </a:xfrm>
        </p:spPr>
        <p:txBody>
          <a:bodyPr>
            <a:normAutofit fontScale="90000"/>
          </a:bodyPr>
          <a:lstStyle/>
          <a:p>
            <a:br>
              <a:rPr lang="uk-UA" b="1" dirty="0">
                <a:solidFill>
                  <a:srgbClr val="2B4A5E"/>
                </a:solidFill>
              </a:rPr>
            </a:br>
            <a:br>
              <a:rPr lang="uk-UA" b="1"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dirty="0">
                <a:solidFill>
                  <a:srgbClr val="2B4A5E"/>
                </a:solidFill>
              </a:rPr>
            </a:br>
            <a:br>
              <a:rPr lang="uk-UA" sz="3600" b="1" dirty="0">
                <a:solidFill>
                  <a:schemeClr val="accent2">
                    <a:lumMod val="50000"/>
                  </a:schemeClr>
                </a:solidFill>
                <a:latin typeface="Arial" pitchFamily="34" charset="0"/>
                <a:cs typeface="Arial" pitchFamily="34" charset="0"/>
              </a:rPr>
            </a:br>
            <a:endParaRPr lang="ru-RU" sz="3100" dirty="0">
              <a:solidFill>
                <a:srgbClr val="9C5252"/>
              </a:solidFill>
              <a:ea typeface="+mn-ea"/>
              <a:cs typeface="Arial" pitchFamily="34" charset="0"/>
            </a:endParaRPr>
          </a:p>
        </p:txBody>
      </p:sp>
      <p:sp>
        <p:nvSpPr>
          <p:cNvPr id="9219" name="Содержимое 2"/>
          <p:cNvSpPr>
            <a:spLocks noGrp="1"/>
          </p:cNvSpPr>
          <p:nvPr>
            <p:ph idx="1"/>
          </p:nvPr>
        </p:nvSpPr>
        <p:spPr>
          <a:xfrm>
            <a:off x="4036945" y="225889"/>
            <a:ext cx="5050780" cy="528449"/>
          </a:xfrm>
        </p:spPr>
        <p:txBody>
          <a:bodyPr>
            <a:normAutofit/>
          </a:bodyPr>
          <a:lstStyle/>
          <a:p>
            <a:pPr marL="0" indent="0" algn="ctr">
              <a:buNone/>
              <a:defRPr/>
            </a:pPr>
            <a:r>
              <a:rPr lang="uk-UA" sz="2400" b="1" dirty="0">
                <a:solidFill>
                  <a:srgbClr val="AC0000"/>
                </a:solidFill>
                <a:latin typeface="Candara" panose="020E0502030303020204" pitchFamily="34" charset="0"/>
                <a:sym typeface="Arial" charset="0"/>
              </a:rPr>
              <a:t>ОСВІТНЯ ПРОГРАМА ЗДО</a:t>
            </a:r>
          </a:p>
          <a:p>
            <a:pPr>
              <a:defRPr/>
            </a:pPr>
            <a:endParaRPr lang="ru-RU" sz="2400" dirty="0"/>
          </a:p>
          <a:p>
            <a:pPr algn="just">
              <a:defRPr/>
            </a:pPr>
            <a:endParaRPr lang="uk-UA" sz="2200" b="1" dirty="0">
              <a:solidFill>
                <a:srgbClr val="002060"/>
              </a:solidFill>
            </a:endParaRPr>
          </a:p>
          <a:p>
            <a:pPr algn="just">
              <a:defRPr/>
            </a:pPr>
            <a:endParaRPr lang="uk-UA" dirty="0">
              <a:solidFill>
                <a:schemeClr val="tx2">
                  <a:lumMod val="75000"/>
                </a:schemeClr>
              </a:solidFill>
            </a:endParaRPr>
          </a:p>
          <a:p>
            <a:pPr marL="109537" indent="0">
              <a:buFont typeface="Georgia" pitchFamily="18" charset="0"/>
              <a:buNone/>
              <a:defRPr/>
            </a:pPr>
            <a:endParaRPr lang="ru-RU" dirty="0">
              <a:solidFill>
                <a:srgbClr val="002060"/>
              </a:solidFill>
            </a:endParaRPr>
          </a:p>
        </p:txBody>
      </p:sp>
      <p:sp>
        <p:nvSpPr>
          <p:cNvPr id="2" name="Прямокутник 1"/>
          <p:cNvSpPr/>
          <p:nvPr/>
        </p:nvSpPr>
        <p:spPr>
          <a:xfrm>
            <a:off x="331056" y="1123146"/>
            <a:ext cx="8481888" cy="341632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gn="just">
              <a:buFont typeface="Wingdings" panose="05000000000000000000" pitchFamily="2" charset="2"/>
              <a:buChar char="§"/>
            </a:pPr>
            <a:r>
              <a:rPr lang="uk-UA" sz="2400" dirty="0">
                <a:solidFill>
                  <a:srgbClr val="002060"/>
                </a:solidFill>
              </a:rPr>
              <a:t>ЗДО для формування освітніх програм закладу можуть використовувати освітні програми, рекомендовані МОН.</a:t>
            </a:r>
          </a:p>
          <a:p>
            <a:pPr marL="342900" indent="-342900" algn="just">
              <a:buFont typeface="Wingdings" panose="05000000000000000000" pitchFamily="2" charset="2"/>
              <a:buChar char="§"/>
            </a:pPr>
            <a:r>
              <a:rPr lang="uk-UA" sz="2400" dirty="0">
                <a:solidFill>
                  <a:srgbClr val="002060"/>
                </a:solidFill>
              </a:rPr>
              <a:t>Рішення про обрання та використання освітньої програми ЗДО </a:t>
            </a:r>
            <a:r>
              <a:rPr lang="uk-UA" sz="2400" u="sng" dirty="0">
                <a:solidFill>
                  <a:srgbClr val="002060"/>
                </a:solidFill>
              </a:rPr>
              <a:t>схвалюється педагогічною радою </a:t>
            </a:r>
            <a:r>
              <a:rPr lang="uk-UA" sz="2400" dirty="0">
                <a:solidFill>
                  <a:srgbClr val="002060"/>
                </a:solidFill>
              </a:rPr>
              <a:t>закладу дошкільної освіти та </a:t>
            </a:r>
            <a:r>
              <a:rPr lang="uk-UA" sz="2400" u="sng" dirty="0">
                <a:solidFill>
                  <a:srgbClr val="002060"/>
                </a:solidFill>
              </a:rPr>
              <a:t>затверджується його керівником</a:t>
            </a:r>
            <a:r>
              <a:rPr lang="uk-UA" sz="2400" dirty="0">
                <a:solidFill>
                  <a:srgbClr val="002060"/>
                </a:solidFill>
              </a:rPr>
              <a:t>.</a:t>
            </a:r>
          </a:p>
          <a:p>
            <a:pPr marL="342900" indent="-342900" algn="just">
              <a:buFont typeface="Wingdings" panose="05000000000000000000" pitchFamily="2" charset="2"/>
              <a:buChar char="§"/>
            </a:pPr>
            <a:r>
              <a:rPr lang="uk-UA" sz="2400" dirty="0">
                <a:solidFill>
                  <a:srgbClr val="002060"/>
                </a:solidFill>
              </a:rPr>
              <a:t>Кожна освітня програма повинна передбачати набуття дитиною компетентностей, визначених Базовим компонентом дошкільної освіти.</a:t>
            </a:r>
          </a:p>
          <a:p>
            <a:pPr marL="285750" indent="-285750" algn="just">
              <a:buFont typeface="Wingdings" panose="05000000000000000000" pitchFamily="2" charset="2"/>
              <a:buChar char="§"/>
            </a:pPr>
            <a:r>
              <a:rPr lang="uk-UA" sz="2400" dirty="0">
                <a:solidFill>
                  <a:srgbClr val="002060"/>
                </a:solidFill>
              </a:rPr>
              <a:t>Єдиних вимог до оформлення освітньої програми немає.</a:t>
            </a:r>
            <a:endParaRPr lang="uk-UA" dirty="0">
              <a:solidFill>
                <a:prstClr val="black"/>
              </a:solidFill>
            </a:endParaRPr>
          </a:p>
        </p:txBody>
      </p:sp>
      <p:sp>
        <p:nvSpPr>
          <p:cNvPr id="3" name="Прямокутник 2"/>
          <p:cNvSpPr/>
          <p:nvPr/>
        </p:nvSpPr>
        <p:spPr>
          <a:xfrm>
            <a:off x="331056" y="4869160"/>
            <a:ext cx="8530616" cy="163121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b="1" dirty="0">
                <a:solidFill>
                  <a:prstClr val="black"/>
                </a:solidFill>
              </a:rPr>
              <a:t>У</a:t>
            </a:r>
            <a:r>
              <a:rPr lang="uk-UA" sz="2000" b="1" dirty="0">
                <a:solidFill>
                  <a:srgbClr val="002060"/>
                </a:solidFill>
              </a:rPr>
              <a:t> вступі зазначаємо інформацію</a:t>
            </a:r>
            <a:r>
              <a:rPr lang="uk-UA" sz="2000" dirty="0">
                <a:solidFill>
                  <a:srgbClr val="002060"/>
                </a:solidFill>
              </a:rPr>
              <a:t>:</a:t>
            </a:r>
          </a:p>
          <a:p>
            <a:pPr marL="342900" indent="-342900" algn="just">
              <a:buFont typeface="Wingdings" panose="05000000000000000000" pitchFamily="2" charset="2"/>
              <a:buChar char="§"/>
            </a:pPr>
            <a:r>
              <a:rPr lang="uk-UA" sz="2000" dirty="0">
                <a:solidFill>
                  <a:srgbClr val="002060"/>
                </a:solidFill>
              </a:rPr>
              <a:t>про заклад, кількість груп, із них — інклюзивних;</a:t>
            </a:r>
          </a:p>
          <a:p>
            <a:pPr marL="342900" indent="-342900" algn="just">
              <a:buFont typeface="Wingdings" panose="05000000000000000000" pitchFamily="2" charset="2"/>
              <a:buChar char="§"/>
            </a:pPr>
            <a:r>
              <a:rPr lang="uk-UA" sz="2000" dirty="0">
                <a:solidFill>
                  <a:srgbClr val="002060"/>
                </a:solidFill>
              </a:rPr>
              <a:t>кількість педагогічних працівників;</a:t>
            </a:r>
          </a:p>
          <a:p>
            <a:pPr marL="342900" indent="-342900" algn="just">
              <a:buFont typeface="Wingdings" panose="05000000000000000000" pitchFamily="2" charset="2"/>
              <a:buChar char="§"/>
            </a:pPr>
            <a:r>
              <a:rPr lang="uk-UA" sz="2000" dirty="0">
                <a:solidFill>
                  <a:srgbClr val="002060"/>
                </a:solidFill>
              </a:rPr>
              <a:t>пріоритетні напрями діяльності закладу та напрями діяльності груп;</a:t>
            </a:r>
          </a:p>
          <a:p>
            <a:pPr marL="342900" indent="-342900" algn="just">
              <a:buFont typeface="Wingdings" panose="05000000000000000000" pitchFamily="2" charset="2"/>
              <a:buChar char="§"/>
            </a:pPr>
            <a:r>
              <a:rPr lang="uk-UA" sz="2000" dirty="0">
                <a:solidFill>
                  <a:srgbClr val="002060"/>
                </a:solidFill>
              </a:rPr>
              <a:t>особливості організації освітнього процесу в інклюзивних групах…</a:t>
            </a:r>
          </a:p>
        </p:txBody>
      </p:sp>
      <p:pic>
        <p:nvPicPr>
          <p:cNvPr id="8" name="Рисунок 7"/>
          <p:cNvPicPr>
            <a:picLocks noChangeAspect="1"/>
          </p:cNvPicPr>
          <p:nvPr/>
        </p:nvPicPr>
        <p:blipFill>
          <a:blip r:embed="rId2"/>
          <a:stretch>
            <a:fillRect/>
          </a:stretch>
        </p:blipFill>
        <p:spPr>
          <a:xfrm>
            <a:off x="20080" y="0"/>
            <a:ext cx="4016865" cy="949679"/>
          </a:xfrm>
          <a:prstGeom prst="rect">
            <a:avLst/>
          </a:prstGeom>
        </p:spPr>
      </p:pic>
    </p:spTree>
    <p:extLst>
      <p:ext uri="{BB962C8B-B14F-4D97-AF65-F5344CB8AC3E}">
        <p14:creationId xmlns:p14="http://schemas.microsoft.com/office/powerpoint/2010/main" val="36491607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9552" y="2099130"/>
            <a:ext cx="8229600" cy="2234845"/>
          </a:xfr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3657600" lvl="8" indent="830263">
              <a:buNone/>
              <a:tabLst>
                <a:tab pos="4302125" algn="l"/>
              </a:tabLst>
            </a:pPr>
            <a:r>
              <a:rPr lang="uk-UA" sz="2200" b="1" dirty="0">
                <a:solidFill>
                  <a:srgbClr val="002060"/>
                </a:solidFill>
              </a:rPr>
              <a:t>ЗАТВЕРДЖУЮ</a:t>
            </a:r>
          </a:p>
          <a:p>
            <a:pPr marL="3657600" lvl="8" indent="830263">
              <a:buNone/>
              <a:tabLst>
                <a:tab pos="4302125" algn="l"/>
              </a:tabLst>
            </a:pPr>
            <a:r>
              <a:rPr lang="uk-UA" sz="2200" b="1" dirty="0">
                <a:solidFill>
                  <a:srgbClr val="002060"/>
                </a:solidFill>
              </a:rPr>
              <a:t>Директор (назва закладу освіти)</a:t>
            </a:r>
          </a:p>
          <a:p>
            <a:pPr marL="3657600" lvl="8" indent="830263">
              <a:buNone/>
              <a:tabLst>
                <a:tab pos="4302125" algn="l"/>
              </a:tabLst>
            </a:pPr>
            <a:r>
              <a:rPr lang="uk-UA" sz="2200" b="1" dirty="0">
                <a:solidFill>
                  <a:srgbClr val="002060"/>
                </a:solidFill>
              </a:rPr>
              <a:t> Особистий підпис Власне ім’я ПРІЗВИЩЕ </a:t>
            </a:r>
          </a:p>
          <a:p>
            <a:pPr marL="3657600" lvl="8" indent="830263">
              <a:buNone/>
              <a:tabLst>
                <a:tab pos="4302125" algn="l"/>
              </a:tabLst>
            </a:pPr>
            <a:r>
              <a:rPr lang="uk-UA" sz="2200" b="1" dirty="0">
                <a:solidFill>
                  <a:srgbClr val="002060"/>
                </a:solidFill>
              </a:rPr>
              <a:t>Дата</a:t>
            </a:r>
            <a:endParaRPr lang="uk-UA" b="1" dirty="0">
              <a:solidFill>
                <a:srgbClr val="002060"/>
              </a:solidFill>
            </a:endParaRPr>
          </a:p>
          <a:p>
            <a:pPr marL="914400" lvl="2" indent="0" algn="ctr">
              <a:buNone/>
            </a:pPr>
            <a:endParaRPr lang="uk-UA" b="1" dirty="0">
              <a:solidFill>
                <a:srgbClr val="002060"/>
              </a:solidFill>
            </a:endParaRPr>
          </a:p>
          <a:p>
            <a:pPr marL="914400" lvl="2" indent="0" algn="ctr">
              <a:buNone/>
            </a:pPr>
            <a:r>
              <a:rPr lang="uk-UA" sz="2900" b="1" dirty="0">
                <a:solidFill>
                  <a:srgbClr val="002060"/>
                </a:solidFill>
              </a:rPr>
              <a:t>ОСВІТНЯ ПРОГРАМА</a:t>
            </a:r>
          </a:p>
          <a:p>
            <a:pPr marL="914400" lvl="2" indent="0" algn="ctr">
              <a:buNone/>
            </a:pPr>
            <a:endParaRPr lang="uk-UA" sz="2900" b="1" dirty="0">
              <a:solidFill>
                <a:srgbClr val="002060"/>
              </a:solidFill>
            </a:endParaRPr>
          </a:p>
          <a:p>
            <a:pPr marL="914400" lvl="2" indent="0" algn="ctr">
              <a:buNone/>
            </a:pPr>
            <a:r>
              <a:rPr lang="uk-UA" sz="2900" b="1" i="1" dirty="0">
                <a:solidFill>
                  <a:srgbClr val="002060"/>
                </a:solidFill>
              </a:rPr>
              <a:t>назва закладу дошкільної освіти</a:t>
            </a:r>
            <a:endParaRPr lang="uk-UA" b="1" i="1" dirty="0">
              <a:solidFill>
                <a:srgbClr val="002060"/>
              </a:solidFill>
            </a:endParaRPr>
          </a:p>
        </p:txBody>
      </p:sp>
      <p:pic>
        <p:nvPicPr>
          <p:cNvPr id="4" name="Рисунок 3"/>
          <p:cNvPicPr>
            <a:picLocks noChangeAspect="1"/>
          </p:cNvPicPr>
          <p:nvPr/>
        </p:nvPicPr>
        <p:blipFill>
          <a:blip r:embed="rId2"/>
          <a:stretch>
            <a:fillRect/>
          </a:stretch>
        </p:blipFill>
        <p:spPr>
          <a:xfrm>
            <a:off x="20081" y="0"/>
            <a:ext cx="3327784" cy="949679"/>
          </a:xfrm>
          <a:prstGeom prst="rect">
            <a:avLst/>
          </a:prstGeom>
        </p:spPr>
      </p:pic>
      <p:sp>
        <p:nvSpPr>
          <p:cNvPr id="5" name="Прямокутник 4"/>
          <p:cNvSpPr/>
          <p:nvPr/>
        </p:nvSpPr>
        <p:spPr>
          <a:xfrm>
            <a:off x="3563888" y="-2994"/>
            <a:ext cx="5508104"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dirty="0">
                <a:solidFill>
                  <a:srgbClr val="002060"/>
                </a:solidFill>
              </a:rPr>
              <a:t>Освітня програма схвалюється педагогічною радою закладу освіти та затверджується його керівником до початку навчального року (Закон України «</a:t>
            </a:r>
            <a:r>
              <a:rPr lang="ru-RU" dirty="0">
                <a:solidFill>
                  <a:srgbClr val="002060"/>
                </a:solidFill>
              </a:rPr>
              <a:t>Про дошкільну освіту», стаття 23) </a:t>
            </a:r>
            <a:endParaRPr lang="uk-UA" dirty="0">
              <a:solidFill>
                <a:srgbClr val="002060"/>
              </a:solidFill>
            </a:endParaRPr>
          </a:p>
        </p:txBody>
      </p:sp>
      <p:sp>
        <p:nvSpPr>
          <p:cNvPr id="6" name="Прямокутник 5"/>
          <p:cNvSpPr/>
          <p:nvPr/>
        </p:nvSpPr>
        <p:spPr>
          <a:xfrm>
            <a:off x="3347864" y="4437112"/>
            <a:ext cx="5632040" cy="120032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dirty="0">
                <a:solidFill>
                  <a:srgbClr val="002060"/>
                </a:solidFill>
              </a:rPr>
              <a:t>Гриф </a:t>
            </a:r>
            <a:r>
              <a:rPr lang="uk-UA" b="1" dirty="0">
                <a:solidFill>
                  <a:srgbClr val="002060"/>
                </a:solidFill>
              </a:rPr>
              <a:t>схвалення</a:t>
            </a:r>
            <a:r>
              <a:rPr lang="uk-UA" dirty="0">
                <a:solidFill>
                  <a:srgbClr val="002060"/>
                </a:solidFill>
              </a:rPr>
              <a:t> документа розміщують нижче реквізиту «Підпис» на лицьовому або зворотному боці </a:t>
            </a:r>
            <a:r>
              <a:rPr lang="uk-UA" u="sng" dirty="0">
                <a:solidFill>
                  <a:srgbClr val="002060"/>
                </a:solidFill>
              </a:rPr>
              <a:t>останнього аркуша документа</a:t>
            </a:r>
            <a:r>
              <a:rPr lang="uk-UA" dirty="0">
                <a:solidFill>
                  <a:srgbClr val="002060"/>
                </a:solidFill>
              </a:rPr>
              <a:t>, якщо місця для нього на лицьовому боці останнього аркуша не вистачає.</a:t>
            </a:r>
          </a:p>
        </p:txBody>
      </p:sp>
      <p:sp>
        <p:nvSpPr>
          <p:cNvPr id="7" name="Місце для вмісту 2"/>
          <p:cNvSpPr txBox="1">
            <a:spLocks/>
          </p:cNvSpPr>
          <p:nvPr/>
        </p:nvSpPr>
        <p:spPr>
          <a:xfrm>
            <a:off x="611560" y="5637441"/>
            <a:ext cx="8229600" cy="122055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uk-UA" sz="1600" b="1" dirty="0">
                <a:solidFill>
                  <a:srgbClr val="002060"/>
                </a:solidFill>
              </a:rPr>
              <a:t>СХВАЛЕНО </a:t>
            </a:r>
          </a:p>
          <a:p>
            <a:pPr marL="114300" indent="0">
              <a:buFont typeface="Arial" pitchFamily="34" charset="0"/>
              <a:buNone/>
            </a:pPr>
            <a:r>
              <a:rPr lang="uk-UA" sz="1600" b="1" dirty="0">
                <a:solidFill>
                  <a:srgbClr val="002060"/>
                </a:solidFill>
              </a:rPr>
              <a:t>Протокол засідання педагогічної ради </a:t>
            </a:r>
          </a:p>
          <a:p>
            <a:pPr marL="114300" indent="0">
              <a:buFont typeface="Arial" pitchFamily="34" charset="0"/>
              <a:buNone/>
            </a:pPr>
            <a:r>
              <a:rPr lang="uk-UA" sz="1600" b="1" dirty="0">
                <a:solidFill>
                  <a:srgbClr val="002060"/>
                </a:solidFill>
              </a:rPr>
              <a:t>(назва закладу освіти) </a:t>
            </a:r>
          </a:p>
          <a:p>
            <a:pPr marL="114300" indent="0">
              <a:buFont typeface="Arial" pitchFamily="34" charset="0"/>
              <a:buNone/>
            </a:pPr>
            <a:r>
              <a:rPr lang="uk-UA" sz="1600" b="1" dirty="0">
                <a:solidFill>
                  <a:srgbClr val="002060"/>
                </a:solidFill>
              </a:rPr>
              <a:t>Дата                 № </a:t>
            </a:r>
          </a:p>
        </p:txBody>
      </p:sp>
      <p:sp>
        <p:nvSpPr>
          <p:cNvPr id="2" name="Прямокутник 1"/>
          <p:cNvSpPr/>
          <p:nvPr/>
        </p:nvSpPr>
        <p:spPr>
          <a:xfrm>
            <a:off x="544399" y="1300472"/>
            <a:ext cx="8532440"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dirty="0">
                <a:solidFill>
                  <a:srgbClr val="002060"/>
                </a:solidFill>
              </a:rPr>
              <a:t>Рішення педагогічної ради ЗДО вводяться в дію рішеннями керівника закладу (Закон України «</a:t>
            </a:r>
            <a:r>
              <a:rPr lang="ru-RU" dirty="0">
                <a:solidFill>
                  <a:srgbClr val="002060"/>
                </a:solidFill>
              </a:rPr>
              <a:t>Про дошкільну освіту», стаття 20) </a:t>
            </a:r>
            <a:endParaRPr lang="uk-UA" dirty="0"/>
          </a:p>
        </p:txBody>
      </p:sp>
    </p:spTree>
    <p:extLst>
      <p:ext uri="{BB962C8B-B14F-4D97-AF65-F5344CB8AC3E}">
        <p14:creationId xmlns:p14="http://schemas.microsoft.com/office/powerpoint/2010/main" val="38893512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9270"/>
            <a:ext cx="7349480" cy="1143000"/>
          </a:xfrm>
        </p:spPr>
        <p:txBody>
          <a:bodyPr>
            <a:normAutofit/>
          </a:bodyPr>
          <a:lstStyle/>
          <a:p>
            <a:r>
              <a:rPr lang="ru-RU" sz="2800" b="1" kern="0" dirty="0">
                <a:solidFill>
                  <a:srgbClr val="C00000"/>
                </a:solidFill>
                <a:latin typeface="Candara" panose="020E0502030303020204" pitchFamily="34" charset="0"/>
                <a:ea typeface="+mn-ea"/>
                <a:cs typeface="+mn-cs"/>
              </a:rPr>
              <a:t>ПАСПОРТ ЗАКЛАДУ ЗСО</a:t>
            </a:r>
            <a:endParaRPr lang="uk-UA" sz="28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467544" y="1606586"/>
            <a:ext cx="8424936" cy="4392488"/>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buNone/>
            </a:pPr>
            <a:r>
              <a:rPr lang="uk-UA" sz="2200" b="1" dirty="0">
                <a:solidFill>
                  <a:srgbClr val="002060"/>
                </a:solidFill>
                <a:latin typeface="Arial" panose="020B0604020202020204" pitchFamily="34" charset="0"/>
              </a:rPr>
              <a:t>При заповненні Паспорта важливо враховувати вимоги: </a:t>
            </a:r>
          </a:p>
          <a:p>
            <a:pPr algn="just">
              <a:buFont typeface="Wingdings" panose="05000000000000000000" pitchFamily="2" charset="2"/>
              <a:buChar char="§"/>
            </a:pPr>
            <a:r>
              <a:rPr lang="uk-UA" sz="2200" dirty="0">
                <a:solidFill>
                  <a:srgbClr val="002060"/>
                </a:solidFill>
                <a:latin typeface="Arial" panose="020B0604020202020204" pitchFamily="34" charset="0"/>
              </a:rPr>
              <a:t>Санітарного регламенту для </a:t>
            </a:r>
            <a:r>
              <a:rPr lang="uk-UA" sz="2200" i="1" dirty="0">
                <a:solidFill>
                  <a:srgbClr val="002060"/>
                </a:solidFill>
                <a:latin typeface="Arial" panose="020B0604020202020204" pitchFamily="34" charset="0"/>
              </a:rPr>
              <a:t>закладів загальної середньої освіти,</a:t>
            </a:r>
            <a:r>
              <a:rPr lang="uk-UA" sz="2200" dirty="0">
                <a:solidFill>
                  <a:srgbClr val="002060"/>
                </a:solidFill>
                <a:latin typeface="Arial" panose="020B0604020202020204" pitchFamily="34" charset="0"/>
              </a:rPr>
              <a:t> затвердженого наказом Міністерства охорони здоров’я України від 25.09.2020 № 2205 та зареєстрованого в Міністерстві юстиції України 10.11.2020 № 1111/35394.</a:t>
            </a:r>
          </a:p>
          <a:p>
            <a:pPr algn="just">
              <a:buFont typeface="Wingdings" panose="05000000000000000000" pitchFamily="2" charset="2"/>
              <a:buChar char="§"/>
            </a:pPr>
            <a:endParaRPr lang="uk-UA" sz="2200" dirty="0">
              <a:solidFill>
                <a:srgbClr val="002060"/>
              </a:solidFill>
              <a:latin typeface="Arial" panose="020B0604020202020204" pitchFamily="34" charset="0"/>
            </a:endParaRPr>
          </a:p>
          <a:p>
            <a:pPr algn="just">
              <a:buFont typeface="Wingdings" panose="05000000000000000000" pitchFamily="2" charset="2"/>
              <a:buChar char="§"/>
            </a:pPr>
            <a:r>
              <a:rPr lang="uk-UA" sz="2200" dirty="0">
                <a:solidFill>
                  <a:srgbClr val="002060"/>
                </a:solidFill>
                <a:latin typeface="Arial" panose="020B0604020202020204" pitchFamily="34" charset="0"/>
              </a:rPr>
              <a:t>Державних будівельних норм (ДБН) у новій редакції.</a:t>
            </a:r>
          </a:p>
          <a:p>
            <a:pPr algn="just">
              <a:buFont typeface="Wingdings" panose="05000000000000000000" pitchFamily="2" charset="2"/>
              <a:buChar char="§"/>
            </a:pPr>
            <a:endParaRPr lang="uk-UA" sz="2200" dirty="0">
              <a:solidFill>
                <a:srgbClr val="002060"/>
              </a:solidFill>
              <a:latin typeface="Arial" panose="020B0604020202020204" pitchFamily="34" charset="0"/>
            </a:endParaRPr>
          </a:p>
          <a:p>
            <a:pPr algn="just">
              <a:buFont typeface="Wingdings" panose="05000000000000000000" pitchFamily="2" charset="2"/>
              <a:buChar char="§"/>
            </a:pPr>
            <a:r>
              <a:rPr lang="uk-UA" sz="2200" dirty="0">
                <a:solidFill>
                  <a:srgbClr val="002060"/>
                </a:solidFill>
                <a:latin typeface="Arial" panose="020B0604020202020204" pitchFamily="34" charset="0"/>
              </a:rPr>
              <a:t>Прийнятого рішення засновника (власника) щодо підпорядкування закладу загальної середньої освіти.</a:t>
            </a:r>
          </a:p>
          <a:p>
            <a:pPr algn="just">
              <a:buFont typeface="Wingdings" panose="05000000000000000000" pitchFamily="2" charset="2"/>
              <a:buChar char="§"/>
            </a:pPr>
            <a:endParaRPr lang="uk-UA" sz="2200" dirty="0">
              <a:solidFill>
                <a:srgbClr val="002060"/>
              </a:solidFill>
              <a:latin typeface="Arial" panose="020B0604020202020204" pitchFamily="34" charset="0"/>
            </a:endParaRPr>
          </a:p>
          <a:p>
            <a:pPr algn="just">
              <a:buFont typeface="Wingdings" panose="05000000000000000000" pitchFamily="2" charset="2"/>
              <a:buChar char="§"/>
            </a:pPr>
            <a:r>
              <a:rPr lang="uk-UA" sz="2200" dirty="0">
                <a:solidFill>
                  <a:srgbClr val="002060"/>
                </a:solidFill>
                <a:latin typeface="Arial" panose="020B0604020202020204" pitchFamily="34" charset="0"/>
              </a:rPr>
              <a:t>Дані щорічних звітів закладів освіти.</a:t>
            </a:r>
          </a:p>
        </p:txBody>
      </p:sp>
      <p:pic>
        <p:nvPicPr>
          <p:cNvPr id="2050" name="Picture 2" descr="Паспорт територ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 y="30523"/>
            <a:ext cx="1526270" cy="152627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p:cNvSpPr/>
          <p:nvPr/>
        </p:nvSpPr>
        <p:spPr>
          <a:xfrm>
            <a:off x="229992" y="332656"/>
            <a:ext cx="1122743" cy="369332"/>
          </a:xfrm>
          <a:prstGeom prst="rect">
            <a:avLst/>
          </a:prstGeom>
        </p:spPr>
        <p:txBody>
          <a:bodyPr wrap="none">
            <a:spAutoFit/>
          </a:bodyPr>
          <a:lstStyle/>
          <a:p>
            <a:r>
              <a:rPr lang="uk-UA" b="1" dirty="0">
                <a:solidFill>
                  <a:srgbClr val="C00000"/>
                </a:solidFill>
              </a:rPr>
              <a:t>ПАСПОРТ</a:t>
            </a:r>
          </a:p>
        </p:txBody>
      </p:sp>
    </p:spTree>
    <p:extLst>
      <p:ext uri="{BB962C8B-B14F-4D97-AF65-F5344CB8AC3E}">
        <p14:creationId xmlns:p14="http://schemas.microsoft.com/office/powerpoint/2010/main" val="7605338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Місце для тексту 2"/>
          <p:cNvSpPr>
            <a:spLocks noGrp="1"/>
          </p:cNvSpPr>
          <p:nvPr>
            <p:ph sz="half" idx="1"/>
          </p:nvPr>
        </p:nvSpPr>
        <p:spPr>
          <a:xfrm>
            <a:off x="539750" y="6273800"/>
            <a:ext cx="1863725" cy="1619250"/>
          </a:xfrm>
        </p:spPr>
        <p:txBody>
          <a:bodyPr/>
          <a:lstStyle/>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a:p>
            <a:pPr marL="0" indent="0" eaLnBrk="1" hangingPunct="1">
              <a:lnSpc>
                <a:spcPct val="80000"/>
              </a:lnSpc>
              <a:buFontTx/>
              <a:buNone/>
            </a:pPr>
            <a:endParaRPr lang="uk-UA" altLang="uk-UA" sz="1600" b="1" dirty="0">
              <a:solidFill>
                <a:schemeClr val="tx2"/>
              </a:solidFill>
              <a:ea typeface="MS Mincho" pitchFamily="49" charset="-128"/>
              <a:cs typeface="Arial" charset="0"/>
            </a:endParaRPr>
          </a:p>
        </p:txBody>
      </p:sp>
      <p:sp>
        <p:nvSpPr>
          <p:cNvPr id="9220" name="Объект 4"/>
          <p:cNvSpPr>
            <a:spLocks noGrp="1"/>
          </p:cNvSpPr>
          <p:nvPr>
            <p:ph sz="half" idx="2"/>
          </p:nvPr>
        </p:nvSpPr>
        <p:spPr>
          <a:xfrm>
            <a:off x="4167188" y="7650163"/>
            <a:ext cx="4913312" cy="4937125"/>
          </a:xfrm>
        </p:spPr>
        <p:txBody>
          <a:bodyPr/>
          <a:lstStyle/>
          <a:p>
            <a:pPr marL="0" indent="0" eaLnBrk="1" fontAlgn="t" hangingPunct="1">
              <a:lnSpc>
                <a:spcPct val="80000"/>
              </a:lnSpc>
              <a:spcBef>
                <a:spcPct val="0"/>
              </a:spcBef>
              <a:buFontTx/>
              <a:buNone/>
            </a:pPr>
            <a:endParaRPr lang="ru-RU" altLang="uk-UA" sz="1500" dirty="0">
              <a:solidFill>
                <a:schemeClr val="tx2"/>
              </a:solidFill>
              <a:cs typeface="Arial" charset="0"/>
            </a:endParaRPr>
          </a:p>
          <a:p>
            <a:pPr marL="0" indent="0" eaLnBrk="1" hangingPunct="1">
              <a:lnSpc>
                <a:spcPct val="80000"/>
              </a:lnSpc>
              <a:buFontTx/>
              <a:buNone/>
            </a:pPr>
            <a:endParaRPr lang="uk-UA" altLang="uk-UA" sz="1600" dirty="0">
              <a:cs typeface="Arial" charset="0"/>
            </a:endParaRPr>
          </a:p>
        </p:txBody>
      </p:sp>
      <p:sp>
        <p:nvSpPr>
          <p:cNvPr id="8" name="Скругленный прямоугольник 7"/>
          <p:cNvSpPr/>
          <p:nvPr/>
        </p:nvSpPr>
        <p:spPr>
          <a:xfrm>
            <a:off x="409126" y="1052566"/>
            <a:ext cx="8530830" cy="808659"/>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endParaRPr lang="ru-RU" b="1" dirty="0">
              <a:solidFill>
                <a:srgbClr val="1F497D">
                  <a:lumMod val="75000"/>
                </a:srgbClr>
              </a:solidFill>
            </a:endParaRPr>
          </a:p>
          <a:p>
            <a:pPr algn="ctr">
              <a:lnSpc>
                <a:spcPct val="80000"/>
              </a:lnSpc>
              <a:defRPr/>
            </a:pPr>
            <a:r>
              <a:rPr lang="uk-UA" sz="2400" dirty="0">
                <a:solidFill>
                  <a:srgbClr val="002060"/>
                </a:solidFill>
              </a:rPr>
              <a:t>Створюються за рішенням педагогічної ради,</a:t>
            </a:r>
          </a:p>
          <a:p>
            <a:pPr algn="ctr">
              <a:lnSpc>
                <a:spcPct val="80000"/>
              </a:lnSpc>
              <a:defRPr/>
            </a:pPr>
            <a:r>
              <a:rPr lang="uk-UA" sz="2400" dirty="0">
                <a:solidFill>
                  <a:srgbClr val="002060"/>
                </a:solidFill>
              </a:rPr>
              <a:t> мають довільну форму і структуру </a:t>
            </a:r>
          </a:p>
          <a:p>
            <a:pPr algn="ctr">
              <a:lnSpc>
                <a:spcPct val="80000"/>
              </a:lnSpc>
              <a:buFont typeface="Arial" pitchFamily="34" charset="0"/>
              <a:buNone/>
              <a:defRPr/>
            </a:pPr>
            <a:endParaRPr lang="uk-UA" sz="2000" dirty="0">
              <a:solidFill>
                <a:srgbClr val="1F497D">
                  <a:lumMod val="75000"/>
                </a:srgbClr>
              </a:solidFill>
            </a:endParaRPr>
          </a:p>
        </p:txBody>
      </p:sp>
      <p:sp>
        <p:nvSpPr>
          <p:cNvPr id="16" name="Скругленный прямоугольник 15"/>
          <p:cNvSpPr/>
          <p:nvPr/>
        </p:nvSpPr>
        <p:spPr>
          <a:xfrm>
            <a:off x="263849" y="5733255"/>
            <a:ext cx="8662517" cy="1047579"/>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endParaRPr lang="ru-RU" b="1" dirty="0">
              <a:solidFill>
                <a:srgbClr val="1F497D">
                  <a:lumMod val="75000"/>
                </a:srgbClr>
              </a:solidFill>
            </a:endParaRPr>
          </a:p>
          <a:p>
            <a:pPr algn="ctr">
              <a:lnSpc>
                <a:spcPct val="80000"/>
              </a:lnSpc>
              <a:defRPr/>
            </a:pPr>
            <a:r>
              <a:rPr lang="uk-UA" i="1" dirty="0">
                <a:solidFill>
                  <a:srgbClr val="002060"/>
                </a:solidFill>
              </a:rPr>
              <a:t>Єдині зразки обов’язкової ділової документації у ЗЗСО</a:t>
            </a:r>
          </a:p>
          <a:p>
            <a:pPr algn="ctr">
              <a:lnSpc>
                <a:spcPct val="80000"/>
              </a:lnSpc>
              <a:defRPr/>
            </a:pPr>
            <a:r>
              <a:rPr lang="uk-UA" i="1" dirty="0">
                <a:solidFill>
                  <a:srgbClr val="002060"/>
                </a:solidFill>
              </a:rPr>
              <a:t> усіх типів і форм власності, затверджені наказом  МОН від 10.05.2011 </a:t>
            </a:r>
          </a:p>
          <a:p>
            <a:pPr algn="ctr">
              <a:lnSpc>
                <a:spcPct val="80000"/>
              </a:lnSpc>
              <a:defRPr/>
            </a:pPr>
            <a:r>
              <a:rPr lang="uk-UA" i="1" dirty="0">
                <a:solidFill>
                  <a:srgbClr val="002060"/>
                </a:solidFill>
              </a:rPr>
              <a:t>№ 423  {із змінами, згідно з наказом МОН </a:t>
            </a:r>
            <a:r>
              <a:rPr lang="uk-UA" b="1" i="1" dirty="0">
                <a:solidFill>
                  <a:srgbClr val="002060"/>
                </a:solidFill>
              </a:rPr>
              <a:t>№ 725 від 01.06.2020</a:t>
            </a:r>
            <a:r>
              <a:rPr lang="uk-UA" i="1" dirty="0">
                <a:solidFill>
                  <a:srgbClr val="002060"/>
                </a:solidFill>
              </a:rPr>
              <a:t>}</a:t>
            </a:r>
          </a:p>
          <a:p>
            <a:pPr algn="ctr">
              <a:lnSpc>
                <a:spcPct val="80000"/>
              </a:lnSpc>
              <a:buFont typeface="Arial" pitchFamily="34" charset="0"/>
              <a:buNone/>
              <a:defRPr/>
            </a:pPr>
            <a:endParaRPr lang="uk-UA" i="1" dirty="0">
              <a:solidFill>
                <a:srgbClr val="1F497D">
                  <a:lumMod val="75000"/>
                </a:srgbClr>
              </a:solidFill>
            </a:endParaRPr>
          </a:p>
        </p:txBody>
      </p:sp>
      <p:sp>
        <p:nvSpPr>
          <p:cNvPr id="21" name="Скругленный прямоугольник 20"/>
          <p:cNvSpPr/>
          <p:nvPr/>
        </p:nvSpPr>
        <p:spPr>
          <a:xfrm>
            <a:off x="587860" y="4443110"/>
            <a:ext cx="2503488" cy="1155700"/>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ru-RU" sz="2000" dirty="0">
                <a:solidFill>
                  <a:srgbClr val="002060"/>
                </a:solidFill>
              </a:rPr>
              <a:t>плани роботи </a:t>
            </a:r>
            <a:r>
              <a:rPr lang="uk-UA" sz="2000" dirty="0">
                <a:solidFill>
                  <a:srgbClr val="002060"/>
                </a:solidFill>
              </a:rPr>
              <a:t>професійних</a:t>
            </a:r>
          </a:p>
          <a:p>
            <a:pPr algn="ctr">
              <a:lnSpc>
                <a:spcPct val="80000"/>
              </a:lnSpc>
              <a:defRPr/>
            </a:pPr>
            <a:r>
              <a:rPr lang="uk-UA" sz="2000" dirty="0">
                <a:solidFill>
                  <a:srgbClr val="002060"/>
                </a:solidFill>
              </a:rPr>
              <a:t> спільнот</a:t>
            </a:r>
            <a:endParaRPr lang="ru-RU" sz="2000" dirty="0">
              <a:solidFill>
                <a:srgbClr val="002060"/>
              </a:solidFill>
            </a:endParaRPr>
          </a:p>
        </p:txBody>
      </p:sp>
      <p:sp>
        <p:nvSpPr>
          <p:cNvPr id="23" name="Скругленный прямоугольник 22"/>
          <p:cNvSpPr/>
          <p:nvPr/>
        </p:nvSpPr>
        <p:spPr>
          <a:xfrm>
            <a:off x="539750" y="3196419"/>
            <a:ext cx="2503487" cy="1149126"/>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uk-UA" sz="2000" dirty="0">
                <a:solidFill>
                  <a:srgbClr val="002060"/>
                </a:solidFill>
              </a:rPr>
              <a:t>план </a:t>
            </a:r>
          </a:p>
          <a:p>
            <a:pPr algn="ctr">
              <a:lnSpc>
                <a:spcPct val="80000"/>
              </a:lnSpc>
              <a:defRPr/>
            </a:pPr>
            <a:r>
              <a:rPr lang="uk-UA" sz="2000" dirty="0">
                <a:solidFill>
                  <a:srgbClr val="002060"/>
                </a:solidFill>
              </a:rPr>
              <a:t>роботи вихователів ГПД</a:t>
            </a:r>
          </a:p>
        </p:txBody>
      </p:sp>
      <p:sp>
        <p:nvSpPr>
          <p:cNvPr id="24" name="Скругленный прямоугольник 23"/>
          <p:cNvSpPr/>
          <p:nvPr/>
        </p:nvSpPr>
        <p:spPr>
          <a:xfrm>
            <a:off x="6126183" y="4443110"/>
            <a:ext cx="2503488" cy="115411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defRPr/>
            </a:pPr>
            <a:r>
              <a:rPr lang="uk-UA" sz="2400" dirty="0">
                <a:solidFill>
                  <a:srgbClr val="1F497D">
                    <a:lumMod val="75000"/>
                  </a:srgbClr>
                </a:solidFill>
              </a:rPr>
              <a:t> </a:t>
            </a:r>
            <a:r>
              <a:rPr lang="uk-UA" sz="2000" dirty="0">
                <a:solidFill>
                  <a:srgbClr val="002060"/>
                </a:solidFill>
              </a:rPr>
              <a:t>поурочні плани</a:t>
            </a:r>
          </a:p>
        </p:txBody>
      </p:sp>
      <p:sp>
        <p:nvSpPr>
          <p:cNvPr id="25" name="Скругленный прямоугольник 24"/>
          <p:cNvSpPr/>
          <p:nvPr/>
        </p:nvSpPr>
        <p:spPr>
          <a:xfrm>
            <a:off x="6126183" y="1912230"/>
            <a:ext cx="2503488" cy="115411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buFont typeface="Arial" pitchFamily="34" charset="0"/>
              <a:buNone/>
              <a:defRPr/>
            </a:pPr>
            <a:r>
              <a:rPr lang="uk-UA" sz="2400" dirty="0">
                <a:solidFill>
                  <a:srgbClr val="1F497D">
                    <a:lumMod val="75000"/>
                  </a:srgbClr>
                </a:solidFill>
              </a:rPr>
              <a:t> </a:t>
            </a:r>
            <a:r>
              <a:rPr lang="uk-UA" sz="2000" dirty="0">
                <a:solidFill>
                  <a:srgbClr val="002060"/>
                </a:solidFill>
              </a:rPr>
              <a:t>навчальні програми  </a:t>
            </a:r>
          </a:p>
        </p:txBody>
      </p:sp>
      <p:sp>
        <p:nvSpPr>
          <p:cNvPr id="17" name="Скругленный прямоугольник 21"/>
          <p:cNvSpPr/>
          <p:nvPr/>
        </p:nvSpPr>
        <p:spPr>
          <a:xfrm>
            <a:off x="539749" y="1932009"/>
            <a:ext cx="2503487" cy="1149126"/>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buFont typeface="Arial" pitchFamily="34" charset="0"/>
              <a:buNone/>
              <a:defRPr/>
            </a:pPr>
            <a:r>
              <a:rPr lang="uk-UA" sz="2000" dirty="0">
                <a:solidFill>
                  <a:srgbClr val="002060"/>
                </a:solidFill>
              </a:rPr>
              <a:t>план </a:t>
            </a:r>
          </a:p>
          <a:p>
            <a:pPr algn="ctr">
              <a:lnSpc>
                <a:spcPct val="80000"/>
              </a:lnSpc>
              <a:buFont typeface="Arial" pitchFamily="34" charset="0"/>
              <a:buNone/>
              <a:defRPr/>
            </a:pPr>
            <a:r>
              <a:rPr lang="uk-UA" sz="2000" dirty="0">
                <a:solidFill>
                  <a:srgbClr val="002060"/>
                </a:solidFill>
              </a:rPr>
              <a:t>роботи класних керівників</a:t>
            </a:r>
          </a:p>
        </p:txBody>
      </p:sp>
      <p:sp>
        <p:nvSpPr>
          <p:cNvPr id="18" name="Скругленный прямоугольник 24"/>
          <p:cNvSpPr/>
          <p:nvPr/>
        </p:nvSpPr>
        <p:spPr>
          <a:xfrm>
            <a:off x="6126183" y="3172199"/>
            <a:ext cx="2503488" cy="115411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buFont typeface="Arial" pitchFamily="34" charset="0"/>
              <a:buNone/>
              <a:defRPr/>
            </a:pPr>
            <a:r>
              <a:rPr lang="uk-UA" sz="2400" dirty="0">
                <a:solidFill>
                  <a:srgbClr val="1F497D">
                    <a:lumMod val="75000"/>
                  </a:srgbClr>
                </a:solidFill>
              </a:rPr>
              <a:t> </a:t>
            </a:r>
            <a:r>
              <a:rPr lang="uk-UA" sz="2000" dirty="0">
                <a:solidFill>
                  <a:srgbClr val="002060"/>
                </a:solidFill>
              </a:rPr>
              <a:t>календарно-тематичні плани</a:t>
            </a:r>
          </a:p>
        </p:txBody>
      </p:sp>
      <p:sp>
        <p:nvSpPr>
          <p:cNvPr id="2" name="Прямокутник 1"/>
          <p:cNvSpPr/>
          <p:nvPr/>
        </p:nvSpPr>
        <p:spPr>
          <a:xfrm>
            <a:off x="-66434" y="13026"/>
            <a:ext cx="9133344" cy="830997"/>
          </a:xfrm>
          <a:prstGeom prst="rect">
            <a:avLst/>
          </a:prstGeom>
        </p:spPr>
        <p:txBody>
          <a:bodyPr wrap="square">
            <a:spAutoFit/>
          </a:bodyPr>
          <a:lstStyle/>
          <a:p>
            <a:pPr algn="ctr"/>
            <a:r>
              <a:rPr lang="ru-RU" sz="2400" b="1" kern="0" dirty="0">
                <a:solidFill>
                  <a:srgbClr val="C00000"/>
                </a:solidFill>
                <a:latin typeface="Candara" panose="020E0502030303020204" pitchFamily="34" charset="0"/>
              </a:rPr>
              <a:t>ЛИСТ-РОЗ’ЯСНЕННЯ ЩОДО ЗАСТОСУВАННЯ ОКРЕМИХ ПОЛОЖЕНЬ ІНСТРУКЦІЇ З ДІЛОВОДСТВА У ЗЗСО</a:t>
            </a:r>
          </a:p>
        </p:txBody>
      </p:sp>
    </p:spTree>
    <p:extLst>
      <p:ext uri="{BB962C8B-B14F-4D97-AF65-F5344CB8AC3E}">
        <p14:creationId xmlns:p14="http://schemas.microsoft.com/office/powerpoint/2010/main" val="1764809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black">
          <a:xfrm>
            <a:off x="467544" y="2315042"/>
            <a:ext cx="8352928" cy="409342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defRPr/>
            </a:pPr>
            <a:endParaRPr lang="uk-UA" sz="2000" dirty="0">
              <a:solidFill>
                <a:srgbClr val="1F497D">
                  <a:lumMod val="75000"/>
                </a:srgbClr>
              </a:solidFill>
            </a:endParaRPr>
          </a:p>
          <a:p>
            <a:pPr algn="just"/>
            <a:r>
              <a:rPr lang="ru-RU" sz="2000" b="1" dirty="0">
                <a:solidFill>
                  <a:srgbClr val="1F497D">
                    <a:lumMod val="75000"/>
                  </a:srgbClr>
                </a:solidFill>
              </a:rPr>
              <a:t>	</a:t>
            </a:r>
            <a:r>
              <a:rPr lang="ru-RU" sz="2400" b="1" dirty="0">
                <a:solidFill>
                  <a:srgbClr val="F79646">
                    <a:lumMod val="50000"/>
                  </a:srgbClr>
                </a:solidFill>
              </a:rPr>
              <a:t>КЛАСНИЙ КЕРІВНИК: </a:t>
            </a:r>
          </a:p>
          <a:p>
            <a:pPr indent="447675" algn="just">
              <a:buFont typeface="Wingdings" panose="05000000000000000000" pitchFamily="2" charset="2"/>
              <a:buChar char="§"/>
              <a:defRPr/>
            </a:pPr>
            <a:r>
              <a:rPr lang="uk-UA" sz="2400" dirty="0">
                <a:solidFill>
                  <a:srgbClr val="002060"/>
                </a:solidFill>
              </a:rPr>
              <a:t>проводить тематичні класні години,  індивідуальну роботу, залучає учнів до участі в заходах, конкурсах , олімпіадах тощо;</a:t>
            </a:r>
          </a:p>
          <a:p>
            <a:pPr indent="447675" algn="just">
              <a:buFont typeface="Wingdings" panose="05000000000000000000" pitchFamily="2" charset="2"/>
              <a:buChar char="§"/>
              <a:defRPr/>
            </a:pPr>
            <a:r>
              <a:rPr lang="uk-UA" sz="2400" dirty="0">
                <a:solidFill>
                  <a:srgbClr val="002060"/>
                </a:solidFill>
              </a:rPr>
              <a:t>зобов’язаний  вести документацію (класні журнали, особові справи, плани роботи тощо); </a:t>
            </a:r>
          </a:p>
          <a:p>
            <a:pPr indent="447675" algn="just">
              <a:buFont typeface="Wingdings" panose="05000000000000000000" pitchFamily="2" charset="2"/>
              <a:buChar char="§"/>
              <a:defRPr/>
            </a:pPr>
            <a:r>
              <a:rPr lang="uk-UA" sz="2400" dirty="0">
                <a:solidFill>
                  <a:srgbClr val="002060"/>
                </a:solidFill>
              </a:rPr>
              <a:t>готувати і проводити батьківські збори, збори </a:t>
            </a:r>
            <a:br>
              <a:rPr lang="uk-UA" sz="2400" dirty="0">
                <a:solidFill>
                  <a:srgbClr val="002060"/>
                </a:solidFill>
              </a:rPr>
            </a:br>
            <a:r>
              <a:rPr lang="uk-UA" sz="2400" dirty="0">
                <a:solidFill>
                  <a:srgbClr val="002060"/>
                </a:solidFill>
              </a:rPr>
              <a:t>учнівського активу класу та збори органів учнівського самоврядування;</a:t>
            </a:r>
          </a:p>
          <a:p>
            <a:pPr indent="447675" algn="just">
              <a:buFont typeface="Wingdings" panose="05000000000000000000" pitchFamily="2" charset="2"/>
              <a:buChar char="§"/>
              <a:defRPr/>
            </a:pPr>
            <a:r>
              <a:rPr lang="uk-UA" sz="2400" u="sng" dirty="0">
                <a:solidFill>
                  <a:srgbClr val="002060"/>
                </a:solidFill>
              </a:rPr>
              <a:t>складає план роботи з учнівським колективом  </a:t>
            </a:r>
            <a:r>
              <a:rPr lang="uk-UA" sz="2400" dirty="0">
                <a:solidFill>
                  <a:srgbClr val="002060"/>
                </a:solidFill>
              </a:rPr>
              <a:t>у формі, визначеній адміністрацією навчального закладу.	</a:t>
            </a:r>
          </a:p>
        </p:txBody>
      </p:sp>
      <p:sp>
        <p:nvSpPr>
          <p:cNvPr id="32771" name="Rectangle 7"/>
          <p:cNvSpPr>
            <a:spLocks noGrp="1" noChangeArrowheads="1"/>
          </p:cNvSpPr>
          <p:nvPr>
            <p:ph type="title"/>
          </p:nvPr>
        </p:nvSpPr>
        <p:spPr>
          <a:xfrm>
            <a:off x="107950" y="115888"/>
            <a:ext cx="8856663" cy="936848"/>
          </a:xfrm>
        </p:spPr>
        <p:txBody>
          <a:bodyPr>
            <a:noAutofit/>
          </a:bodyPr>
          <a:lstStyle/>
          <a:p>
            <a:pPr algn="ctr">
              <a:defRPr/>
            </a:pPr>
            <a:r>
              <a:rPr lang="ru-RU" sz="2800" b="1" kern="0" dirty="0">
                <a:solidFill>
                  <a:srgbClr val="C00000"/>
                </a:solidFill>
                <a:latin typeface="Candara" panose="020E0502030303020204" pitchFamily="34" charset="0"/>
                <a:ea typeface="+mn-ea"/>
                <a:cs typeface="+mn-cs"/>
              </a:rPr>
              <a:t>ПОЛОЖЕННЯ ПРО КЛАСНОГО КЕРІВНИКА      </a:t>
            </a:r>
            <a:br>
              <a:rPr lang="ru-RU" sz="2800" b="1" kern="0" dirty="0">
                <a:solidFill>
                  <a:srgbClr val="C00000"/>
                </a:solidFill>
                <a:latin typeface="Candara" panose="020E0502030303020204" pitchFamily="34" charset="0"/>
                <a:ea typeface="+mn-ea"/>
                <a:cs typeface="+mn-cs"/>
              </a:rPr>
            </a:br>
            <a:r>
              <a:rPr lang="ru-RU" sz="2800" b="1" kern="0" dirty="0">
                <a:solidFill>
                  <a:srgbClr val="C00000"/>
                </a:solidFill>
                <a:latin typeface="Candara" panose="020E0502030303020204" pitchFamily="34" charset="0"/>
                <a:ea typeface="+mn-ea"/>
                <a:cs typeface="+mn-cs"/>
              </a:rPr>
              <a:t>         НАВЧАЛЬНОГО ЗАКЛАДУ СИСТЕМИ ЗСО</a:t>
            </a:r>
          </a:p>
        </p:txBody>
      </p:sp>
      <p:sp>
        <p:nvSpPr>
          <p:cNvPr id="47108" name="Прямоугольник 3"/>
          <p:cNvSpPr>
            <a:spLocks noChangeArrowheads="1"/>
          </p:cNvSpPr>
          <p:nvPr/>
        </p:nvSpPr>
        <p:spPr bwMode="auto">
          <a:xfrm>
            <a:off x="2844800" y="5091113"/>
            <a:ext cx="35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400" b="1" dirty="0">
                <a:solidFill>
                  <a:srgbClr val="000000"/>
                </a:solidFill>
                <a:latin typeface="Arial" charset="0"/>
              </a:rPr>
              <a:t>  </a:t>
            </a:r>
            <a:endParaRPr lang="uk-UA" sz="2400" b="1" dirty="0">
              <a:solidFill>
                <a:srgbClr val="1F4E79"/>
              </a:solidFill>
              <a:latin typeface="Arial" charset="0"/>
            </a:endParaRPr>
          </a:p>
        </p:txBody>
      </p:sp>
      <p:sp>
        <p:nvSpPr>
          <p:cNvPr id="3" name="Прямокутник 2"/>
          <p:cNvSpPr/>
          <p:nvPr/>
        </p:nvSpPr>
        <p:spPr>
          <a:xfrm>
            <a:off x="4392817" y="1190670"/>
            <a:ext cx="4572000" cy="1015663"/>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r>
              <a:rPr lang="ru-RU" dirty="0">
                <a:solidFill>
                  <a:prstClr val="black"/>
                </a:solidFill>
              </a:rPr>
              <a:t> </a:t>
            </a:r>
            <a:r>
              <a:rPr lang="uk-UA" sz="1400" i="1" dirty="0">
                <a:solidFill>
                  <a:srgbClr val="002060"/>
                </a:solidFill>
              </a:rPr>
              <a:t>Наказ МОН від 06.09.2000 №434 «Про затвердження положення про класного керівника навчального закладу системи ЗСО» (із змінами, внесеними згідно з наказом МОН  № 489 (z0791-06 від 29.06.2006)</a:t>
            </a:r>
          </a:p>
        </p:txBody>
      </p:sp>
    </p:spTree>
    <p:extLst>
      <p:ext uri="{BB962C8B-B14F-4D97-AF65-F5344CB8AC3E}">
        <p14:creationId xmlns:p14="http://schemas.microsoft.com/office/powerpoint/2010/main" val="562814261"/>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83568"/>
          </a:xfrm>
        </p:spPr>
        <p:txBody>
          <a:bodyPr/>
          <a:lstStyle/>
          <a:p>
            <a:r>
              <a:rPr lang="ru-RU" sz="2400" b="1" dirty="0">
                <a:solidFill>
                  <a:srgbClr val="AC0000"/>
                </a:solidFill>
                <a:latin typeface="Candara" panose="020E0502030303020204" pitchFamily="34" charset="0"/>
                <a:ea typeface="+mn-ea"/>
                <a:cs typeface="+mn-cs"/>
              </a:rPr>
              <a:t>ПЛАН ВИХОВНОЇ РОБОТИ ЗАКЛАДУ ОСВІТИ </a:t>
            </a:r>
            <a:br>
              <a:rPr lang="ru-RU" sz="2400" b="1" dirty="0">
                <a:solidFill>
                  <a:srgbClr val="AC0000"/>
                </a:solidFill>
                <a:latin typeface="Candara" panose="020E0502030303020204" pitchFamily="34" charset="0"/>
                <a:ea typeface="+mn-ea"/>
                <a:cs typeface="+mn-cs"/>
              </a:rPr>
            </a:br>
            <a:r>
              <a:rPr lang="ru-RU" sz="2400" b="1" dirty="0">
                <a:solidFill>
                  <a:srgbClr val="AC0000"/>
                </a:solidFill>
                <a:latin typeface="Candara" panose="020E0502030303020204" pitchFamily="34" charset="0"/>
                <a:ea typeface="+mn-ea"/>
                <a:cs typeface="+mn-cs"/>
              </a:rPr>
              <a:t>ТА ПЛАН ВИХОВНОЇ РОБОТИ КЛАСНОГО КЕРІВНИКА</a:t>
            </a:r>
            <a:endParaRPr lang="en-US" sz="2400" b="1" dirty="0">
              <a:solidFill>
                <a:srgbClr val="AC0000"/>
              </a:solidFill>
              <a:latin typeface="Candara" panose="020E0502030303020204" pitchFamily="34" charset="0"/>
              <a:ea typeface="+mn-ea"/>
              <a:cs typeface="+mn-cs"/>
            </a:endParaRPr>
          </a:p>
        </p:txBody>
      </p:sp>
      <p:sp>
        <p:nvSpPr>
          <p:cNvPr id="7" name="Объект 6"/>
          <p:cNvSpPr>
            <a:spLocks noGrp="1"/>
          </p:cNvSpPr>
          <p:nvPr>
            <p:ph idx="1"/>
          </p:nvPr>
        </p:nvSpPr>
        <p:spPr>
          <a:xfrm>
            <a:off x="132859" y="706692"/>
            <a:ext cx="8903637" cy="603467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0" indent="0" algn="just">
              <a:buNone/>
            </a:pPr>
            <a:r>
              <a:rPr lang="uk-UA" sz="1800" dirty="0">
                <a:solidFill>
                  <a:srgbClr val="002060"/>
                </a:solidFill>
                <a:latin typeface="Calibri"/>
              </a:rPr>
              <a:t>	</a:t>
            </a:r>
            <a:r>
              <a:rPr lang="uk-UA" sz="1800" b="1" dirty="0">
                <a:solidFill>
                  <a:srgbClr val="002060"/>
                </a:solidFill>
                <a:latin typeface="Calibri"/>
              </a:rPr>
              <a:t>План </a:t>
            </a:r>
            <a:r>
              <a:rPr lang="uk-UA" sz="1800" b="1" dirty="0">
                <a:solidFill>
                  <a:srgbClr val="002060"/>
                </a:solidFill>
              </a:rPr>
              <a:t>виховної роботи </a:t>
            </a:r>
            <a:r>
              <a:rPr lang="ru-RU" sz="1800" b="1" dirty="0">
                <a:solidFill>
                  <a:srgbClr val="002060"/>
                </a:solidFill>
              </a:rPr>
              <a:t>для класного керівника </a:t>
            </a:r>
            <a:r>
              <a:rPr lang="ru-RU" sz="1800" dirty="0">
                <a:solidFill>
                  <a:srgbClr val="002060"/>
                </a:solidFill>
              </a:rPr>
              <a:t>може </a:t>
            </a:r>
            <a:r>
              <a:rPr lang="uk-UA" sz="1800" dirty="0">
                <a:solidFill>
                  <a:srgbClr val="002060"/>
                </a:solidFill>
              </a:rPr>
              <a:t>бути обов’язковим або ні залежно від ситуації в конкретному закладі ЗСО. Загальні засади ведення діловодства містяться в Інструкції з діловодства у ЗЗСО. Цей нормативно-правовий акт справді дещо спростив порядок створення та обігу документів, розширив повноваження й індивідуалізував потреби закладу освіти в документуванні інформації. </a:t>
            </a:r>
          </a:p>
          <a:p>
            <a:pPr marL="0" indent="0" algn="just">
              <a:buNone/>
            </a:pPr>
            <a:r>
              <a:rPr lang="uk-UA" sz="1800" dirty="0">
                <a:solidFill>
                  <a:srgbClr val="002060"/>
                </a:solidFill>
              </a:rPr>
              <a:t>	В Інструкції з діловодства немає переліку обов’язкової для закладів освіти ділової документації. Натомість є примірний перелік документів. На основі цього переліку заклад освіти </a:t>
            </a:r>
            <a:r>
              <a:rPr lang="uk-UA" sz="1800" b="1" dirty="0">
                <a:solidFill>
                  <a:srgbClr val="002060"/>
                </a:solidFill>
              </a:rPr>
              <a:t>формує номенклатуру справ</a:t>
            </a:r>
            <a:r>
              <a:rPr lang="uk-UA" sz="1800" dirty="0">
                <a:solidFill>
                  <a:srgbClr val="002060"/>
                </a:solidFill>
              </a:rPr>
              <a:t>. Її розробляє відповідальна за організацію діловодства особа, а ухвалює експертна комісія. Примірний перелік документів, які створюють під час діяльності ЗЗСО, із зазначенням строків зберігання міститься у додатку до листа-роз’яснення МОН «Щодо застосування окремих положень Інструкції з діловодства у закладах загальної середньої освіти» від 03.10.2018 № 1/9-596. У ньому визначені лише два плани: річний план роботи закладу та робочий навчальний план закладу. </a:t>
            </a:r>
            <a:r>
              <a:rPr lang="uk-UA" sz="1800" b="1" dirty="0">
                <a:solidFill>
                  <a:srgbClr val="002060"/>
                </a:solidFill>
              </a:rPr>
              <a:t>Обов’язкових вимог щодо планування педагогічними працівниками освітньої діяльності в Інструкції з діловодства немає</a:t>
            </a:r>
            <a:r>
              <a:rPr lang="uk-UA" sz="1800" dirty="0">
                <a:solidFill>
                  <a:srgbClr val="002060"/>
                </a:solidFill>
              </a:rPr>
              <a:t>. </a:t>
            </a:r>
            <a:r>
              <a:rPr lang="uk-UA" sz="1800" b="1" dirty="0">
                <a:solidFill>
                  <a:srgbClr val="002060"/>
                </a:solidFill>
              </a:rPr>
              <a:t>Однак якщо номенклатура справ закладу ЗСО містить такі документи, як «план виховної роботи закладу освіти» та/або «план виховної роботи класного керівника», то вони є обов’язковими для цього закладу, і педагогічні працівники мають їх розробляти. </a:t>
            </a:r>
            <a:r>
              <a:rPr lang="uk-UA" sz="1800" dirty="0">
                <a:solidFill>
                  <a:srgbClr val="002060"/>
                </a:solidFill>
              </a:rPr>
              <a:t>	</a:t>
            </a:r>
          </a:p>
          <a:p>
            <a:pPr marL="0" indent="0" algn="just">
              <a:buNone/>
            </a:pPr>
            <a:endParaRPr lang="uk-UA" sz="1400" i="1" dirty="0">
              <a:solidFill>
                <a:schemeClr val="accent6">
                  <a:lumMod val="50000"/>
                </a:schemeClr>
              </a:solidFill>
            </a:endParaRPr>
          </a:p>
          <a:p>
            <a:pPr marL="0" indent="0" algn="just">
              <a:buNone/>
            </a:pPr>
            <a:r>
              <a:rPr lang="uk-UA" sz="1400" i="1" dirty="0">
                <a:solidFill>
                  <a:schemeClr val="accent6">
                    <a:lumMod val="50000"/>
                  </a:schemeClr>
                </a:solidFill>
              </a:rPr>
              <a:t>Олена Святенко, начальник відділу базової освіти управління роботи із закладами загальної середньої та дошкільної освіти департаменту інституційного аудиту Державної служби якості освіти України</a:t>
            </a:r>
          </a:p>
        </p:txBody>
      </p:sp>
    </p:spTree>
    <p:extLst>
      <p:ext uri="{BB962C8B-B14F-4D97-AF65-F5344CB8AC3E}">
        <p14:creationId xmlns:p14="http://schemas.microsoft.com/office/powerpoint/2010/main" val="5262412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Заголовок 1">
            <a:extLst>
              <a:ext uri="{FF2B5EF4-FFF2-40B4-BE49-F238E27FC236}">
                <a16:creationId xmlns:a16="http://schemas.microsoft.com/office/drawing/2014/main" id="{24350B5C-41E7-4A4D-B7E3-59C6114E5DFB}"/>
              </a:ext>
            </a:extLst>
          </p:cNvPr>
          <p:cNvSpPr>
            <a:spLocks noGrp="1"/>
          </p:cNvSpPr>
          <p:nvPr>
            <p:ph type="title"/>
          </p:nvPr>
        </p:nvSpPr>
        <p:spPr>
          <a:xfrm>
            <a:off x="73844" y="7938"/>
            <a:ext cx="8676456" cy="574675"/>
          </a:xfrm>
        </p:spPr>
        <p:txBody>
          <a:bodyPr/>
          <a:lstStyle/>
          <a:p>
            <a:pPr eaLnBrk="1" hangingPunct="1">
              <a:spcBef>
                <a:spcPct val="0"/>
              </a:spcBef>
              <a:spcAft>
                <a:spcPct val="0"/>
              </a:spcAft>
            </a:pPr>
            <a:r>
              <a:rPr lang="uk-UA" altLang="uk-UA" sz="2600" b="1" dirty="0">
                <a:solidFill>
                  <a:srgbClr val="AC0000"/>
                </a:solidFill>
                <a:latin typeface="Candara" panose="020E0502030303020204" pitchFamily="34" charset="0"/>
                <a:cs typeface="Arial" panose="020B0604020202020204" pitchFamily="34" charset="0"/>
                <a:sym typeface="Arial" panose="020B0604020202020204" pitchFamily="34" charset="0"/>
              </a:rPr>
              <a:t>ПЛАН ВИХОВНОЇ РОБОТИ З УЧНІВСЬКИМ КОЛЕКТИВОМ</a:t>
            </a:r>
            <a:endParaRPr lang="uk-UA" altLang="uk-UA" sz="2600" dirty="0">
              <a:solidFill>
                <a:srgbClr val="1F497D"/>
              </a:solidFill>
              <a:latin typeface="Arial" panose="020B0604020202020204" pitchFamily="34" charset="0"/>
              <a:cs typeface="Arial" panose="020B0604020202020204" pitchFamily="34" charset="0"/>
              <a:sym typeface="Arial" panose="020B0604020202020204" pitchFamily="34" charset="0"/>
            </a:endParaRPr>
          </a:p>
        </p:txBody>
      </p:sp>
      <p:sp>
        <p:nvSpPr>
          <p:cNvPr id="505859" name="AutoShape 2" descr="Блог Терлецької Інни,: Навчальні програми на 2022/2023 н.р.">
            <a:extLst>
              <a:ext uri="{FF2B5EF4-FFF2-40B4-BE49-F238E27FC236}">
                <a16:creationId xmlns:a16="http://schemas.microsoft.com/office/drawing/2014/main" id="{83817686-FBD8-458F-9D52-19E9AFDB805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uk-UA" altLang="uk-UA"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 name="Прямокутник 4">
            <a:extLst>
              <a:ext uri="{FF2B5EF4-FFF2-40B4-BE49-F238E27FC236}">
                <a16:creationId xmlns:a16="http://schemas.microsoft.com/office/drawing/2014/main" id="{54495739-B6D7-4A3F-84C4-0B519546B44A}"/>
              </a:ext>
            </a:extLst>
          </p:cNvPr>
          <p:cNvSpPr/>
          <p:nvPr/>
        </p:nvSpPr>
        <p:spPr>
          <a:xfrm>
            <a:off x="274682" y="5382777"/>
            <a:ext cx="4106756"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ПОГОДЖЕНО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0000"/>
                </a:solidFill>
                <a:effectLst/>
                <a:uLnTx/>
                <a:uFillTx/>
                <a:latin typeface="Calibri"/>
                <a:ea typeface="+mn-ea"/>
                <a:cs typeface="+mn-cs"/>
              </a:rPr>
              <a:t> </a:t>
            </a:r>
            <a:r>
              <a:rPr kumimoji="0" lang="uk-UA" sz="1600" b="1" i="0" u="none" strike="noStrike" kern="1200" cap="none" spc="0" normalizeH="0" baseline="0" noProof="0" dirty="0">
                <a:ln>
                  <a:noFill/>
                </a:ln>
                <a:solidFill>
                  <a:srgbClr val="F79646">
                    <a:lumMod val="50000"/>
                  </a:srgbClr>
                </a:solidFill>
                <a:effectLst/>
                <a:uLnTx/>
                <a:uFillTx/>
                <a:latin typeface="Calibri"/>
                <a:ea typeface="+mn-ea"/>
                <a:cs typeface="+mn-cs"/>
              </a:rPr>
              <a:t>Протокол</a:t>
            </a:r>
            <a:r>
              <a:rPr kumimoji="0" lang="uk-UA" sz="1600" b="0" i="0" u="none" strike="noStrike" kern="1200" cap="none" spc="0" normalizeH="0" baseline="0" noProof="0" dirty="0">
                <a:ln>
                  <a:noFill/>
                </a:ln>
                <a:solidFill>
                  <a:srgbClr val="FF0000"/>
                </a:solidFill>
                <a:effectLst/>
                <a:uLnTx/>
                <a:uFillTx/>
                <a:latin typeface="Calibri"/>
                <a:ea typeface="+mn-ea"/>
                <a:cs typeface="+mn-cs"/>
              </a:rPr>
              <a:t> </a:t>
            </a:r>
            <a:r>
              <a:rPr kumimoji="0" lang="uk-UA" sz="1600" b="0" i="0" u="none" strike="noStrike" kern="1200" cap="none" spc="0" normalizeH="0" baseline="0" noProof="0" dirty="0">
                <a:ln>
                  <a:noFill/>
                </a:ln>
                <a:solidFill>
                  <a:srgbClr val="002060"/>
                </a:solidFill>
                <a:effectLst/>
                <a:uLnTx/>
                <a:uFillTx/>
                <a:latin typeface="Calibri"/>
                <a:ea typeface="+mn-ea"/>
                <a:cs typeface="+mn-cs"/>
              </a:rPr>
              <a:t>засідання методичного  об’єднання класних керівників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 </a:t>
            </a:r>
            <a:r>
              <a:rPr kumimoji="0" lang="uk-UA" sz="1600" b="0" i="1" u="none" strike="noStrike" kern="1200" cap="none" spc="0" normalizeH="0" baseline="0" noProof="0" dirty="0">
                <a:ln>
                  <a:noFill/>
                </a:ln>
                <a:solidFill>
                  <a:srgbClr val="002060"/>
                </a:solidFill>
                <a:effectLst/>
                <a:uLnTx/>
                <a:uFillTx/>
                <a:latin typeface="Calibri"/>
                <a:ea typeface="+mn-ea"/>
                <a:cs typeface="+mn-cs"/>
              </a:rPr>
              <a:t>(назва закладу)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Дата              № 1 </a:t>
            </a:r>
            <a:endParaRPr kumimoji="0" lang="uk-UA" sz="2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Прямокутник 10">
            <a:extLst>
              <a:ext uri="{FF2B5EF4-FFF2-40B4-BE49-F238E27FC236}">
                <a16:creationId xmlns:a16="http://schemas.microsoft.com/office/drawing/2014/main" id="{95385939-0057-4E46-A511-A721B8BAB500}"/>
              </a:ext>
            </a:extLst>
          </p:cNvPr>
          <p:cNvSpPr/>
          <p:nvPr/>
        </p:nvSpPr>
        <p:spPr>
          <a:xfrm>
            <a:off x="4520687" y="3753088"/>
            <a:ext cx="4229405"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ПОГОДЖУЮ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Заступник директора з </a:t>
            </a:r>
            <a:r>
              <a:rPr kumimoji="0" lang="uk-UA" sz="1600" b="0" i="0" u="none" strike="noStrike" kern="1200" cap="none" spc="0" normalizeH="0" baseline="0" noProof="0" dirty="0">
                <a:ln>
                  <a:noFill/>
                </a:ln>
                <a:solidFill>
                  <a:srgbClr val="F79646">
                    <a:lumMod val="50000"/>
                  </a:srgbClr>
                </a:solidFill>
                <a:effectLst/>
                <a:uLnTx/>
                <a:uFillTx/>
                <a:latin typeface="Calibri"/>
                <a:ea typeface="+mn-ea"/>
                <a:cs typeface="+mn-cs"/>
              </a:rPr>
              <a:t>навчально-</a:t>
            </a:r>
            <a:r>
              <a:rPr kumimoji="0" lang="uk-UA" sz="1600" b="0" i="0" u="none" strike="noStrike" kern="1200" cap="none" spc="0" normalizeH="0" baseline="0" noProof="0" dirty="0">
                <a:ln>
                  <a:noFill/>
                </a:ln>
                <a:solidFill>
                  <a:srgbClr val="002060"/>
                </a:solidFill>
                <a:effectLst/>
                <a:uLnTx/>
                <a:uFillTx/>
                <a:latin typeface="Calibri"/>
                <a:ea typeface="+mn-ea"/>
                <a:cs typeface="+mn-cs"/>
              </a:rPr>
              <a:t>виховної роботи </a:t>
            </a:r>
            <a:r>
              <a:rPr kumimoji="0" lang="uk-UA" sz="1600" b="0" i="1" u="none" strike="noStrike" kern="1200" cap="none" spc="0" normalizeH="0" baseline="0" noProof="0" dirty="0">
                <a:ln>
                  <a:noFill/>
                </a:ln>
                <a:solidFill>
                  <a:srgbClr val="002060"/>
                </a:solidFill>
                <a:effectLst/>
                <a:uLnTx/>
                <a:uFillTx/>
                <a:latin typeface="Calibri"/>
                <a:ea typeface="+mn-ea"/>
                <a:cs typeface="+mn-cs"/>
              </a:rPr>
              <a:t>(назва закладу)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Особистий підпис Власне ім’я ПРІЗВИЩЕ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Дата</a:t>
            </a:r>
          </a:p>
        </p:txBody>
      </p:sp>
      <p:sp>
        <p:nvSpPr>
          <p:cNvPr id="12" name="Прямокутник 11">
            <a:extLst>
              <a:ext uri="{FF2B5EF4-FFF2-40B4-BE49-F238E27FC236}">
                <a16:creationId xmlns:a16="http://schemas.microsoft.com/office/drawing/2014/main" id="{30F189B0-3043-4E17-BF42-2461C5A81CB4}"/>
              </a:ext>
            </a:extLst>
          </p:cNvPr>
          <p:cNvSpPr/>
          <p:nvPr/>
        </p:nvSpPr>
        <p:spPr>
          <a:xfrm>
            <a:off x="307975" y="3753088"/>
            <a:ext cx="4106756"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ПОГОДЖУЮ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0000"/>
                </a:solidFill>
                <a:effectLst/>
                <a:uLnTx/>
                <a:uFillTx/>
                <a:latin typeface="Calibri"/>
                <a:ea typeface="+mn-ea"/>
                <a:cs typeface="+mn-cs"/>
              </a:rPr>
              <a:t> </a:t>
            </a:r>
            <a:r>
              <a:rPr kumimoji="0" lang="uk-UA" sz="1600" b="1" i="0" u="none" strike="noStrike" kern="1200" cap="none" spc="0" normalizeH="0" baseline="0" noProof="0" dirty="0">
                <a:ln>
                  <a:noFill/>
                </a:ln>
                <a:solidFill>
                  <a:srgbClr val="F79646">
                    <a:lumMod val="50000"/>
                  </a:srgbClr>
                </a:solidFill>
                <a:effectLst/>
                <a:uLnTx/>
                <a:uFillTx/>
                <a:latin typeface="Calibri"/>
                <a:ea typeface="+mn-ea"/>
                <a:cs typeface="+mn-cs"/>
              </a:rPr>
              <a:t>Керівник</a:t>
            </a:r>
            <a:r>
              <a:rPr kumimoji="0" lang="uk-UA" sz="1600" b="1" i="0" u="none" strike="noStrike" kern="1200" cap="none" spc="0" normalizeH="0" baseline="0" noProof="0" dirty="0">
                <a:ln>
                  <a:noFill/>
                </a:ln>
                <a:solidFill>
                  <a:srgbClr val="FF0000"/>
                </a:solidFill>
                <a:effectLst/>
                <a:uLnTx/>
                <a:uFillTx/>
                <a:latin typeface="Calibri"/>
                <a:ea typeface="+mn-ea"/>
                <a:cs typeface="+mn-cs"/>
              </a:rPr>
              <a:t> </a:t>
            </a:r>
            <a:r>
              <a:rPr kumimoji="0" lang="uk-UA" sz="1600" b="0" i="0" u="none" strike="noStrike" kern="1200" cap="none" spc="0" normalizeH="0" baseline="0" noProof="0" dirty="0">
                <a:ln>
                  <a:noFill/>
                </a:ln>
                <a:solidFill>
                  <a:srgbClr val="002060"/>
                </a:solidFill>
                <a:effectLst/>
                <a:uLnTx/>
                <a:uFillTx/>
                <a:latin typeface="Calibri"/>
                <a:ea typeface="+mn-ea"/>
                <a:cs typeface="+mn-cs"/>
              </a:rPr>
              <a:t>методичного  об’єднання класних керівників  </a:t>
            </a:r>
            <a:r>
              <a:rPr kumimoji="0" lang="uk-UA" sz="1600" b="0" i="1" u="none" strike="noStrike" kern="1200" cap="none" spc="0" normalizeH="0" baseline="0" noProof="0" dirty="0">
                <a:ln>
                  <a:noFill/>
                </a:ln>
                <a:solidFill>
                  <a:srgbClr val="002060"/>
                </a:solidFill>
                <a:effectLst/>
                <a:uLnTx/>
                <a:uFillTx/>
                <a:latin typeface="Calibri"/>
                <a:ea typeface="+mn-ea"/>
                <a:cs typeface="+mn-cs"/>
              </a:rPr>
              <a:t>(назва закладу)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Особистий підпис Власне ім’я ПРІЗВИЩЕ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Дата</a:t>
            </a:r>
          </a:p>
        </p:txBody>
      </p:sp>
      <p:sp>
        <p:nvSpPr>
          <p:cNvPr id="505869" name="Прямокутник 3">
            <a:extLst>
              <a:ext uri="{FF2B5EF4-FFF2-40B4-BE49-F238E27FC236}">
                <a16:creationId xmlns:a16="http://schemas.microsoft.com/office/drawing/2014/main" id="{A98FEA96-B7B7-4ED6-9B8F-8D6B9894908F}"/>
              </a:ext>
            </a:extLst>
          </p:cNvPr>
          <p:cNvSpPr>
            <a:spLocks noChangeArrowheads="1"/>
          </p:cNvSpPr>
          <p:nvPr/>
        </p:nvSpPr>
        <p:spPr bwMode="auto">
          <a:xfrm>
            <a:off x="2024063" y="5075238"/>
            <a:ext cx="60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uk-UA" altLang="uk-UA" sz="1800" b="1" i="0" u="none" strike="noStrike" kern="1200" cap="none" spc="0" normalizeH="0" baseline="0" noProof="0">
                <a:ln>
                  <a:noFill/>
                </a:ln>
                <a:solidFill>
                  <a:srgbClr val="984807"/>
                </a:solidFill>
                <a:effectLst/>
                <a:uLnTx/>
                <a:uFillTx/>
                <a:latin typeface="Calibri" panose="020F0502020204030204" pitchFamily="34" charset="0"/>
                <a:ea typeface="+mn-ea"/>
                <a:cs typeface="+mn-cs"/>
              </a:rPr>
              <a:t>АБО</a:t>
            </a:r>
          </a:p>
        </p:txBody>
      </p:sp>
      <p:sp>
        <p:nvSpPr>
          <p:cNvPr id="13" name="Прямокутник 12">
            <a:extLst>
              <a:ext uri="{FF2B5EF4-FFF2-40B4-BE49-F238E27FC236}">
                <a16:creationId xmlns:a16="http://schemas.microsoft.com/office/drawing/2014/main" id="{68239CBA-B4E1-4BF3-A5B7-16DDBC9107C2}"/>
              </a:ext>
            </a:extLst>
          </p:cNvPr>
          <p:cNvSpPr/>
          <p:nvPr/>
        </p:nvSpPr>
        <p:spPr>
          <a:xfrm>
            <a:off x="4111075" y="3104034"/>
            <a:ext cx="4850382" cy="64633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1" u="none" strike="noStrike" kern="1200" cap="none" spc="0" normalizeH="0" baseline="0" noProof="0" dirty="0">
                <a:ln>
                  <a:noFill/>
                </a:ln>
                <a:solidFill>
                  <a:srgbClr val="002060"/>
                </a:solidFill>
                <a:effectLst/>
                <a:uLnTx/>
                <a:uFillTx/>
                <a:latin typeface="Calibri"/>
                <a:ea typeface="+mn-ea"/>
                <a:cs typeface="+mn-cs"/>
              </a:rPr>
              <a:t>Гриф погодження розміщують на останньому аркуші документа</a:t>
            </a:r>
          </a:p>
        </p:txBody>
      </p:sp>
      <p:sp>
        <p:nvSpPr>
          <p:cNvPr id="17" name="Місце для вмісту 2">
            <a:extLst>
              <a:ext uri="{FF2B5EF4-FFF2-40B4-BE49-F238E27FC236}">
                <a16:creationId xmlns:a16="http://schemas.microsoft.com/office/drawing/2014/main" id="{11624A77-49A7-4C09-8E30-D78440750B5B}"/>
              </a:ext>
            </a:extLst>
          </p:cNvPr>
          <p:cNvSpPr txBox="1">
            <a:spLocks/>
          </p:cNvSpPr>
          <p:nvPr/>
        </p:nvSpPr>
        <p:spPr>
          <a:xfrm>
            <a:off x="297064" y="1300367"/>
            <a:ext cx="8676456" cy="156071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	</a:t>
            </a:r>
            <a:r>
              <a:rPr kumimoji="0" lang="uk-UA" sz="2000" b="1" i="0" u="none" strike="noStrike" kern="1200" cap="none" spc="0" normalizeH="0" baseline="0" noProof="0" dirty="0">
                <a:ln>
                  <a:noFill/>
                </a:ln>
                <a:solidFill>
                  <a:srgbClr val="002060"/>
                </a:solidFill>
                <a:effectLst/>
                <a:uLnTx/>
                <a:uFillTx/>
                <a:latin typeface="Calibri"/>
                <a:ea typeface="+mn-ea"/>
                <a:cs typeface="+mn-cs"/>
              </a:rPr>
              <a:t>               Приклад</a:t>
            </a:r>
          </a:p>
          <a:p>
            <a:pPr marL="3946525" marR="0" lvl="0" indent="-9366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	ЗАТВЕРДЖУЮ</a:t>
            </a:r>
          </a:p>
          <a:p>
            <a:pPr marL="3946525" marR="0" lvl="0" indent="0" algn="l" defTabSz="914400" rtl="0" eaLnBrk="1" fontAlgn="auto" latinLnBrk="0" hangingPunct="1">
              <a:lnSpc>
                <a:spcPct val="100000"/>
              </a:lnSpc>
              <a:spcBef>
                <a:spcPct val="20000"/>
              </a:spcBef>
              <a:spcAft>
                <a:spcPts val="0"/>
              </a:spcAft>
              <a:buClrTx/>
              <a:buSzTx/>
              <a:buFont typeface="Arial" pitchFamily="34" charset="0"/>
              <a:buNone/>
              <a:tabLst>
                <a:tab pos="3852863" algn="l"/>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Директор …….</a:t>
            </a:r>
          </a:p>
          <a:p>
            <a:pPr marL="3946525" marR="0" lvl="0" indent="0" algn="l" defTabSz="914400" rtl="0" eaLnBrk="1" fontAlgn="auto" latinLnBrk="0" hangingPunct="1">
              <a:lnSpc>
                <a:spcPct val="100000"/>
              </a:lnSpc>
              <a:spcBef>
                <a:spcPct val="20000"/>
              </a:spcBef>
              <a:spcAft>
                <a:spcPts val="0"/>
              </a:spcAft>
              <a:buClrTx/>
              <a:buSzTx/>
              <a:buFont typeface="Arial" pitchFamily="34" charset="0"/>
              <a:buNone/>
              <a:tabLst>
                <a:tab pos="3852863" algn="l"/>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Особистий підпис Власне ім’я ПРІЗВИЩЕ</a:t>
            </a:r>
          </a:p>
          <a:p>
            <a:pPr marL="3946525" marR="0" lvl="0" indent="0" algn="l" defTabSz="914400" rtl="0" eaLnBrk="1" fontAlgn="auto" latinLnBrk="0" hangingPunct="1">
              <a:lnSpc>
                <a:spcPct val="100000"/>
              </a:lnSpc>
              <a:spcBef>
                <a:spcPct val="20000"/>
              </a:spcBef>
              <a:spcAft>
                <a:spcPts val="0"/>
              </a:spcAft>
              <a:buClrTx/>
              <a:buSzTx/>
              <a:buFont typeface="Arial" pitchFamily="34" charset="0"/>
              <a:buNone/>
              <a:tabLst>
                <a:tab pos="3852863" algn="l"/>
              </a:tabLst>
              <a:defRPr/>
            </a:pPr>
            <a:r>
              <a:rPr kumimoji="0" lang="uk-UA" sz="2000" b="0" i="0" u="none" strike="noStrike" kern="1200" cap="none" spc="0" normalizeH="0" baseline="0" noProof="0" dirty="0">
                <a:ln>
                  <a:noFill/>
                </a:ln>
                <a:solidFill>
                  <a:srgbClr val="002060"/>
                </a:solidFill>
                <a:effectLst/>
                <a:uLnTx/>
                <a:uFillTx/>
                <a:latin typeface="Calibri"/>
                <a:ea typeface="+mn-ea"/>
                <a:cs typeface="+mn-cs"/>
              </a:rPr>
              <a:t>Дата</a:t>
            </a:r>
          </a:p>
        </p:txBody>
      </p:sp>
      <p:pic>
        <p:nvPicPr>
          <p:cNvPr id="505876" name="Рисунок 17">
            <a:extLst>
              <a:ext uri="{FF2B5EF4-FFF2-40B4-BE49-F238E27FC236}">
                <a16:creationId xmlns:a16="http://schemas.microsoft.com/office/drawing/2014/main" id="{63A8019C-34D9-4DDE-8473-8FA6FA0285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19250"/>
            <a:ext cx="23225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Місце для вмісту 2">
            <a:extLst>
              <a:ext uri="{FF2B5EF4-FFF2-40B4-BE49-F238E27FC236}">
                <a16:creationId xmlns:a16="http://schemas.microsoft.com/office/drawing/2014/main" id="{E371E2C7-E712-432F-8D4D-7C5373512A07}"/>
              </a:ext>
            </a:extLst>
          </p:cNvPr>
          <p:cNvSpPr txBox="1">
            <a:spLocks/>
          </p:cNvSpPr>
          <p:nvPr/>
        </p:nvSpPr>
        <p:spPr>
          <a:xfrm>
            <a:off x="4002130" y="684699"/>
            <a:ext cx="4959327" cy="60900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800" b="0" i="1" u="none" strike="noStrike" kern="1200" cap="none" spc="0" normalizeH="0" baseline="0" noProof="0" dirty="0">
                <a:ln>
                  <a:noFill/>
                </a:ln>
                <a:solidFill>
                  <a:srgbClr val="002060"/>
                </a:solidFill>
                <a:effectLst/>
                <a:uLnTx/>
                <a:uFillTx/>
                <a:latin typeface="Calibri"/>
                <a:ea typeface="+mn-ea"/>
                <a:cs typeface="+mn-cs"/>
              </a:rPr>
              <a:t>Гриф затвердження розміщують у правому верхньому куті першого аркуша документа</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7" y="2276872"/>
            <a:ext cx="7954963" cy="366254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eaLnBrk="0" fontAlgn="base" hangingPunct="0">
              <a:spcBef>
                <a:spcPct val="0"/>
              </a:spcBef>
              <a:spcAft>
                <a:spcPct val="0"/>
              </a:spcAft>
              <a:defRPr/>
            </a:pPr>
            <a:endParaRPr lang="uk-UA" altLang="en-US" sz="1600" b="1" dirty="0">
              <a:solidFill>
                <a:srgbClr val="C00000"/>
              </a:solidFill>
              <a:latin typeface="Candara" panose="020E0502030303020204" pitchFamily="34" charset="0"/>
            </a:endParaRPr>
          </a:p>
          <a:p>
            <a:pPr marL="342900" indent="-342900" eaLnBrk="0" fontAlgn="base" hangingPunct="0">
              <a:spcBef>
                <a:spcPct val="0"/>
              </a:spcBef>
              <a:spcAft>
                <a:spcPct val="0"/>
              </a:spcAft>
              <a:buFont typeface="Wingdings" panose="05000000000000000000" pitchFamily="2" charset="2"/>
              <a:buChar char="§"/>
              <a:defRPr/>
            </a:pPr>
            <a:r>
              <a:rPr lang="uk-UA" altLang="en-US" sz="2400" noProof="1">
                <a:solidFill>
                  <a:srgbClr val="002060"/>
                </a:solidFill>
              </a:rPr>
              <a:t>план роботи на кожен день</a:t>
            </a:r>
          </a:p>
          <a:p>
            <a:pPr marL="342900" indent="-342900" algn="just" eaLnBrk="0" fontAlgn="base" hangingPunct="0">
              <a:spcBef>
                <a:spcPct val="0"/>
              </a:spcBef>
              <a:spcAft>
                <a:spcPct val="0"/>
              </a:spcAft>
              <a:buFont typeface="Wingdings" panose="05000000000000000000" pitchFamily="2" charset="2"/>
              <a:buChar char="§"/>
              <a:defRPr/>
            </a:pPr>
            <a:r>
              <a:rPr lang="uk-UA" altLang="en-US" sz="2400" noProof="1">
                <a:solidFill>
                  <a:srgbClr val="002060"/>
                </a:solidFill>
              </a:rPr>
              <a:t>план роботи </a:t>
            </a:r>
            <a:r>
              <a:rPr lang="uk-UA" altLang="en-US" sz="2400" b="1" noProof="1">
                <a:solidFill>
                  <a:srgbClr val="002060"/>
                </a:solidFill>
              </a:rPr>
              <a:t>погоджується</a:t>
            </a:r>
            <a:r>
              <a:rPr lang="uk-UA" altLang="en-US" sz="2400" noProof="1">
                <a:solidFill>
                  <a:srgbClr val="002060"/>
                </a:solidFill>
              </a:rPr>
              <a:t> заступником директора з виховної роботи та </a:t>
            </a:r>
            <a:r>
              <a:rPr lang="uk-UA" altLang="en-US" sz="2400" b="1" noProof="1">
                <a:solidFill>
                  <a:srgbClr val="002060"/>
                </a:solidFill>
              </a:rPr>
              <a:t>затверджується</a:t>
            </a:r>
            <a:r>
              <a:rPr lang="uk-UA" altLang="en-US" sz="2400" noProof="1">
                <a:solidFill>
                  <a:srgbClr val="002060"/>
                </a:solidFill>
              </a:rPr>
              <a:t> директором закладу освіти</a:t>
            </a:r>
          </a:p>
          <a:p>
            <a:pPr marL="342900" indent="-342900" eaLnBrk="0" fontAlgn="base" hangingPunct="0">
              <a:spcBef>
                <a:spcPct val="0"/>
              </a:spcBef>
              <a:spcAft>
                <a:spcPct val="0"/>
              </a:spcAft>
              <a:buFont typeface="Wingdings" panose="05000000000000000000" pitchFamily="2" charset="2"/>
              <a:buChar char="§"/>
              <a:defRPr/>
            </a:pPr>
            <a:r>
              <a:rPr lang="uk-UA" altLang="en-US" sz="2400" noProof="1">
                <a:solidFill>
                  <a:srgbClr val="002060"/>
                </a:solidFill>
              </a:rPr>
              <a:t>рекомендовані види діяльності:</a:t>
            </a:r>
          </a:p>
          <a:p>
            <a:pPr marL="1257300" lvl="2" indent="-342900" eaLnBrk="0" fontAlgn="base" hangingPunct="0">
              <a:spcBef>
                <a:spcPct val="0"/>
              </a:spcBef>
              <a:spcAft>
                <a:spcPct val="0"/>
              </a:spcAft>
              <a:buFont typeface="Wingdings" panose="05000000000000000000" pitchFamily="2" charset="2"/>
              <a:buChar char="ü"/>
              <a:defRPr/>
            </a:pPr>
            <a:r>
              <a:rPr lang="uk-UA" sz="2400" noProof="1">
                <a:solidFill>
                  <a:srgbClr val="002060"/>
                </a:solidFill>
              </a:rPr>
              <a:t>прогулянка</a:t>
            </a:r>
          </a:p>
          <a:p>
            <a:pPr marL="1257300" lvl="2" indent="-342900" eaLnBrk="0" fontAlgn="base" hangingPunct="0">
              <a:spcBef>
                <a:spcPct val="0"/>
              </a:spcBef>
              <a:spcAft>
                <a:spcPct val="0"/>
              </a:spcAft>
              <a:buFont typeface="Wingdings" panose="05000000000000000000" pitchFamily="2" charset="2"/>
              <a:buChar char="ü"/>
              <a:defRPr/>
            </a:pPr>
            <a:r>
              <a:rPr lang="uk-UA" sz="2400" noProof="1">
                <a:solidFill>
                  <a:srgbClr val="002060"/>
                </a:solidFill>
              </a:rPr>
              <a:t>самопідготовка</a:t>
            </a:r>
          </a:p>
          <a:p>
            <a:pPr marL="1257300" lvl="2" indent="-342900" eaLnBrk="0" fontAlgn="base" hangingPunct="0">
              <a:spcBef>
                <a:spcPct val="0"/>
              </a:spcBef>
              <a:spcAft>
                <a:spcPct val="0"/>
              </a:spcAft>
              <a:buFont typeface="Wingdings" panose="05000000000000000000" pitchFamily="2" charset="2"/>
              <a:buChar char="ü"/>
              <a:defRPr/>
            </a:pPr>
            <a:r>
              <a:rPr lang="uk-UA" sz="2400" noProof="1">
                <a:solidFill>
                  <a:srgbClr val="002060"/>
                </a:solidFill>
              </a:rPr>
              <a:t>виховні заходи (бесіди)</a:t>
            </a:r>
          </a:p>
          <a:p>
            <a:pPr marL="1257300" lvl="2" indent="-342900" eaLnBrk="0" fontAlgn="base" hangingPunct="0">
              <a:spcBef>
                <a:spcPct val="0"/>
              </a:spcBef>
              <a:spcAft>
                <a:spcPct val="0"/>
              </a:spcAft>
              <a:buFont typeface="Wingdings" panose="05000000000000000000" pitchFamily="2" charset="2"/>
              <a:buChar char="ü"/>
              <a:defRPr/>
            </a:pPr>
            <a:r>
              <a:rPr lang="uk-UA" sz="2400" noProof="1">
                <a:solidFill>
                  <a:srgbClr val="002060"/>
                </a:solidFill>
              </a:rPr>
              <a:t>ігрова діяльність тощо</a:t>
            </a:r>
            <a:endParaRPr lang="en-US" sz="2400" dirty="0">
              <a:solidFill>
                <a:srgbClr val="002060"/>
              </a:solidFill>
            </a:endParaRPr>
          </a:p>
        </p:txBody>
      </p:sp>
      <p:sp>
        <p:nvSpPr>
          <p:cNvPr id="225284" name="Прямоугольник 2"/>
          <p:cNvSpPr>
            <a:spLocks noChangeArrowheads="1"/>
          </p:cNvSpPr>
          <p:nvPr/>
        </p:nvSpPr>
        <p:spPr bwMode="auto">
          <a:xfrm>
            <a:off x="2339752" y="1538208"/>
            <a:ext cx="6723137" cy="738664"/>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uk-UA" altLang="en-US" sz="1400" dirty="0">
                <a:solidFill>
                  <a:srgbClr val="002060"/>
                </a:solidFill>
                <a:latin typeface="Arial" panose="020B0604020202020204" pitchFamily="34" charset="0"/>
              </a:rPr>
              <a:t>Наказ МОН від 24 липня 2018 р. № 677 «Про затвердження порядку створення груп подовженого дня у державних і комунальних закладах ЗСО» (зареєстровано в Міністерстві юстиції України 24 липня 2018 р. №865/32317) </a:t>
            </a:r>
            <a:endParaRPr lang="en-US" altLang="en-US" sz="1400" dirty="0">
              <a:solidFill>
                <a:srgbClr val="002060"/>
              </a:solidFill>
              <a:latin typeface="Arial" panose="020B0604020202020204" pitchFamily="34" charset="0"/>
            </a:endParaRPr>
          </a:p>
        </p:txBody>
      </p:sp>
      <p:pic>
        <p:nvPicPr>
          <p:cNvPr id="225285"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5464" y="4662821"/>
            <a:ext cx="2505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кутник 2"/>
          <p:cNvSpPr/>
          <p:nvPr/>
        </p:nvSpPr>
        <p:spPr>
          <a:xfrm>
            <a:off x="1067545" y="23945"/>
            <a:ext cx="7187008" cy="954107"/>
          </a:xfrm>
          <a:prstGeom prst="rect">
            <a:avLst/>
          </a:prstGeom>
        </p:spPr>
        <p:txBody>
          <a:bodyPr wrap="square">
            <a:spAutoFit/>
          </a:bodyPr>
          <a:lstStyle/>
          <a:p>
            <a:pPr algn="ctr" eaLnBrk="0" fontAlgn="base" hangingPunct="0">
              <a:spcBef>
                <a:spcPct val="0"/>
              </a:spcBef>
              <a:spcAft>
                <a:spcPct val="0"/>
              </a:spcAft>
              <a:defRPr/>
            </a:pPr>
            <a:r>
              <a:rPr lang="uk-UA" altLang="en-US" sz="2800" b="1" kern="0" dirty="0">
                <a:solidFill>
                  <a:srgbClr val="C00000"/>
                </a:solidFill>
                <a:latin typeface="Candara" panose="020E0502030303020204" pitchFamily="34" charset="0"/>
              </a:rPr>
              <a:t>ПЛАН РОБОТИ </a:t>
            </a:r>
          </a:p>
          <a:p>
            <a:pPr algn="ctr" eaLnBrk="0" fontAlgn="base" hangingPunct="0">
              <a:spcBef>
                <a:spcPct val="0"/>
              </a:spcBef>
              <a:spcAft>
                <a:spcPct val="0"/>
              </a:spcAft>
              <a:defRPr/>
            </a:pPr>
            <a:r>
              <a:rPr lang="uk-UA" altLang="en-US" sz="2800" b="1" kern="0" dirty="0">
                <a:solidFill>
                  <a:srgbClr val="C00000"/>
                </a:solidFill>
                <a:latin typeface="Candara" panose="020E0502030303020204" pitchFamily="34" charset="0"/>
              </a:rPr>
              <a:t>ВИХОВАТЕЛЯ ГРУПИ ПОДОВЖЕНОГО ДНЯ</a:t>
            </a:r>
          </a:p>
        </p:txBody>
      </p:sp>
    </p:spTree>
    <p:extLst>
      <p:ext uri="{BB962C8B-B14F-4D97-AF65-F5344CB8AC3E}">
        <p14:creationId xmlns:p14="http://schemas.microsoft.com/office/powerpoint/2010/main" val="134718809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179512" y="891276"/>
            <a:ext cx="8784976" cy="5328591"/>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fontScale="47500" lnSpcReduction="20000"/>
          </a:bodyPr>
          <a:lstStyle/>
          <a:p>
            <a:pPr marL="0" lvl="0" indent="0" algn="ctr">
              <a:lnSpc>
                <a:spcPct val="120000"/>
              </a:lnSpc>
              <a:spcBef>
                <a:spcPts val="0"/>
              </a:spcBef>
              <a:buClrTx/>
              <a:buSzTx/>
              <a:buNone/>
            </a:pPr>
            <a:r>
              <a:rPr lang="uk-UA" sz="5100" dirty="0">
                <a:solidFill>
                  <a:srgbClr val="002060"/>
                </a:solidFill>
              </a:rPr>
              <a:t>Закони України</a:t>
            </a:r>
          </a:p>
          <a:p>
            <a:pPr marL="0" lvl="0" indent="0" algn="ctr">
              <a:lnSpc>
                <a:spcPct val="120000"/>
              </a:lnSpc>
              <a:spcBef>
                <a:spcPts val="0"/>
              </a:spcBef>
              <a:buClrTx/>
              <a:buSzTx/>
              <a:buNone/>
            </a:pPr>
            <a:r>
              <a:rPr lang="uk-UA" sz="5100" dirty="0">
                <a:solidFill>
                  <a:srgbClr val="002060"/>
                </a:solidFill>
              </a:rPr>
              <a:t> «Про електронні документи та електронний документообіг» </a:t>
            </a:r>
          </a:p>
          <a:p>
            <a:pPr marL="0" lvl="0" indent="0" algn="ctr">
              <a:lnSpc>
                <a:spcPct val="120000"/>
              </a:lnSpc>
              <a:spcBef>
                <a:spcPts val="0"/>
              </a:spcBef>
              <a:buClrTx/>
              <a:buSzTx/>
              <a:buNone/>
            </a:pPr>
            <a:r>
              <a:rPr lang="uk-UA" sz="3800" i="1" dirty="0">
                <a:solidFill>
                  <a:schemeClr val="accent6">
                    <a:lumMod val="50000"/>
                  </a:schemeClr>
                </a:solidFill>
              </a:rPr>
              <a:t>(редакція від 01 серпня 2022 року)</a:t>
            </a:r>
            <a:r>
              <a:rPr lang="uk-UA" sz="3800" i="1" dirty="0">
                <a:solidFill>
                  <a:srgbClr val="002060"/>
                </a:solidFill>
              </a:rPr>
              <a:t>, </a:t>
            </a:r>
            <a:endParaRPr lang="uk-UA" sz="3800" i="1" strike="sngStrike" dirty="0">
              <a:solidFill>
                <a:srgbClr val="002060"/>
              </a:solidFill>
            </a:endParaRPr>
          </a:p>
          <a:p>
            <a:pPr marL="0" lvl="0" indent="0" algn="ctr">
              <a:lnSpc>
                <a:spcPct val="120000"/>
              </a:lnSpc>
              <a:spcBef>
                <a:spcPts val="0"/>
              </a:spcBef>
              <a:buClrTx/>
              <a:buSzTx/>
              <a:buNone/>
            </a:pPr>
            <a:r>
              <a:rPr lang="uk-UA" sz="5100" dirty="0">
                <a:solidFill>
                  <a:srgbClr val="002060"/>
                </a:solidFill>
              </a:rPr>
              <a:t>«Про електронні довірчі послуги»</a:t>
            </a:r>
          </a:p>
          <a:p>
            <a:pPr marL="0" indent="0" algn="ctr">
              <a:lnSpc>
                <a:spcPct val="120000"/>
              </a:lnSpc>
              <a:spcBef>
                <a:spcPts val="0"/>
              </a:spcBef>
              <a:buNone/>
            </a:pPr>
            <a:r>
              <a:rPr lang="uk-UA" sz="5100" i="1" dirty="0">
                <a:solidFill>
                  <a:schemeClr val="accent6">
                    <a:lumMod val="50000"/>
                  </a:schemeClr>
                </a:solidFill>
              </a:rPr>
              <a:t>(</a:t>
            </a:r>
            <a:r>
              <a:rPr lang="uk-UA" sz="3800" i="1" dirty="0">
                <a:solidFill>
                  <a:schemeClr val="accent6">
                    <a:lumMod val="50000"/>
                  </a:schemeClr>
                </a:solidFill>
              </a:rPr>
              <a:t>в редакції  01 серпня 2022 року).</a:t>
            </a:r>
          </a:p>
          <a:p>
            <a:pPr marL="0" indent="0" algn="ctr">
              <a:lnSpc>
                <a:spcPct val="120000"/>
              </a:lnSpc>
              <a:spcBef>
                <a:spcPts val="0"/>
              </a:spcBef>
              <a:buNone/>
            </a:pPr>
            <a:endParaRPr lang="uk-UA" sz="3800" i="1" dirty="0">
              <a:solidFill>
                <a:schemeClr val="accent6">
                  <a:lumMod val="50000"/>
                </a:schemeClr>
              </a:solidFill>
            </a:endParaRPr>
          </a:p>
          <a:p>
            <a:pPr marL="0" indent="0" algn="ctr">
              <a:lnSpc>
                <a:spcPct val="120000"/>
              </a:lnSpc>
              <a:spcBef>
                <a:spcPts val="0"/>
              </a:spcBef>
              <a:buNone/>
            </a:pPr>
            <a:r>
              <a:rPr lang="uk-UA" sz="4200" dirty="0">
                <a:solidFill>
                  <a:srgbClr val="002060"/>
                </a:solidFill>
              </a:rPr>
              <a:t>Наказ  Міністерства  юстиції  України  від 11 листопада 2014 року   N1886/5  «Про  затвердження  Порядку  роботи  з електронними документами у діловодстві та їх підготовки до передавання на архівне зберігання», зареєстрований в Міністерстві юстиції України 11 листопада 2014 року за N 1421/26198</a:t>
            </a:r>
          </a:p>
          <a:p>
            <a:pPr marL="0" indent="0" algn="ctr">
              <a:lnSpc>
                <a:spcPct val="120000"/>
              </a:lnSpc>
              <a:spcBef>
                <a:spcPts val="0"/>
              </a:spcBef>
              <a:buNone/>
            </a:pPr>
            <a:endParaRPr lang="uk-UA" sz="4200" i="1" dirty="0">
              <a:solidFill>
                <a:schemeClr val="accent6">
                  <a:lumMod val="50000"/>
                </a:schemeClr>
              </a:solidFill>
            </a:endParaRPr>
          </a:p>
        </p:txBody>
      </p:sp>
      <p:sp>
        <p:nvSpPr>
          <p:cNvPr id="5" name="Прямокутник 4"/>
          <p:cNvSpPr/>
          <p:nvPr/>
        </p:nvSpPr>
        <p:spPr>
          <a:xfrm>
            <a:off x="1547664" y="1052736"/>
            <a:ext cx="7351693" cy="430887"/>
          </a:xfrm>
          <a:prstGeom prst="rect">
            <a:avLst/>
          </a:prstGeom>
        </p:spPr>
        <p:txBody>
          <a:bodyPr wrap="none">
            <a:spAutoFit/>
          </a:bodyPr>
          <a:lstStyle/>
          <a:p>
            <a:r>
              <a:rPr lang="uk-UA" sz="2200" b="1" kern="0" dirty="0">
                <a:solidFill>
                  <a:srgbClr val="C00000"/>
                </a:solidFill>
                <a:latin typeface="Candara" panose="020E0502030303020204" pitchFamily="34" charset="0"/>
                <a:ea typeface="+mj-ea"/>
                <a:cs typeface="+mj-cs"/>
              </a:rPr>
              <a:t>СТВОРЕННЯ ЕЛЕКТРОННИХ ДОКУМЕНТІВ, ЇХ ЗБЕРІГАННЯ</a:t>
            </a:r>
          </a:p>
        </p:txBody>
      </p:sp>
      <p:pic>
        <p:nvPicPr>
          <p:cNvPr id="3" name="Рисунок 2"/>
          <p:cNvPicPr>
            <a:picLocks noChangeAspect="1"/>
          </p:cNvPicPr>
          <p:nvPr/>
        </p:nvPicPr>
        <p:blipFill>
          <a:blip r:embed="rId2"/>
          <a:stretch>
            <a:fillRect/>
          </a:stretch>
        </p:blipFill>
        <p:spPr>
          <a:xfrm>
            <a:off x="0" y="17818"/>
            <a:ext cx="2565047" cy="873458"/>
          </a:xfrm>
          <a:prstGeom prst="rect">
            <a:avLst/>
          </a:prstGeom>
        </p:spPr>
      </p:pic>
    </p:spTree>
    <p:extLst>
      <p:ext uri="{BB962C8B-B14F-4D97-AF65-F5344CB8AC3E}">
        <p14:creationId xmlns:p14="http://schemas.microsoft.com/office/powerpoint/2010/main" val="13703747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
          <p:cNvSpPr txBox="1">
            <a:spLocks noChangeArrowheads="1"/>
          </p:cNvSpPr>
          <p:nvPr/>
        </p:nvSpPr>
        <p:spPr bwMode="auto">
          <a:xfrm>
            <a:off x="779569" y="102691"/>
            <a:ext cx="76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fontAlgn="base" hangingPunct="1">
              <a:spcBef>
                <a:spcPct val="0"/>
              </a:spcBef>
              <a:spcAft>
                <a:spcPct val="0"/>
              </a:spcAft>
              <a:defRPr/>
            </a:pPr>
            <a:r>
              <a:rPr lang="uk-UA" sz="2400" b="1" dirty="0">
                <a:solidFill>
                  <a:srgbClr val="AC0000"/>
                </a:solidFill>
                <a:latin typeface="Candara" panose="020E0502030303020204" pitchFamily="34" charset="0"/>
                <a:cs typeface="+mn-cs"/>
              </a:rPr>
              <a:t>МЕТОДИЧНА СЛУЖБА ЗАКЛАДУ ОСВІТИ</a:t>
            </a:r>
          </a:p>
        </p:txBody>
      </p:sp>
      <p:pic>
        <p:nvPicPr>
          <p:cNvPr id="2056" name="Picture 8" descr="ÐÐ°ÑÑÐ¸Ð½ÐºÐ¸ Ð¿Ð¾ Ð·Ð°Ð¿ÑÐ¾ÑÑ ÑÐ²Ð¾ÑÑÐ¸Ð¹ ÑÑÐ¸ÑÐµÐ»Ñ"/>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l="2413" t="7891" r="9532" b="15416"/>
          <a:stretch/>
        </p:blipFill>
        <p:spPr bwMode="auto">
          <a:xfrm>
            <a:off x="53267" y="1805918"/>
            <a:ext cx="1980682" cy="1631216"/>
          </a:xfrm>
          <a:prstGeom prst="rect">
            <a:avLst/>
          </a:prstGeom>
          <a:noFill/>
          <a:ln>
            <a:solidFill>
              <a:schemeClr val="accent6">
                <a:lumMod val="25000"/>
              </a:schemeClr>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02803" y="1805917"/>
            <a:ext cx="6804248" cy="163121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uk-UA" sz="2000" b="1" dirty="0">
                <a:solidFill>
                  <a:srgbClr val="002060"/>
                </a:solidFill>
              </a:rPr>
              <a:t>Методичний кабінет закладу освіти: </a:t>
            </a:r>
          </a:p>
          <a:p>
            <a:pPr marL="342900" indent="-342900" algn="just">
              <a:buFont typeface="Wingdings" panose="05000000000000000000" pitchFamily="2" charset="2"/>
              <a:buChar char="§"/>
            </a:pPr>
            <a:r>
              <a:rPr lang="uk-UA" sz="2000" dirty="0">
                <a:solidFill>
                  <a:srgbClr val="002060"/>
                </a:solidFill>
              </a:rPr>
              <a:t>Положення про методичний кабінет закладу освіти (</a:t>
            </a:r>
            <a:r>
              <a:rPr lang="ru-RU" sz="2000" dirty="0">
                <a:solidFill>
                  <a:srgbClr val="002060"/>
                </a:solidFill>
              </a:rPr>
              <a:t>наказ Міністерства освіти України від 28.10.1997 № 385</a:t>
            </a:r>
            <a:r>
              <a:rPr lang="uk-UA" sz="2000" dirty="0">
                <a:solidFill>
                  <a:srgbClr val="002060"/>
                </a:solidFill>
              </a:rPr>
              <a:t>); </a:t>
            </a:r>
          </a:p>
          <a:p>
            <a:pPr marL="342900" indent="-342900" algn="just">
              <a:buFont typeface="Wingdings" panose="05000000000000000000" pitchFamily="2" charset="2"/>
              <a:buChar char="§"/>
            </a:pPr>
            <a:r>
              <a:rPr lang="uk-UA" sz="2000" dirty="0">
                <a:solidFill>
                  <a:srgbClr val="002060"/>
                </a:solidFill>
              </a:rPr>
              <a:t>Примірне положення про методичний кабінет ЗДО(наказ МОН від 16.04.2018 № 372).</a:t>
            </a:r>
          </a:p>
        </p:txBody>
      </p:sp>
      <p:sp>
        <p:nvSpPr>
          <p:cNvPr id="10" name="Прямоугольник 9"/>
          <p:cNvSpPr/>
          <p:nvPr/>
        </p:nvSpPr>
        <p:spPr>
          <a:xfrm>
            <a:off x="211310" y="3546063"/>
            <a:ext cx="8806086" cy="70788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uk-UA" sz="2000" b="1" dirty="0">
                <a:solidFill>
                  <a:srgbClr val="002060"/>
                </a:solidFill>
              </a:rPr>
              <a:t>Методична рада </a:t>
            </a:r>
            <a:r>
              <a:rPr lang="uk-UA" sz="2000" dirty="0">
                <a:solidFill>
                  <a:srgbClr val="002060"/>
                </a:solidFill>
              </a:rPr>
              <a:t>закладу освіти (Положення про методичну раду закладу освіти).</a:t>
            </a:r>
          </a:p>
        </p:txBody>
      </p:sp>
      <p:sp>
        <p:nvSpPr>
          <p:cNvPr id="11" name="Прямоугольник 10"/>
          <p:cNvSpPr/>
          <p:nvPr/>
        </p:nvSpPr>
        <p:spPr>
          <a:xfrm>
            <a:off x="221152" y="5534561"/>
            <a:ext cx="8785899"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2000" b="1" dirty="0">
                <a:solidFill>
                  <a:srgbClr val="002060"/>
                </a:solidFill>
              </a:rPr>
              <a:t>Наказ </a:t>
            </a:r>
            <a:r>
              <a:rPr lang="uk-UA" sz="2000" dirty="0">
                <a:solidFill>
                  <a:srgbClr val="002060"/>
                </a:solidFill>
              </a:rPr>
              <a:t>«Про структуру, зміст і форми методичної роботи з педагогічними кадрами в закладі освіти». </a:t>
            </a:r>
          </a:p>
          <a:p>
            <a:pPr algn="just"/>
            <a:r>
              <a:rPr lang="uk-UA" sz="2000" b="1" dirty="0">
                <a:solidFill>
                  <a:srgbClr val="002060"/>
                </a:solidFill>
              </a:rPr>
              <a:t>Методичні заходи </a:t>
            </a:r>
            <a:r>
              <a:rPr lang="uk-UA" sz="2000" dirty="0">
                <a:solidFill>
                  <a:srgbClr val="002060"/>
                </a:solidFill>
              </a:rPr>
              <a:t>з педагогічними працівниками закладу освіти у плані роботи на …навчальний рік.</a:t>
            </a:r>
          </a:p>
        </p:txBody>
      </p:sp>
      <p:sp>
        <p:nvSpPr>
          <p:cNvPr id="12" name="Прямоугольник 7"/>
          <p:cNvSpPr/>
          <p:nvPr/>
        </p:nvSpPr>
        <p:spPr>
          <a:xfrm>
            <a:off x="221152" y="4299648"/>
            <a:ext cx="8785899" cy="120032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a:solidFill>
                  <a:srgbClr val="002060"/>
                </a:solidFill>
                <a:latin typeface="Arial" panose="020B0604020202020204" pitchFamily="34" charset="0"/>
                <a:cs typeface="Times New Roman" panose="02020603050405020304" pitchFamily="18" charset="0"/>
              </a:rPr>
              <a:t>Діяльність </a:t>
            </a:r>
            <a:r>
              <a:rPr lang="uk-UA" b="1" dirty="0">
                <a:solidFill>
                  <a:srgbClr val="002060"/>
                </a:solidFill>
                <a:latin typeface="Arial" panose="020B0604020202020204" pitchFamily="34" charset="0"/>
                <a:cs typeface="Times New Roman" panose="02020603050405020304" pitchFamily="18" charset="0"/>
              </a:rPr>
              <a:t>методичного кабінету ЗДО </a:t>
            </a:r>
            <a:r>
              <a:rPr lang="uk-UA" dirty="0">
                <a:solidFill>
                  <a:srgbClr val="002060"/>
                </a:solidFill>
                <a:latin typeface="Arial" panose="020B0604020202020204" pitchFamily="34" charset="0"/>
                <a:cs typeface="Times New Roman" panose="02020603050405020304" pitchFamily="18" charset="0"/>
              </a:rPr>
              <a:t>організовує і скеровує вихователь-методист. Якщо посада вихователя-методиста не передбачена, створює методичний кабінет і здійснює керівництво методичною роботою директор закладу.</a:t>
            </a:r>
          </a:p>
        </p:txBody>
      </p:sp>
      <p:sp>
        <p:nvSpPr>
          <p:cNvPr id="2" name="Прямокутник 1"/>
          <p:cNvSpPr/>
          <p:nvPr/>
        </p:nvSpPr>
        <p:spPr>
          <a:xfrm>
            <a:off x="211309" y="655620"/>
            <a:ext cx="8806087" cy="1015663"/>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000" dirty="0">
                <a:solidFill>
                  <a:srgbClr val="002060"/>
                </a:solidFill>
              </a:rPr>
              <a:t>ЗУ «Про освіту» (Прикінцеві положення, ст.39: 4): у ЗЗСО можуть функціонувати </a:t>
            </a:r>
            <a:r>
              <a:rPr lang="uk-UA" sz="2000" b="1" dirty="0">
                <a:solidFill>
                  <a:srgbClr val="002060"/>
                </a:solidFill>
              </a:rPr>
              <a:t>методичні об’єднання</a:t>
            </a:r>
            <a:r>
              <a:rPr lang="uk-UA" sz="2000" dirty="0">
                <a:solidFill>
                  <a:srgbClr val="002060"/>
                </a:solidFill>
              </a:rPr>
              <a:t>, що охоплюють учасників освітнього процесу та спеціалістів певного професійного спрямування.</a:t>
            </a:r>
          </a:p>
        </p:txBody>
      </p:sp>
    </p:spTree>
    <p:extLst>
      <p:ext uri="{BB962C8B-B14F-4D97-AF65-F5344CB8AC3E}">
        <p14:creationId xmlns:p14="http://schemas.microsoft.com/office/powerpoint/2010/main" val="1353771231"/>
      </p:ext>
    </p:extLst>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Прямоугольник 1"/>
          <p:cNvSpPr>
            <a:spLocks noChangeArrowheads="1"/>
          </p:cNvSpPr>
          <p:nvPr/>
        </p:nvSpPr>
        <p:spPr bwMode="auto">
          <a:xfrm>
            <a:off x="857250" y="50800"/>
            <a:ext cx="82438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uk-UA" altLang="en-US" b="1" dirty="0">
                <a:solidFill>
                  <a:srgbClr val="AC0000"/>
                </a:solidFill>
                <a:latin typeface="Candara" panose="020E0502030303020204" pitchFamily="34" charset="0"/>
              </a:rPr>
              <a:t>МЕТОДИЧНІ РЕКОМЕНДАЦІЇ УІРО</a:t>
            </a:r>
          </a:p>
          <a:p>
            <a:pPr algn="ctr" fontAlgn="base">
              <a:spcBef>
                <a:spcPct val="0"/>
              </a:spcBef>
              <a:spcAft>
                <a:spcPct val="0"/>
              </a:spcAft>
              <a:defRPr/>
            </a:pPr>
            <a:r>
              <a:rPr lang="uk-UA" altLang="en-US" b="1" dirty="0">
                <a:solidFill>
                  <a:srgbClr val="AC0000"/>
                </a:solidFill>
                <a:latin typeface="Candara" panose="020E0502030303020204" pitchFamily="34" charset="0"/>
              </a:rPr>
              <a:t>ДЛЯ ПРАЦІВНИКІВ ЦПРПП, КЕРІВНИКІВ І ПЕДАГОГІЧНИХ ПРАЦІВНИКІВ ЗАКЛАДІВ ОСВІТИ ЩОДО ВИКОРИСТАННЯ В РОБОТІ ПРОФЕСІЙНОГО СТАНДАРТУ ЗА ПРОФЕСІЯМИ   «ВЧИТЕЛЬ ПОЧАТКОВИХ КЛАСІВ ЗЗСО», «ВЧИТЕЛЬ ЗЗСО», «ВЧИТЕЛЬ З ПОЧАТКОВОЇ ОСВІТИ</a:t>
            </a:r>
            <a:r>
              <a:rPr lang="uk-UA" altLang="en-US" sz="1600" b="1" dirty="0">
                <a:solidFill>
                  <a:srgbClr val="AC0000"/>
                </a:solidFill>
                <a:latin typeface="Candara" panose="020E0502030303020204" pitchFamily="34" charset="0"/>
              </a:rPr>
              <a:t>»  </a:t>
            </a:r>
          </a:p>
        </p:txBody>
      </p:sp>
      <p:sp>
        <p:nvSpPr>
          <p:cNvPr id="10" name="Прямоугольная выноска 9"/>
          <p:cNvSpPr/>
          <p:nvPr/>
        </p:nvSpPr>
        <p:spPr>
          <a:xfrm>
            <a:off x="364590" y="1659793"/>
            <a:ext cx="1678523" cy="967520"/>
          </a:xfrm>
          <a:prstGeom prst="wedgeRectCallout">
            <a:avLst>
              <a:gd name="adj1" fmla="val 64246"/>
              <a:gd name="adj2" fmla="val 17494"/>
            </a:avLst>
          </a:prstGeom>
          <a:solidFill>
            <a:schemeClr val="accent2"/>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anchor="ctr"/>
          <a:lstStyle/>
          <a:p>
            <a:pPr algn="ctr">
              <a:defRPr/>
            </a:pPr>
            <a:r>
              <a:rPr lang="uk-UA" b="1" kern="0" dirty="0">
                <a:solidFill>
                  <a:srgbClr val="A50021"/>
                </a:solidFill>
                <a:latin typeface="Arial" panose="020B0604020202020204" pitchFamily="34" charset="0"/>
                <a:cs typeface="Arial" pitchFamily="34" charset="0"/>
              </a:rPr>
              <a:t>КЕРІВНИК ЗО</a:t>
            </a:r>
          </a:p>
        </p:txBody>
      </p:sp>
      <p:sp>
        <p:nvSpPr>
          <p:cNvPr id="11" name="Прямоугольная выноска 10"/>
          <p:cNvSpPr/>
          <p:nvPr/>
        </p:nvSpPr>
        <p:spPr>
          <a:xfrm>
            <a:off x="305326" y="3227815"/>
            <a:ext cx="1678523" cy="967520"/>
          </a:xfrm>
          <a:prstGeom prst="wedgeRectCallout">
            <a:avLst>
              <a:gd name="adj1" fmla="val 64246"/>
              <a:gd name="adj2" fmla="val 17494"/>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anchor="ctr"/>
          <a:lstStyle/>
          <a:p>
            <a:pPr algn="ctr">
              <a:defRPr/>
            </a:pPr>
            <a:r>
              <a:rPr lang="uk-UA" b="1" kern="0" dirty="0">
                <a:solidFill>
                  <a:srgbClr val="002060"/>
                </a:solidFill>
                <a:latin typeface="Arial" panose="020B0604020202020204" pitchFamily="34" charset="0"/>
                <a:cs typeface="Arial" pitchFamily="34" charset="0"/>
              </a:rPr>
              <a:t>ВЧИТЕЛІ</a:t>
            </a:r>
          </a:p>
        </p:txBody>
      </p:sp>
      <p:sp>
        <p:nvSpPr>
          <p:cNvPr id="12" name="Прямоугольник 11"/>
          <p:cNvSpPr/>
          <p:nvPr/>
        </p:nvSpPr>
        <p:spPr>
          <a:xfrm>
            <a:off x="2484687" y="1518584"/>
            <a:ext cx="6081712" cy="1486931"/>
          </a:xfrm>
          <a:prstGeom prst="rect">
            <a:avLst/>
          </a:prstGeom>
          <a:solidFill>
            <a:schemeClr val="bg2"/>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Встановлення відповідності вчителя займаній посаді. </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Розроблення посадових інструкцій учителів.</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Планування підвищення кваліфікації.</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 Організація педагогічної інтернатури. </a:t>
            </a:r>
          </a:p>
        </p:txBody>
      </p:sp>
      <p:sp>
        <p:nvSpPr>
          <p:cNvPr id="14" name="Прямоугольник 13"/>
          <p:cNvSpPr/>
          <p:nvPr/>
        </p:nvSpPr>
        <p:spPr>
          <a:xfrm>
            <a:off x="2513553" y="3181182"/>
            <a:ext cx="6038850" cy="1509712"/>
          </a:xfrm>
          <a:prstGeom prst="rect">
            <a:avLst/>
          </a:prstGeom>
          <a:solidFill>
            <a:schemeClr val="bg2"/>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defTabSz="685800">
              <a:lnSpc>
                <a:spcPct val="90000"/>
              </a:lnSpc>
              <a:spcBef>
                <a:spcPts val="750"/>
              </a:spcBef>
              <a:buFont typeface="Wingdings" pitchFamily="2" charset="2"/>
              <a:buChar char="§"/>
              <a:defRPr/>
            </a:pPr>
            <a:r>
              <a:rPr lang="uk-UA" sz="1600" kern="0" noProof="1">
                <a:solidFill>
                  <a:srgbClr val="002060"/>
                </a:solidFill>
                <a:latin typeface="Arial" charset="0"/>
              </a:rPr>
              <a:t>Самооцінювання</a:t>
            </a:r>
            <a:r>
              <a:rPr lang="uk-UA" sz="1600" kern="0" dirty="0">
                <a:solidFill>
                  <a:srgbClr val="002060"/>
                </a:solidFill>
                <a:latin typeface="Arial" charset="0"/>
              </a:rPr>
              <a:t> власної професійної діяльності.</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Планування та визначення траєкторії професійного розвитку вчителя.</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 Планування підвищення кваліфікації.</a:t>
            </a:r>
          </a:p>
        </p:txBody>
      </p:sp>
      <p:sp>
        <p:nvSpPr>
          <p:cNvPr id="13" name="Прямоугольник 13"/>
          <p:cNvSpPr/>
          <p:nvPr/>
        </p:nvSpPr>
        <p:spPr>
          <a:xfrm>
            <a:off x="2490750" y="4866561"/>
            <a:ext cx="6038850" cy="1671477"/>
          </a:xfrm>
          <a:prstGeom prst="rect">
            <a:avLst/>
          </a:prstGeom>
          <a:solidFill>
            <a:schemeClr val="bg2"/>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342900" indent="-342900" algn="just" defTabSz="685800">
              <a:lnSpc>
                <a:spcPct val="90000"/>
              </a:lnSpc>
              <a:spcBef>
                <a:spcPts val="750"/>
              </a:spcBef>
              <a:buFont typeface="Wingdings" pitchFamily="2" charset="2"/>
              <a:buChar char="§"/>
              <a:defRPr/>
            </a:pPr>
            <a:r>
              <a:rPr lang="uk-UA" sz="1600" b="1" kern="0" dirty="0">
                <a:solidFill>
                  <a:srgbClr val="002060"/>
                </a:solidFill>
                <a:latin typeface="Arial" charset="0"/>
              </a:rPr>
              <a:t>Визначення тем зустрічей</a:t>
            </a:r>
            <a:r>
              <a:rPr lang="uk-UA" sz="1600" kern="0" dirty="0">
                <a:solidFill>
                  <a:srgbClr val="002060"/>
                </a:solidFill>
                <a:latin typeface="Arial" charset="0"/>
              </a:rPr>
              <a:t>. </a:t>
            </a:r>
            <a:r>
              <a:rPr lang="uk-UA" sz="1600" b="1" kern="0" dirty="0">
                <a:solidFill>
                  <a:srgbClr val="002060"/>
                </a:solidFill>
                <a:latin typeface="Arial" charset="0"/>
              </a:rPr>
              <a:t>Розроблення програм зустрічей і рекомендацій</a:t>
            </a:r>
            <a:r>
              <a:rPr lang="uk-UA" sz="1600" kern="0" dirty="0">
                <a:solidFill>
                  <a:srgbClr val="002060"/>
                </a:solidFill>
                <a:latin typeface="Arial" charset="0"/>
              </a:rPr>
              <a:t> за їх результатами.</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Об’єднання створювати як на рівні закладу освіти, в якому працюють вчителі, так і територіальної громади.</a:t>
            </a:r>
          </a:p>
          <a:p>
            <a:pPr marL="342900" indent="-342900" algn="just" defTabSz="685800">
              <a:lnSpc>
                <a:spcPct val="90000"/>
              </a:lnSpc>
              <a:spcBef>
                <a:spcPts val="750"/>
              </a:spcBef>
              <a:buFont typeface="Wingdings" pitchFamily="2" charset="2"/>
              <a:buChar char="§"/>
              <a:defRPr/>
            </a:pPr>
            <a:r>
              <a:rPr lang="uk-UA" sz="1600" kern="0" dirty="0">
                <a:solidFill>
                  <a:srgbClr val="002060"/>
                </a:solidFill>
                <a:latin typeface="Arial" charset="0"/>
              </a:rPr>
              <a:t>Дотримання принципу добровільності</a:t>
            </a:r>
            <a:r>
              <a:rPr lang="uk-UA" sz="1600" kern="0" dirty="0">
                <a:solidFill>
                  <a:srgbClr val="2F5897">
                    <a:lumMod val="50000"/>
                  </a:srgbClr>
                </a:solidFill>
                <a:latin typeface="Arial" charset="0"/>
              </a:rPr>
              <a:t>.</a:t>
            </a:r>
          </a:p>
        </p:txBody>
      </p:sp>
      <p:sp>
        <p:nvSpPr>
          <p:cNvPr id="17" name="Прямоугольная выноска 10"/>
          <p:cNvSpPr/>
          <p:nvPr/>
        </p:nvSpPr>
        <p:spPr>
          <a:xfrm>
            <a:off x="364589" y="5141466"/>
            <a:ext cx="1678523" cy="967520"/>
          </a:xfrm>
          <a:prstGeom prst="wedgeRectCallout">
            <a:avLst>
              <a:gd name="adj1" fmla="val 64246"/>
              <a:gd name="adj2" fmla="val 17494"/>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anchor="ctr"/>
          <a:lstStyle/>
          <a:p>
            <a:pPr algn="ctr">
              <a:defRPr/>
            </a:pPr>
            <a:r>
              <a:rPr lang="uk-UA" b="1" kern="0" dirty="0">
                <a:solidFill>
                  <a:srgbClr val="002060"/>
                </a:solidFill>
                <a:latin typeface="Arial" panose="020B0604020202020204" pitchFamily="34" charset="0"/>
                <a:cs typeface="Arial" pitchFamily="34" charset="0"/>
              </a:rPr>
              <a:t>ПРОФЕСІЙНІ СПІЛЬНОТИ ВЧИТЕЛІВ</a:t>
            </a:r>
          </a:p>
        </p:txBody>
      </p:sp>
      <p:sp>
        <p:nvSpPr>
          <p:cNvPr id="18" name="Прямоугольная выноска 9"/>
          <p:cNvSpPr/>
          <p:nvPr/>
        </p:nvSpPr>
        <p:spPr>
          <a:xfrm>
            <a:off x="364590" y="1653534"/>
            <a:ext cx="1678523" cy="967520"/>
          </a:xfrm>
          <a:prstGeom prst="wedgeRectCallout">
            <a:avLst>
              <a:gd name="adj1" fmla="val 64246"/>
              <a:gd name="adj2" fmla="val 17494"/>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p:spPr>
        <p:txBody>
          <a:bodyPr anchor="ctr"/>
          <a:lstStyle/>
          <a:p>
            <a:pPr algn="ctr">
              <a:defRPr/>
            </a:pPr>
            <a:r>
              <a:rPr lang="uk-UA" b="1" kern="0" dirty="0">
                <a:solidFill>
                  <a:srgbClr val="002060"/>
                </a:solidFill>
                <a:latin typeface="Arial" panose="020B0604020202020204" pitchFamily="34" charset="0"/>
                <a:cs typeface="Arial" pitchFamily="34" charset="0"/>
              </a:rPr>
              <a:t>КЕРІВНИК ЗО</a:t>
            </a:r>
          </a:p>
        </p:txBody>
      </p:sp>
    </p:spTree>
    <p:extLst>
      <p:ext uri="{BB962C8B-B14F-4D97-AF65-F5344CB8AC3E}">
        <p14:creationId xmlns:p14="http://schemas.microsoft.com/office/powerpoint/2010/main" val="4145135753"/>
      </p:ext>
    </p:extLst>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02543"/>
            <a:ext cx="6120680" cy="706090"/>
          </a:xfrm>
        </p:spPr>
        <p:txBody>
          <a:bodyPr>
            <a:normAutofit fontScale="90000"/>
          </a:bodyPr>
          <a:lstStyle/>
          <a:p>
            <a:pPr algn="ctr"/>
            <a:r>
              <a:rPr lang="uk-UA" sz="2700" b="1" dirty="0">
                <a:solidFill>
                  <a:srgbClr val="AC0000"/>
                </a:solidFill>
                <a:latin typeface="Candara" panose="020E0502030303020204" pitchFamily="34" charset="0"/>
                <a:ea typeface="+mn-ea"/>
                <a:cs typeface="+mn-cs"/>
                <a:sym typeface="Arial" charset="0"/>
              </a:rPr>
              <a:t>ПЛАНИ РОБОТИ ПРОФЕСІЙНИХ СПІЛЬНОТ</a:t>
            </a:r>
          </a:p>
        </p:txBody>
      </p:sp>
      <p:sp>
        <p:nvSpPr>
          <p:cNvPr id="10" name="Заголовок 1"/>
          <p:cNvSpPr txBox="1">
            <a:spLocks/>
          </p:cNvSpPr>
          <p:nvPr/>
        </p:nvSpPr>
        <p:spPr>
          <a:xfrm>
            <a:off x="6578943" y="2779725"/>
            <a:ext cx="2105757"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endParaRPr lang="uk-UA" dirty="0">
              <a:solidFill>
                <a:srgbClr val="002060"/>
              </a:solidFill>
            </a:endParaRPr>
          </a:p>
          <a:p>
            <a:r>
              <a:rPr lang="uk-UA" dirty="0">
                <a:solidFill>
                  <a:srgbClr val="002060"/>
                </a:solidFill>
              </a:rPr>
              <a:t>Школа новаторства</a:t>
            </a:r>
          </a:p>
          <a:p>
            <a:endParaRPr lang="uk-UA" dirty="0">
              <a:solidFill>
                <a:srgbClr val="002060"/>
              </a:solidFill>
            </a:endParaRPr>
          </a:p>
        </p:txBody>
      </p:sp>
      <p:sp>
        <p:nvSpPr>
          <p:cNvPr id="21" name="Заголовок 1"/>
          <p:cNvSpPr txBox="1">
            <a:spLocks/>
          </p:cNvSpPr>
          <p:nvPr/>
        </p:nvSpPr>
        <p:spPr>
          <a:xfrm>
            <a:off x="359998" y="5877272"/>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Авторські  творчі майстерні </a:t>
            </a:r>
          </a:p>
        </p:txBody>
      </p:sp>
      <p:sp>
        <p:nvSpPr>
          <p:cNvPr id="25" name="Заголовок 1"/>
          <p:cNvSpPr txBox="1">
            <a:spLocks/>
          </p:cNvSpPr>
          <p:nvPr/>
        </p:nvSpPr>
        <p:spPr>
          <a:xfrm>
            <a:off x="3432066" y="4886295"/>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Педагогічні  студії</a:t>
            </a:r>
          </a:p>
        </p:txBody>
      </p:sp>
      <p:sp>
        <p:nvSpPr>
          <p:cNvPr id="26" name="Заголовок 1"/>
          <p:cNvSpPr txBox="1">
            <a:spLocks/>
          </p:cNvSpPr>
          <p:nvPr/>
        </p:nvSpPr>
        <p:spPr>
          <a:xfrm>
            <a:off x="6552686" y="3767298"/>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Школа педагогічного досвіду</a:t>
            </a:r>
          </a:p>
        </p:txBody>
      </p:sp>
      <p:sp>
        <p:nvSpPr>
          <p:cNvPr id="27" name="Заголовок 1"/>
          <p:cNvSpPr txBox="1">
            <a:spLocks/>
          </p:cNvSpPr>
          <p:nvPr/>
        </p:nvSpPr>
        <p:spPr>
          <a:xfrm>
            <a:off x="6551701" y="4905865"/>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Форум, фестиваль…</a:t>
            </a:r>
          </a:p>
        </p:txBody>
      </p:sp>
      <p:sp>
        <p:nvSpPr>
          <p:cNvPr id="29" name="Заголовок 1"/>
          <p:cNvSpPr txBox="1">
            <a:spLocks/>
          </p:cNvSpPr>
          <p:nvPr/>
        </p:nvSpPr>
        <p:spPr>
          <a:xfrm>
            <a:off x="3456342" y="5957352"/>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Фахові конкурси, ярмарки</a:t>
            </a:r>
          </a:p>
        </p:txBody>
      </p:sp>
      <p:sp>
        <p:nvSpPr>
          <p:cNvPr id="30" name="Заголовок 1"/>
          <p:cNvSpPr txBox="1">
            <a:spLocks/>
          </p:cNvSpPr>
          <p:nvPr/>
        </p:nvSpPr>
        <p:spPr>
          <a:xfrm>
            <a:off x="6578943" y="5957351"/>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Конференції, </a:t>
            </a:r>
          </a:p>
          <a:p>
            <a:r>
              <a:rPr lang="uk-UA" dirty="0">
                <a:solidFill>
                  <a:srgbClr val="002060"/>
                </a:solidFill>
              </a:rPr>
              <a:t>(не) конференції</a:t>
            </a:r>
          </a:p>
        </p:txBody>
      </p:sp>
      <p:sp>
        <p:nvSpPr>
          <p:cNvPr id="18" name="Заголовок 1"/>
          <p:cNvSpPr txBox="1">
            <a:spLocks/>
          </p:cNvSpPr>
          <p:nvPr/>
        </p:nvSpPr>
        <p:spPr>
          <a:xfrm>
            <a:off x="387889" y="4877861"/>
            <a:ext cx="2160240" cy="796925"/>
          </a:xfrm>
          <a:prstGeom prst="rect">
            <a:avLst/>
          </a:prstGeom>
          <a:solidFill>
            <a:schemeClr val="bg1">
              <a:lumMod val="85000"/>
            </a:schemeClr>
          </a:solidFill>
          <a:ln w="19050">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endParaRPr lang="uk-UA" dirty="0">
              <a:solidFill>
                <a:srgbClr val="002060"/>
              </a:solidFill>
            </a:endParaRPr>
          </a:p>
          <a:p>
            <a:r>
              <a:rPr lang="uk-UA" dirty="0">
                <a:solidFill>
                  <a:srgbClr val="002060"/>
                </a:solidFill>
              </a:rPr>
              <a:t>Майстер-клас,тренінг,творча група</a:t>
            </a:r>
          </a:p>
          <a:p>
            <a:endParaRPr lang="uk-UA" dirty="0">
              <a:solidFill>
                <a:srgbClr val="002060"/>
              </a:solidFill>
            </a:endParaRPr>
          </a:p>
        </p:txBody>
      </p:sp>
      <p:cxnSp>
        <p:nvCxnSpPr>
          <p:cNvPr id="4" name="Прямая соединительная линия 3"/>
          <p:cNvCxnSpPr/>
          <p:nvPr/>
        </p:nvCxnSpPr>
        <p:spPr>
          <a:xfrm>
            <a:off x="2945557" y="2586403"/>
            <a:ext cx="0" cy="368933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012160" y="2564905"/>
            <a:ext cx="0" cy="368933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10" idx="1"/>
          </p:cNvCxnSpPr>
          <p:nvPr/>
        </p:nvCxnSpPr>
        <p:spPr>
          <a:xfrm>
            <a:off x="5616582" y="3178186"/>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592306" y="4216063"/>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5616582" y="5284757"/>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5616582" y="6275734"/>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2520238" y="6275736"/>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548129" y="5263634"/>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548129" y="4194068"/>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2493981" y="3173315"/>
            <a:ext cx="962361" cy="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Заголовок 1"/>
          <p:cNvSpPr txBox="1">
            <a:spLocks/>
          </p:cNvSpPr>
          <p:nvPr/>
        </p:nvSpPr>
        <p:spPr>
          <a:xfrm>
            <a:off x="1454178" y="1896828"/>
            <a:ext cx="6029582" cy="672586"/>
          </a:xfrm>
          <a:prstGeom prst="rect">
            <a:avLst/>
          </a:prstGeom>
          <a:solidFill>
            <a:schemeClr val="bg2">
              <a:lumMod val="9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ПРОФЕСІЙНІ СПІЛЬНОТИ</a:t>
            </a:r>
          </a:p>
          <a:p>
            <a:r>
              <a:rPr lang="uk-UA" dirty="0">
                <a:solidFill>
                  <a:srgbClr val="002060"/>
                </a:solidFill>
              </a:rPr>
              <a:t>(МЕТОДИЧНІ   ОБ</a:t>
            </a:r>
            <a:r>
              <a:rPr lang="en-US" dirty="0">
                <a:solidFill>
                  <a:srgbClr val="002060"/>
                </a:solidFill>
              </a:rPr>
              <a:t>’</a:t>
            </a:r>
            <a:r>
              <a:rPr lang="uk-UA" dirty="0">
                <a:solidFill>
                  <a:srgbClr val="002060"/>
                </a:solidFill>
              </a:rPr>
              <a:t>ЄДНАННЯ, КАФЕДРИ…)</a:t>
            </a:r>
          </a:p>
        </p:txBody>
      </p:sp>
      <p:sp>
        <p:nvSpPr>
          <p:cNvPr id="48" name="Заголовок 1"/>
          <p:cNvSpPr txBox="1">
            <a:spLocks/>
          </p:cNvSpPr>
          <p:nvPr/>
        </p:nvSpPr>
        <p:spPr>
          <a:xfrm>
            <a:off x="3430090" y="2788369"/>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Семінар-практикум,</a:t>
            </a:r>
          </a:p>
          <a:p>
            <a:r>
              <a:rPr lang="uk-UA" dirty="0">
                <a:solidFill>
                  <a:srgbClr val="002060"/>
                </a:solidFill>
              </a:rPr>
              <a:t>воркшоп</a:t>
            </a:r>
          </a:p>
        </p:txBody>
      </p:sp>
      <p:sp>
        <p:nvSpPr>
          <p:cNvPr id="49" name="Заголовок 1"/>
          <p:cNvSpPr txBox="1">
            <a:spLocks/>
          </p:cNvSpPr>
          <p:nvPr/>
        </p:nvSpPr>
        <p:spPr>
          <a:xfrm>
            <a:off x="3430090" y="3845910"/>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Школа педагогічної</a:t>
            </a:r>
          </a:p>
          <a:p>
            <a:r>
              <a:rPr lang="uk-UA" dirty="0">
                <a:solidFill>
                  <a:srgbClr val="002060"/>
                </a:solidFill>
              </a:rPr>
              <a:t>майстерності</a:t>
            </a:r>
          </a:p>
        </p:txBody>
      </p:sp>
      <p:sp>
        <p:nvSpPr>
          <p:cNvPr id="50" name="Заголовок 1"/>
          <p:cNvSpPr txBox="1">
            <a:spLocks/>
          </p:cNvSpPr>
          <p:nvPr/>
        </p:nvSpPr>
        <p:spPr>
          <a:xfrm>
            <a:off x="359998" y="2820374"/>
            <a:ext cx="2160240" cy="796925"/>
          </a:xfrm>
          <a:prstGeom prst="rect">
            <a:avLst/>
          </a:prstGeom>
          <a:solidFill>
            <a:schemeClr val="bg1">
              <a:lumMod val="85000"/>
            </a:schemeClr>
          </a:solidFill>
          <a:ln w="19050">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Інститут наставництва</a:t>
            </a:r>
          </a:p>
        </p:txBody>
      </p:sp>
      <p:sp>
        <p:nvSpPr>
          <p:cNvPr id="51" name="Заголовок 1"/>
          <p:cNvSpPr txBox="1">
            <a:spLocks/>
          </p:cNvSpPr>
          <p:nvPr/>
        </p:nvSpPr>
        <p:spPr>
          <a:xfrm>
            <a:off x="2468720" y="918110"/>
            <a:ext cx="4082981" cy="796925"/>
          </a:xfrm>
          <a:prstGeom prst="rect">
            <a:avLst/>
          </a:prstGeom>
          <a:solidFill>
            <a:schemeClr val="bg2">
              <a:lumMod val="90000"/>
            </a:schemeClr>
          </a:solidFill>
          <a:ln>
            <a:solidFill>
              <a:schemeClr val="bg1">
                <a:lumMod val="85000"/>
              </a:schemeClr>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200" b="1" dirty="0">
                <a:solidFill>
                  <a:srgbClr val="002060"/>
                </a:solidFill>
              </a:rPr>
              <a:t>МЕТОДИЧНА РАДА</a:t>
            </a:r>
          </a:p>
        </p:txBody>
      </p:sp>
      <p:sp>
        <p:nvSpPr>
          <p:cNvPr id="73" name="Заголовок 1"/>
          <p:cNvSpPr txBox="1">
            <a:spLocks/>
          </p:cNvSpPr>
          <p:nvPr/>
        </p:nvSpPr>
        <p:spPr>
          <a:xfrm>
            <a:off x="387889" y="4906659"/>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endParaRPr lang="uk-UA" dirty="0">
              <a:solidFill>
                <a:srgbClr val="002060"/>
              </a:solidFill>
            </a:endParaRPr>
          </a:p>
          <a:p>
            <a:r>
              <a:rPr lang="uk-UA" dirty="0">
                <a:solidFill>
                  <a:srgbClr val="002060"/>
                </a:solidFill>
              </a:rPr>
              <a:t>Майстер-клас, тренінг,</a:t>
            </a:r>
          </a:p>
          <a:p>
            <a:r>
              <a:rPr lang="uk-UA" dirty="0">
                <a:solidFill>
                  <a:srgbClr val="002060"/>
                </a:solidFill>
              </a:rPr>
              <a:t>творча група</a:t>
            </a:r>
          </a:p>
          <a:p>
            <a:endParaRPr lang="uk-UA" dirty="0">
              <a:solidFill>
                <a:srgbClr val="002060"/>
              </a:solidFill>
            </a:endParaRPr>
          </a:p>
        </p:txBody>
      </p:sp>
      <p:sp>
        <p:nvSpPr>
          <p:cNvPr id="74" name="Заголовок 1"/>
          <p:cNvSpPr txBox="1">
            <a:spLocks/>
          </p:cNvSpPr>
          <p:nvPr/>
        </p:nvSpPr>
        <p:spPr>
          <a:xfrm>
            <a:off x="353710" y="3843614"/>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r>
              <a:rPr lang="uk-UA" dirty="0">
                <a:solidFill>
                  <a:srgbClr val="002060"/>
                </a:solidFill>
              </a:rPr>
              <a:t>Технологічна</a:t>
            </a:r>
          </a:p>
          <a:p>
            <a:r>
              <a:rPr lang="uk-UA" dirty="0">
                <a:solidFill>
                  <a:srgbClr val="002060"/>
                </a:solidFill>
              </a:rPr>
              <a:t>майстерня</a:t>
            </a:r>
          </a:p>
        </p:txBody>
      </p:sp>
      <p:sp>
        <p:nvSpPr>
          <p:cNvPr id="75" name="Заголовок 1"/>
          <p:cNvSpPr txBox="1">
            <a:spLocks/>
          </p:cNvSpPr>
          <p:nvPr/>
        </p:nvSpPr>
        <p:spPr>
          <a:xfrm>
            <a:off x="359998" y="2849172"/>
            <a:ext cx="2160240" cy="796925"/>
          </a:xfrm>
          <a:prstGeom prst="rect">
            <a:avLst/>
          </a:prstGeom>
          <a:solidFill>
            <a:schemeClr val="bg2"/>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defPPr>
              <a:defRPr lang="ru-RU"/>
            </a:defPPr>
            <a:lvl1pPr algn="ctr">
              <a:spcBef>
                <a:spcPct val="0"/>
              </a:spcBef>
              <a:buNone/>
              <a:defRPr b="1">
                <a:solidFill>
                  <a:schemeClr val="tx2">
                    <a:lumMod val="50000"/>
                  </a:schemeClr>
                </a:solidFill>
                <a:latin typeface="+mj-lt"/>
                <a:ea typeface="+mj-ea"/>
                <a:cs typeface="+mj-cs"/>
              </a:defRPr>
            </a:lvl1pPr>
          </a:lstStyle>
          <a:p>
            <a:endParaRPr lang="uk-UA" dirty="0">
              <a:solidFill>
                <a:srgbClr val="002060"/>
              </a:solidFill>
            </a:endParaRPr>
          </a:p>
          <a:p>
            <a:r>
              <a:rPr lang="uk-UA" dirty="0">
                <a:solidFill>
                  <a:srgbClr val="002060"/>
                </a:solidFill>
              </a:rPr>
              <a:t>Інститут наставництва</a:t>
            </a:r>
          </a:p>
          <a:p>
            <a:r>
              <a:rPr lang="ru-RU" altLang="en-US" sz="1000" dirty="0">
                <a:solidFill>
                  <a:srgbClr val="002060"/>
                </a:solidFill>
                <a:latin typeface="Candara" panose="020E0502030303020204" pitchFamily="34" charset="0"/>
              </a:rPr>
              <a:t>(наказ МОН від 25.10.2021 №1128)</a:t>
            </a:r>
            <a:endParaRPr lang="uk-UA" altLang="en-US" sz="1000" dirty="0">
              <a:solidFill>
                <a:srgbClr val="002060"/>
              </a:solidFill>
              <a:latin typeface="Candara" panose="020E0502030303020204" pitchFamily="34" charset="0"/>
            </a:endParaRPr>
          </a:p>
          <a:p>
            <a:endParaRPr lang="uk-UA" dirty="0">
              <a:solidFill>
                <a:srgbClr val="002060"/>
              </a:solidFill>
            </a:endParaRPr>
          </a:p>
        </p:txBody>
      </p:sp>
      <p:pic>
        <p:nvPicPr>
          <p:cNvPr id="3" name="Рисунок 2"/>
          <p:cNvPicPr>
            <a:picLocks noChangeAspect="1"/>
          </p:cNvPicPr>
          <p:nvPr/>
        </p:nvPicPr>
        <p:blipFill>
          <a:blip r:embed="rId3"/>
          <a:stretch>
            <a:fillRect/>
          </a:stretch>
        </p:blipFill>
        <p:spPr>
          <a:xfrm>
            <a:off x="251520" y="228141"/>
            <a:ext cx="2044953" cy="1417727"/>
          </a:xfrm>
          <a:prstGeom prst="rect">
            <a:avLst/>
          </a:prstGeom>
        </p:spPr>
      </p:pic>
    </p:spTree>
    <p:extLst>
      <p:ext uri="{BB962C8B-B14F-4D97-AF65-F5344CB8AC3E}">
        <p14:creationId xmlns:p14="http://schemas.microsoft.com/office/powerpoint/2010/main" val="42577541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Прямоугольник 8"/>
          <p:cNvSpPr>
            <a:spLocks noChangeArrowheads="1"/>
          </p:cNvSpPr>
          <p:nvPr/>
        </p:nvSpPr>
        <p:spPr bwMode="auto">
          <a:xfrm>
            <a:off x="179512" y="690799"/>
            <a:ext cx="8831709" cy="563231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285750" indent="-285750">
              <a:tabLst>
                <a:tab pos="990600" algn="l"/>
                <a:tab pos="6210300" algn="l"/>
                <a:tab pos="6478588" algn="l"/>
              </a:tabLst>
              <a:defRPr>
                <a:solidFill>
                  <a:schemeClr val="tx1"/>
                </a:solidFill>
                <a:latin typeface="Arial" panose="020B0604020202020204" pitchFamily="34" charset="0"/>
              </a:defRPr>
            </a:lvl1pPr>
            <a:lvl2pPr marL="742950" indent="-285750">
              <a:tabLst>
                <a:tab pos="990600" algn="l"/>
                <a:tab pos="6210300" algn="l"/>
                <a:tab pos="6478588" algn="l"/>
              </a:tabLst>
              <a:defRPr>
                <a:solidFill>
                  <a:schemeClr val="tx1"/>
                </a:solidFill>
                <a:latin typeface="Arial" panose="020B0604020202020204" pitchFamily="34" charset="0"/>
              </a:defRPr>
            </a:lvl2pPr>
            <a:lvl3pPr marL="1143000" indent="-228600">
              <a:tabLst>
                <a:tab pos="990600" algn="l"/>
                <a:tab pos="6210300" algn="l"/>
                <a:tab pos="6478588" algn="l"/>
              </a:tabLst>
              <a:defRPr>
                <a:solidFill>
                  <a:schemeClr val="tx1"/>
                </a:solidFill>
                <a:latin typeface="Arial" panose="020B0604020202020204" pitchFamily="34" charset="0"/>
              </a:defRPr>
            </a:lvl3pPr>
            <a:lvl4pPr marL="1600200" indent="-228600">
              <a:tabLst>
                <a:tab pos="990600" algn="l"/>
                <a:tab pos="6210300" algn="l"/>
                <a:tab pos="6478588" algn="l"/>
              </a:tabLst>
              <a:defRPr>
                <a:solidFill>
                  <a:schemeClr val="tx1"/>
                </a:solidFill>
                <a:latin typeface="Arial" panose="020B0604020202020204" pitchFamily="34" charset="0"/>
              </a:defRPr>
            </a:lvl4pPr>
            <a:lvl5pPr marL="2057400" indent="-228600">
              <a:tabLst>
                <a:tab pos="990600" algn="l"/>
                <a:tab pos="6210300" algn="l"/>
                <a:tab pos="64785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9pPr>
          </a:lstStyle>
          <a:p>
            <a:pPr algn="just" eaLnBrk="0" fontAlgn="base" hangingPunct="0">
              <a:spcBef>
                <a:spcPct val="0"/>
              </a:spcBef>
              <a:spcAft>
                <a:spcPts val="600"/>
              </a:spcAft>
              <a:buFont typeface="Wingdings" panose="05000000000000000000" pitchFamily="2" charset="2"/>
              <a:buChar char="§"/>
              <a:defRPr/>
            </a:pPr>
            <a:r>
              <a:rPr lang="ru-RU" altLang="en-US" sz="2000" noProof="1">
                <a:solidFill>
                  <a:srgbClr val="002060"/>
                </a:solidFill>
                <a:cs typeface="Times New Roman" panose="02020603050405020304" pitchFamily="18" charset="0"/>
              </a:rPr>
              <a:t>Сучасні підходи до навчання і  виховання.</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Навчальне заняття в контексті компетентнісної освіти.</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Оцінювання навчальних досягнень здобувачів освіти в умовах НУШ.</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Наскрізні вміння (м</a:t>
            </a:r>
            <a:r>
              <a:rPr lang="en-US" altLang="en-US" sz="2000" noProof="1">
                <a:solidFill>
                  <a:srgbClr val="002060"/>
                </a:solidFill>
                <a:cs typeface="Times New Roman" panose="02020603050405020304" pitchFamily="18" charset="0"/>
              </a:rPr>
              <a:t>’</a:t>
            </a:r>
            <a:r>
              <a:rPr lang="uk-UA" altLang="en-US" sz="2000" noProof="1">
                <a:solidFill>
                  <a:srgbClr val="002060"/>
                </a:solidFill>
                <a:cs typeface="Times New Roman" panose="02020603050405020304" pitchFamily="18" charset="0"/>
              </a:rPr>
              <a:t>які навички) </a:t>
            </a:r>
            <a:r>
              <a:rPr lang="en-US" altLang="en-US" sz="2000" noProof="1">
                <a:solidFill>
                  <a:srgbClr val="002060"/>
                </a:solidFill>
                <a:cs typeface="Times New Roman" panose="02020603050405020304" pitchFamily="18" charset="0"/>
              </a:rPr>
              <a:t> XXI </a:t>
            </a:r>
            <a:r>
              <a:rPr lang="uk-UA" altLang="en-US" sz="2000" noProof="1">
                <a:solidFill>
                  <a:srgbClr val="002060"/>
                </a:solidFill>
                <a:cs typeface="Times New Roman" panose="02020603050405020304" pitchFamily="18" charset="0"/>
              </a:rPr>
              <a:t>століття.</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Нові освітні технології і методики, прийоми і методи навчання.</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Форми організації освітнього процесу та навчальної взаємодії здобувачів освіти.</a:t>
            </a:r>
            <a:r>
              <a:rPr lang="ru-RU" altLang="en-US" sz="2000" noProof="1">
                <a:solidFill>
                  <a:srgbClr val="002060"/>
                </a:solidFill>
                <a:cs typeface="Times New Roman" panose="02020603050405020304" pitchFamily="18" charset="0"/>
              </a:rPr>
              <a:t> </a:t>
            </a:r>
          </a:p>
          <a:p>
            <a:pPr algn="just" eaLnBrk="0" fontAlgn="base" hangingPunct="0">
              <a:spcBef>
                <a:spcPct val="0"/>
              </a:spcBef>
              <a:spcAft>
                <a:spcPts val="600"/>
              </a:spcAft>
              <a:buFont typeface="Wingdings" panose="05000000000000000000" pitchFamily="2" charset="2"/>
              <a:buChar char="§"/>
              <a:defRPr/>
            </a:pPr>
            <a:r>
              <a:rPr lang="ru-RU" altLang="en-US" sz="2000" noProof="1">
                <a:solidFill>
                  <a:srgbClr val="002060"/>
                </a:solidFill>
                <a:cs typeface="Times New Roman" panose="02020603050405020304" pitchFamily="18" charset="0"/>
              </a:rPr>
              <a:t>Психологічна підтримка учасників освітнього процесу. </a:t>
            </a:r>
          </a:p>
          <a:p>
            <a:pPr algn="just" eaLnBrk="0" fontAlgn="base" hangingPunct="0">
              <a:spcBef>
                <a:spcPct val="0"/>
              </a:spcBef>
              <a:spcAft>
                <a:spcPts val="600"/>
              </a:spcAft>
              <a:buFont typeface="Wingdings" panose="05000000000000000000" pitchFamily="2" charset="2"/>
              <a:buChar char="§"/>
              <a:defRPr/>
            </a:pPr>
            <a:r>
              <a:rPr lang="ru-RU" altLang="en-US" sz="2000" noProof="1">
                <a:solidFill>
                  <a:srgbClr val="002060"/>
                </a:solidFill>
                <a:cs typeface="Times New Roman" panose="02020603050405020304" pitchFamily="18" charset="0"/>
              </a:rPr>
              <a:t>Базові моральні цінності сучасного виховання.</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Інноваційні освітні платформи. Формування та використання електронних освітніх ресурсів.</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Принципи академічної доброчесності, педагогіки партнерства. </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Інклюзивне навчання: методики та технології. </a:t>
            </a:r>
          </a:p>
          <a:p>
            <a:pPr algn="just" eaLnBrk="0" fontAlgn="base" hangingPunct="0">
              <a:spcBef>
                <a:spcPct val="0"/>
              </a:spcBef>
              <a:spcAft>
                <a:spcPts val="600"/>
              </a:spcAft>
              <a:buFont typeface="Wingdings" panose="05000000000000000000" pitchFamily="2" charset="2"/>
              <a:buChar char="§"/>
              <a:defRPr/>
            </a:pPr>
            <a:r>
              <a:rPr lang="uk-UA" altLang="en-US" sz="2000" noProof="1">
                <a:solidFill>
                  <a:srgbClr val="002060"/>
                </a:solidFill>
                <a:cs typeface="Times New Roman" panose="02020603050405020304" pitchFamily="18" charset="0"/>
              </a:rPr>
              <a:t>Медіаграмотність в освіті.</a:t>
            </a:r>
          </a:p>
          <a:p>
            <a:pPr algn="just" eaLnBrk="0" fontAlgn="base" hangingPunct="0">
              <a:spcBef>
                <a:spcPct val="0"/>
              </a:spcBef>
              <a:spcAft>
                <a:spcPts val="600"/>
              </a:spcAft>
              <a:buFont typeface="Wingdings" panose="05000000000000000000" pitchFamily="2" charset="2"/>
              <a:buChar char="§"/>
              <a:defRPr/>
            </a:pPr>
            <a:r>
              <a:rPr lang="en-US" altLang="en-US" sz="2000" noProof="1">
                <a:solidFill>
                  <a:srgbClr val="002060"/>
                </a:solidFill>
                <a:cs typeface="Times New Roman" panose="02020603050405020304" pitchFamily="18" charset="0"/>
              </a:rPr>
              <a:t>STEM-</a:t>
            </a:r>
            <a:r>
              <a:rPr lang="uk-UA" altLang="en-US" sz="2000" noProof="1">
                <a:solidFill>
                  <a:srgbClr val="002060"/>
                </a:solidFill>
                <a:cs typeface="Times New Roman" panose="02020603050405020304" pitchFamily="18" charset="0"/>
              </a:rPr>
              <a:t>освіта… </a:t>
            </a:r>
          </a:p>
        </p:txBody>
      </p:sp>
      <p:sp>
        <p:nvSpPr>
          <p:cNvPr id="57349" name="Прямоугольник 1"/>
          <p:cNvSpPr>
            <a:spLocks noChangeArrowheads="1"/>
          </p:cNvSpPr>
          <p:nvPr/>
        </p:nvSpPr>
        <p:spPr bwMode="auto">
          <a:xfrm>
            <a:off x="1401078" y="116632"/>
            <a:ext cx="6757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uk-UA" altLang="en-US" sz="2400" b="1" dirty="0">
                <a:solidFill>
                  <a:srgbClr val="AC0000"/>
                </a:solidFill>
                <a:latin typeface="Candara" panose="020E0502030303020204" pitchFamily="34" charset="0"/>
              </a:rPr>
              <a:t>ПРОФЕСІЙНІ СПІЛЬНОТИ : ТЕМАТИКА ЗАСІДАНЬ</a:t>
            </a:r>
          </a:p>
        </p:txBody>
      </p:sp>
      <p:pic>
        <p:nvPicPr>
          <p:cNvPr id="2" name="Рисунок 1"/>
          <p:cNvPicPr>
            <a:picLocks noChangeAspect="1"/>
          </p:cNvPicPr>
          <p:nvPr/>
        </p:nvPicPr>
        <p:blipFill>
          <a:blip r:embed="rId4"/>
          <a:stretch>
            <a:fillRect/>
          </a:stretch>
        </p:blipFill>
        <p:spPr>
          <a:xfrm>
            <a:off x="6093461" y="5445224"/>
            <a:ext cx="2908227" cy="1070522"/>
          </a:xfrm>
          <a:prstGeom prst="rect">
            <a:avLst/>
          </a:prstGeom>
        </p:spPr>
      </p:pic>
    </p:spTree>
    <p:extLst>
      <p:ext uri="{BB962C8B-B14F-4D97-AF65-F5344CB8AC3E}">
        <p14:creationId xmlns:p14="http://schemas.microsoft.com/office/powerpoint/2010/main" val="3901015273"/>
      </p:ext>
    </p:extLst>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Grp="1" noChangeArrowheads="1"/>
          </p:cNvSpPr>
          <p:nvPr>
            <p:ph type="title"/>
          </p:nvPr>
        </p:nvSpPr>
        <p:spPr>
          <a:xfrm>
            <a:off x="107504" y="93508"/>
            <a:ext cx="8856663" cy="504056"/>
          </a:xfrm>
        </p:spPr>
        <p:txBody>
          <a:bodyPr>
            <a:noAutofit/>
          </a:bodyPr>
          <a:lstStyle/>
          <a:p>
            <a:pPr algn="just" eaLnBrk="0" fontAlgn="base" hangingPunct="0">
              <a:spcAft>
                <a:spcPct val="0"/>
              </a:spcAft>
            </a:pPr>
            <a:r>
              <a:rPr lang="uk-UA" sz="2400" b="1" dirty="0">
                <a:solidFill>
                  <a:srgbClr val="AC0000"/>
                </a:solidFill>
                <a:latin typeface="Candara" panose="020E0502030303020204" pitchFamily="34" charset="0"/>
                <a:cs typeface="Arial" panose="020B0604020202020204" pitchFamily="34" charset="0"/>
              </a:rPr>
              <a:t>МОДЕЛЬНА НАВЧАЛЬНА ПРОГРАМА      НАВЧАЛЬНА ПРОГРАМА</a:t>
            </a:r>
            <a:endParaRPr lang="ru-RU" sz="2400" b="1" dirty="0">
              <a:solidFill>
                <a:srgbClr val="AC0000"/>
              </a:solidFill>
              <a:latin typeface="Candara" panose="020E0502030303020204" pitchFamily="34" charset="0"/>
              <a:cs typeface="Arial" panose="020B0604020202020204" pitchFamily="34" charset="0"/>
            </a:endParaRPr>
          </a:p>
        </p:txBody>
      </p:sp>
      <p:sp>
        <p:nvSpPr>
          <p:cNvPr id="47108" name="Прямоугольник 3"/>
          <p:cNvSpPr>
            <a:spLocks noChangeArrowheads="1"/>
          </p:cNvSpPr>
          <p:nvPr/>
        </p:nvSpPr>
        <p:spPr bwMode="auto">
          <a:xfrm>
            <a:off x="2844800" y="5091113"/>
            <a:ext cx="35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400" b="1" dirty="0">
                <a:solidFill>
                  <a:srgbClr val="000000"/>
                </a:solidFill>
                <a:latin typeface="Arial" charset="0"/>
              </a:rPr>
              <a:t>  </a:t>
            </a:r>
            <a:endParaRPr lang="uk-UA" sz="2400" b="1" dirty="0">
              <a:solidFill>
                <a:srgbClr val="1F4E79"/>
              </a:solidFill>
              <a:latin typeface="Arial" charset="0"/>
            </a:endParaRPr>
          </a:p>
        </p:txBody>
      </p:sp>
      <p:cxnSp>
        <p:nvCxnSpPr>
          <p:cNvPr id="6" name="Прямая со стрелкой 2"/>
          <p:cNvCxnSpPr/>
          <p:nvPr/>
        </p:nvCxnSpPr>
        <p:spPr bwMode="auto">
          <a:xfrm>
            <a:off x="5220072" y="345536"/>
            <a:ext cx="288032" cy="0"/>
          </a:xfrm>
          <a:prstGeom prst="straightConnector1">
            <a:avLst/>
          </a:prstGeom>
          <a:solidFill>
            <a:schemeClr val="accent1"/>
          </a:solidFill>
          <a:ln w="28575" cap="flat" cmpd="sng" algn="ctr">
            <a:solidFill>
              <a:schemeClr val="accent6">
                <a:lumMod val="50000"/>
              </a:schemeClr>
            </a:solidFill>
            <a:prstDash val="solid"/>
            <a:round/>
            <a:headEnd type="none" w="sm" len="sm"/>
            <a:tailEnd type="arrow"/>
          </a:ln>
          <a:effectLst/>
        </p:spPr>
      </p:cxnSp>
      <p:pic>
        <p:nvPicPr>
          <p:cNvPr id="12" name="Picture 16" descr="Навчальні програми для 10-11-х класів чинні з 1 вересня 2018 року |  Вараський ліцей №1 Вараської міської територіальної громади Рівненської  област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72895"/>
            <a:ext cx="14192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кутник 8"/>
          <p:cNvSpPr/>
          <p:nvPr/>
        </p:nvSpPr>
        <p:spPr>
          <a:xfrm>
            <a:off x="1728375" y="672895"/>
            <a:ext cx="7220660" cy="193899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fontAlgn="base">
              <a:buSzPts val="1000"/>
              <a:defRPr/>
            </a:pPr>
            <a:r>
              <a:rPr lang="uk-UA" sz="2000" b="1" dirty="0">
                <a:solidFill>
                  <a:srgbClr val="002060"/>
                </a:solidFill>
                <a:cs typeface="Calibri" pitchFamily="34" charset="0"/>
              </a:rPr>
              <a:t>Навчальна програма – </a:t>
            </a:r>
            <a:r>
              <a:rPr lang="uk-UA" sz="2000" dirty="0">
                <a:solidFill>
                  <a:srgbClr val="002060"/>
                </a:solidFill>
                <a:cs typeface="Calibri" pitchFamily="34" charset="0"/>
              </a:rPr>
              <a:t>документ, що визначає:</a:t>
            </a:r>
          </a:p>
          <a:p>
            <a:pPr marL="342900" indent="-342900" algn="just" fontAlgn="base">
              <a:buSzPts val="1000"/>
              <a:buFont typeface="Wingdings" panose="05000000000000000000" pitchFamily="2" charset="2"/>
              <a:buChar char="§"/>
              <a:defRPr/>
            </a:pPr>
            <a:r>
              <a:rPr lang="uk-UA" sz="2000" dirty="0">
                <a:solidFill>
                  <a:srgbClr val="002060"/>
                </a:solidFill>
                <a:cs typeface="Calibri" pitchFamily="34" charset="0"/>
              </a:rPr>
              <a:t> послідовність досягнення результатів навчання учнів з навчального предмета (інтегрованого курсу), </a:t>
            </a:r>
          </a:p>
          <a:p>
            <a:pPr marL="342900" indent="-342900" algn="just" fontAlgn="base">
              <a:buSzPts val="1000"/>
              <a:buFont typeface="Wingdings" panose="05000000000000000000" pitchFamily="2" charset="2"/>
              <a:buChar char="§"/>
              <a:defRPr/>
            </a:pPr>
            <a:r>
              <a:rPr lang="uk-UA" sz="2000" dirty="0">
                <a:solidFill>
                  <a:srgbClr val="002060"/>
                </a:solidFill>
                <a:cs typeface="Calibri" pitchFamily="34" charset="0"/>
              </a:rPr>
              <a:t>опис змісту навчального предмета (інтегрованого курсу), </a:t>
            </a:r>
          </a:p>
          <a:p>
            <a:pPr marL="342900" indent="-342900" algn="just" fontAlgn="base">
              <a:buSzPts val="1000"/>
              <a:buFont typeface="Wingdings" panose="05000000000000000000" pitchFamily="2" charset="2"/>
              <a:buChar char="§"/>
              <a:defRPr/>
            </a:pPr>
            <a:r>
              <a:rPr lang="uk-UA" sz="2000" dirty="0">
                <a:solidFill>
                  <a:srgbClr val="002060"/>
                </a:solidFill>
                <a:cs typeface="Calibri" pitchFamily="34" charset="0"/>
              </a:rPr>
              <a:t> види навчальної діяльності учнів із зазначенням орієнтовної кількості годин. </a:t>
            </a:r>
            <a:endParaRPr lang="uk-UA" sz="2000" dirty="0">
              <a:solidFill>
                <a:srgbClr val="C4652D">
                  <a:lumMod val="75000"/>
                </a:srgbClr>
              </a:solidFill>
              <a:cs typeface="Calibri" pitchFamily="34" charset="0"/>
            </a:endParaRPr>
          </a:p>
        </p:txBody>
      </p:sp>
      <p:cxnSp>
        <p:nvCxnSpPr>
          <p:cNvPr id="15" name="Прямая со стрелкой 2"/>
          <p:cNvCxnSpPr/>
          <p:nvPr/>
        </p:nvCxnSpPr>
        <p:spPr bwMode="auto">
          <a:xfrm>
            <a:off x="5220072" y="332656"/>
            <a:ext cx="288032" cy="0"/>
          </a:xfrm>
          <a:prstGeom prst="straightConnector1">
            <a:avLst/>
          </a:prstGeom>
          <a:solidFill>
            <a:schemeClr val="accent1"/>
          </a:solidFill>
          <a:ln w="28575" cap="flat" cmpd="sng" algn="ctr">
            <a:solidFill>
              <a:schemeClr val="accent6">
                <a:lumMod val="50000"/>
              </a:schemeClr>
            </a:solidFill>
            <a:prstDash val="solid"/>
            <a:round/>
            <a:headEnd type="none" w="sm" len="sm"/>
            <a:tailEnd type="arrow"/>
          </a:ln>
          <a:effectLst/>
        </p:spPr>
      </p:cxnSp>
      <p:sp>
        <p:nvSpPr>
          <p:cNvPr id="2" name="Прямокутник 1"/>
          <p:cNvSpPr/>
          <p:nvPr/>
        </p:nvSpPr>
        <p:spPr>
          <a:xfrm>
            <a:off x="233773" y="2687218"/>
            <a:ext cx="8730394" cy="255454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5" algn="just" fontAlgn="base">
              <a:spcBef>
                <a:spcPct val="0"/>
              </a:spcBef>
              <a:spcAft>
                <a:spcPct val="0"/>
              </a:spcAft>
            </a:pPr>
            <a:r>
              <a:rPr lang="uk-UA" sz="2000" noProof="1">
                <a:solidFill>
                  <a:srgbClr val="002060"/>
                </a:solidFill>
                <a:ea typeface="Times New Roman (Hebrew)"/>
                <a:cs typeface="Calibri" panose="020F0502020204030204" pitchFamily="34" charset="0"/>
              </a:rPr>
              <a:t>Навчальна програма </a:t>
            </a:r>
            <a:r>
              <a:rPr lang="uk-UA" sz="2000" b="1" noProof="1">
                <a:solidFill>
                  <a:srgbClr val="002060"/>
                </a:solidFill>
                <a:ea typeface="Times New Roman (Hebrew)"/>
                <a:cs typeface="Calibri" panose="020F0502020204030204" pitchFamily="34" charset="0"/>
              </a:rPr>
              <a:t>оформляється за зразком модельних навчальних програм</a:t>
            </a:r>
            <a:r>
              <a:rPr lang="uk-UA" sz="2000" noProof="1">
                <a:solidFill>
                  <a:srgbClr val="002060"/>
                </a:solidFill>
                <a:ea typeface="Times New Roman (Hebrew)"/>
                <a:cs typeface="Calibri" panose="020F0502020204030204" pitchFamily="34" charset="0"/>
              </a:rPr>
              <a:t>. На титульному аркуші зазначається назва та авторський колектив модельної навчальної програми, на основі якої створено навчальну програму закладу. </a:t>
            </a:r>
          </a:p>
          <a:p>
            <a:pPr lvl="5" algn="just" fontAlgn="base">
              <a:spcBef>
                <a:spcPct val="0"/>
              </a:spcBef>
              <a:spcAft>
                <a:spcPct val="0"/>
              </a:spcAft>
            </a:pPr>
            <a:r>
              <a:rPr lang="uk-UA" sz="2000" noProof="1">
                <a:solidFill>
                  <a:srgbClr val="002060"/>
                </a:solidFill>
                <a:ea typeface="Times New Roman (Hebrew)"/>
                <a:cs typeface="Calibri" panose="020F0502020204030204" pitchFamily="34" charset="0"/>
              </a:rPr>
              <a:t>	</a:t>
            </a:r>
            <a:r>
              <a:rPr lang="uk-UA" sz="2000" b="1" noProof="1">
                <a:solidFill>
                  <a:srgbClr val="002060"/>
                </a:solidFill>
                <a:ea typeface="Times New Roman (Hebrew)"/>
                <a:cs typeface="Calibri" panose="020F0502020204030204" pitchFamily="34" charset="0"/>
              </a:rPr>
              <a:t>Навчальні програми, розроблені на основі модельних навчальних програм, затверджуються педагогічною радою закладу освіти.</a:t>
            </a:r>
          </a:p>
        </p:txBody>
      </p:sp>
      <p:pic>
        <p:nvPicPr>
          <p:cNvPr id="8" name="Рисунок 7"/>
          <p:cNvPicPr>
            <a:picLocks noChangeAspect="1"/>
          </p:cNvPicPr>
          <p:nvPr/>
        </p:nvPicPr>
        <p:blipFill>
          <a:blip r:embed="rId3"/>
          <a:stretch>
            <a:fillRect/>
          </a:stretch>
        </p:blipFill>
        <p:spPr>
          <a:xfrm>
            <a:off x="233773" y="3109838"/>
            <a:ext cx="2225233" cy="1341470"/>
          </a:xfrm>
          <a:prstGeom prst="rect">
            <a:avLst/>
          </a:prstGeom>
        </p:spPr>
      </p:pic>
      <p:sp>
        <p:nvSpPr>
          <p:cNvPr id="16" name="Прямокутник 15"/>
          <p:cNvSpPr/>
          <p:nvPr/>
        </p:nvSpPr>
        <p:spPr>
          <a:xfrm>
            <a:off x="278335" y="5301686"/>
            <a:ext cx="8685831" cy="163121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8" algn="just"/>
            <a:r>
              <a:rPr lang="ru-RU" sz="2000" dirty="0">
                <a:solidFill>
                  <a:srgbClr val="002060"/>
                </a:solidFill>
              </a:rPr>
              <a:t>ЗАТВЕРДЖЕНО</a:t>
            </a:r>
          </a:p>
          <a:p>
            <a:pPr lvl="8"/>
            <a:r>
              <a:rPr lang="ru-RU" sz="2000" dirty="0">
                <a:solidFill>
                  <a:srgbClr val="002060"/>
                </a:solidFill>
              </a:rPr>
              <a:t>Протокол </a:t>
            </a:r>
            <a:r>
              <a:rPr lang="uk-UA" sz="2000" dirty="0">
                <a:solidFill>
                  <a:srgbClr val="002060"/>
                </a:solidFill>
              </a:rPr>
              <a:t>засідання педагогічної ради </a:t>
            </a:r>
            <a:r>
              <a:rPr lang="uk-UA" sz="2000" i="1" dirty="0">
                <a:solidFill>
                  <a:srgbClr val="F79646">
                    <a:lumMod val="50000"/>
                  </a:srgbClr>
                </a:solidFill>
              </a:rPr>
              <a:t>(назва закладу освіти)</a:t>
            </a:r>
            <a:endParaRPr lang="ru-RU" sz="2000" i="1" dirty="0">
              <a:solidFill>
                <a:srgbClr val="F79646">
                  <a:lumMod val="50000"/>
                </a:srgbClr>
              </a:solidFill>
            </a:endParaRPr>
          </a:p>
          <a:p>
            <a:pPr lvl="8"/>
            <a:r>
              <a:rPr lang="uk-UA" sz="2000" dirty="0">
                <a:solidFill>
                  <a:srgbClr val="002060"/>
                </a:solidFill>
              </a:rPr>
              <a:t>Дата                     №</a:t>
            </a:r>
          </a:p>
          <a:p>
            <a:pPr lvl="8"/>
            <a:endParaRPr lang="ru-RU" sz="2000" dirty="0">
              <a:solidFill>
                <a:srgbClr val="002060"/>
              </a:solidFill>
            </a:endParaRPr>
          </a:p>
        </p:txBody>
      </p:sp>
      <p:pic>
        <p:nvPicPr>
          <p:cNvPr id="14" name="Рисунок 13"/>
          <p:cNvPicPr>
            <a:picLocks noChangeAspect="1"/>
          </p:cNvPicPr>
          <p:nvPr/>
        </p:nvPicPr>
        <p:blipFill>
          <a:blip r:embed="rId4"/>
          <a:stretch>
            <a:fillRect/>
          </a:stretch>
        </p:blipFill>
        <p:spPr>
          <a:xfrm>
            <a:off x="367382" y="5494699"/>
            <a:ext cx="2343809" cy="1116124"/>
          </a:xfrm>
          <a:prstGeom prst="rect">
            <a:avLst/>
          </a:prstGeom>
        </p:spPr>
      </p:pic>
    </p:spTree>
    <p:extLst>
      <p:ext uri="{BB962C8B-B14F-4D97-AF65-F5344CB8AC3E}">
        <p14:creationId xmlns:p14="http://schemas.microsoft.com/office/powerpoint/2010/main" val="336429376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2801"/>
            <a:ext cx="8229600" cy="574398"/>
          </a:xfrm>
        </p:spPr>
        <p:txBody>
          <a:bodyPr>
            <a:normAutofit/>
          </a:bodyPr>
          <a:lstStyle/>
          <a:p>
            <a:r>
              <a:rPr lang="uk-UA" sz="2800" b="1" dirty="0">
                <a:solidFill>
                  <a:srgbClr val="AC0000"/>
                </a:solidFill>
                <a:latin typeface="Candara" panose="020E0502030303020204" pitchFamily="34" charset="0"/>
                <a:cs typeface="Arial" panose="020B0604020202020204" pitchFamily="34" charset="0"/>
              </a:rPr>
              <a:t>КАЛЕНДАРНО-ТЕМАТИЧНИЙ ПЛАН (ЗЗСО)</a:t>
            </a:r>
            <a:endParaRPr lang="uk-UA" sz="2800" dirty="0"/>
          </a:p>
        </p:txBody>
      </p:sp>
      <p:sp>
        <p:nvSpPr>
          <p:cNvPr id="3" name="Прямокутник 2"/>
          <p:cNvSpPr/>
          <p:nvPr/>
        </p:nvSpPr>
        <p:spPr>
          <a:xfrm>
            <a:off x="460375" y="528063"/>
            <a:ext cx="8000057" cy="132343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3" algn="just"/>
            <a:r>
              <a:rPr lang="uk-UA" sz="2000" dirty="0">
                <a:solidFill>
                  <a:srgbClr val="002060"/>
                </a:solidFill>
              </a:rPr>
              <a:t>Календарно-тематичні плани розглядаються і погоджуються на засіданнях методичних об’єднань (комісій) закладу освіти та заступником директора з навчально-виховної роботи. </a:t>
            </a:r>
          </a:p>
        </p:txBody>
      </p:sp>
      <p:sp>
        <p:nvSpPr>
          <p:cNvPr id="7" name="AutoShape 2" descr="Блог Терлецької Інни,: Навчальні програми на 2022/2023 н.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287" y="652539"/>
            <a:ext cx="950914" cy="10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кутник 4"/>
          <p:cNvSpPr/>
          <p:nvPr/>
        </p:nvSpPr>
        <p:spPr>
          <a:xfrm>
            <a:off x="334749" y="4095515"/>
            <a:ext cx="4106756"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000" dirty="0">
                <a:solidFill>
                  <a:srgbClr val="002060"/>
                </a:solidFill>
              </a:rPr>
              <a:t>ПОГОДЖЕНО </a:t>
            </a:r>
          </a:p>
          <a:p>
            <a:r>
              <a:rPr lang="uk-UA" sz="1600" b="1" dirty="0">
                <a:solidFill>
                  <a:srgbClr val="FF0000"/>
                </a:solidFill>
              </a:rPr>
              <a:t> </a:t>
            </a:r>
            <a:r>
              <a:rPr lang="uk-UA" sz="1600" b="1" dirty="0">
                <a:solidFill>
                  <a:srgbClr val="F79646">
                    <a:lumMod val="50000"/>
                  </a:srgbClr>
                </a:solidFill>
              </a:rPr>
              <a:t>Протокол</a:t>
            </a:r>
            <a:r>
              <a:rPr lang="uk-UA" sz="1600" dirty="0">
                <a:solidFill>
                  <a:srgbClr val="FF0000"/>
                </a:solidFill>
              </a:rPr>
              <a:t> </a:t>
            </a:r>
            <a:r>
              <a:rPr lang="uk-UA" sz="1600" dirty="0">
                <a:solidFill>
                  <a:srgbClr val="002060"/>
                </a:solidFill>
              </a:rPr>
              <a:t>засідання методичного  об’єднання вчителів</a:t>
            </a:r>
          </a:p>
          <a:p>
            <a:r>
              <a:rPr lang="uk-UA" sz="1600" dirty="0">
                <a:solidFill>
                  <a:srgbClr val="002060"/>
                </a:solidFill>
              </a:rPr>
              <a:t> </a:t>
            </a:r>
            <a:r>
              <a:rPr lang="uk-UA" sz="1600" i="1" dirty="0">
                <a:solidFill>
                  <a:srgbClr val="002060"/>
                </a:solidFill>
              </a:rPr>
              <a:t>(освітня галузь, предмет, назва закладу)</a:t>
            </a:r>
          </a:p>
          <a:p>
            <a:r>
              <a:rPr lang="uk-UA" sz="1600" dirty="0">
                <a:solidFill>
                  <a:srgbClr val="002060"/>
                </a:solidFill>
              </a:rPr>
              <a:t>Дата              № 1 </a:t>
            </a:r>
            <a:endParaRPr lang="uk-UA" sz="2000" dirty="0">
              <a:solidFill>
                <a:srgbClr val="002060"/>
              </a:solidFill>
            </a:endParaRPr>
          </a:p>
        </p:txBody>
      </p:sp>
      <p:sp>
        <p:nvSpPr>
          <p:cNvPr id="10" name="Прямокутник 9"/>
          <p:cNvSpPr/>
          <p:nvPr/>
        </p:nvSpPr>
        <p:spPr>
          <a:xfrm>
            <a:off x="500200" y="5835170"/>
            <a:ext cx="8452319"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5" algn="just"/>
            <a:r>
              <a:rPr lang="uk-UA" sz="2000" dirty="0">
                <a:solidFill>
                  <a:srgbClr val="002060"/>
                </a:solidFill>
              </a:rPr>
              <a:t>Календарно-тематичне планування здійснюється вчителем у довільній формі і може бути об’єднано з навчальною програмою в один документ.</a:t>
            </a:r>
          </a:p>
        </p:txBody>
      </p:sp>
      <p:pic>
        <p:nvPicPr>
          <p:cNvPr id="6" name="Рисунок 5"/>
          <p:cNvPicPr>
            <a:picLocks noChangeAspect="1"/>
          </p:cNvPicPr>
          <p:nvPr/>
        </p:nvPicPr>
        <p:blipFill>
          <a:blip r:embed="rId3"/>
          <a:stretch>
            <a:fillRect/>
          </a:stretch>
        </p:blipFill>
        <p:spPr>
          <a:xfrm>
            <a:off x="833878" y="5899363"/>
            <a:ext cx="1573146" cy="943447"/>
          </a:xfrm>
          <a:prstGeom prst="rect">
            <a:avLst/>
          </a:prstGeom>
        </p:spPr>
      </p:pic>
      <p:sp>
        <p:nvSpPr>
          <p:cNvPr id="11" name="Прямокутник 10"/>
          <p:cNvSpPr/>
          <p:nvPr/>
        </p:nvSpPr>
        <p:spPr>
          <a:xfrm>
            <a:off x="4810335" y="2104741"/>
            <a:ext cx="4229405"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000" dirty="0">
                <a:solidFill>
                  <a:srgbClr val="002060"/>
                </a:solidFill>
              </a:rPr>
              <a:t>ПОГОДЖУЮ </a:t>
            </a:r>
          </a:p>
          <a:p>
            <a:r>
              <a:rPr lang="uk-UA" sz="1600" dirty="0">
                <a:solidFill>
                  <a:srgbClr val="002060"/>
                </a:solidFill>
              </a:rPr>
              <a:t>Заступник директора з навчально-виховної роботи </a:t>
            </a:r>
            <a:r>
              <a:rPr lang="uk-UA" sz="1600" i="1" dirty="0">
                <a:solidFill>
                  <a:srgbClr val="002060"/>
                </a:solidFill>
              </a:rPr>
              <a:t>(назва закладу)</a:t>
            </a:r>
          </a:p>
          <a:p>
            <a:r>
              <a:rPr lang="uk-UA" sz="1600" dirty="0">
                <a:solidFill>
                  <a:srgbClr val="002060"/>
                </a:solidFill>
              </a:rPr>
              <a:t>Особистий підпис Власне ім’я ПРІЗВИЩЕ </a:t>
            </a:r>
          </a:p>
          <a:p>
            <a:r>
              <a:rPr lang="uk-UA" sz="1600" dirty="0">
                <a:solidFill>
                  <a:srgbClr val="002060"/>
                </a:solidFill>
              </a:rPr>
              <a:t>Дата</a:t>
            </a:r>
          </a:p>
        </p:txBody>
      </p:sp>
      <p:sp>
        <p:nvSpPr>
          <p:cNvPr id="12" name="Прямокутник 11"/>
          <p:cNvSpPr/>
          <p:nvPr/>
        </p:nvSpPr>
        <p:spPr>
          <a:xfrm>
            <a:off x="353646" y="2104741"/>
            <a:ext cx="4106756"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000" dirty="0">
                <a:solidFill>
                  <a:srgbClr val="002060"/>
                </a:solidFill>
              </a:rPr>
              <a:t>ПОГОДЖУЮ </a:t>
            </a:r>
          </a:p>
          <a:p>
            <a:r>
              <a:rPr lang="uk-UA" sz="1600" b="1" dirty="0">
                <a:solidFill>
                  <a:srgbClr val="FF0000"/>
                </a:solidFill>
              </a:rPr>
              <a:t> </a:t>
            </a:r>
            <a:r>
              <a:rPr lang="uk-UA" sz="1600" b="1" dirty="0">
                <a:solidFill>
                  <a:srgbClr val="F79646">
                    <a:lumMod val="50000"/>
                  </a:srgbClr>
                </a:solidFill>
              </a:rPr>
              <a:t>Керівник</a:t>
            </a:r>
            <a:r>
              <a:rPr lang="uk-UA" sz="1600" b="1" dirty="0">
                <a:solidFill>
                  <a:srgbClr val="FF0000"/>
                </a:solidFill>
              </a:rPr>
              <a:t> </a:t>
            </a:r>
            <a:r>
              <a:rPr lang="uk-UA" sz="1600" dirty="0">
                <a:solidFill>
                  <a:srgbClr val="002060"/>
                </a:solidFill>
              </a:rPr>
              <a:t>методичного  об’єднання вчителів</a:t>
            </a:r>
          </a:p>
          <a:p>
            <a:r>
              <a:rPr lang="uk-UA" sz="1600" dirty="0">
                <a:solidFill>
                  <a:srgbClr val="002060"/>
                </a:solidFill>
              </a:rPr>
              <a:t> </a:t>
            </a:r>
            <a:r>
              <a:rPr lang="uk-UA" sz="1600" i="1" dirty="0">
                <a:solidFill>
                  <a:srgbClr val="002060"/>
                </a:solidFill>
              </a:rPr>
              <a:t>(освітня галузь, предмет, назва закладу)</a:t>
            </a:r>
          </a:p>
          <a:p>
            <a:r>
              <a:rPr lang="uk-UA" sz="1600" dirty="0">
                <a:solidFill>
                  <a:srgbClr val="002060"/>
                </a:solidFill>
              </a:rPr>
              <a:t>Особистий підпис Власне ім’я ПРІЗВИЩЕ </a:t>
            </a:r>
          </a:p>
          <a:p>
            <a:r>
              <a:rPr lang="uk-UA" sz="1600" dirty="0">
                <a:solidFill>
                  <a:srgbClr val="002060"/>
                </a:solidFill>
              </a:rPr>
              <a:t>Дата</a:t>
            </a:r>
          </a:p>
        </p:txBody>
      </p:sp>
      <p:sp>
        <p:nvSpPr>
          <p:cNvPr id="4" name="Прямокутник 3"/>
          <p:cNvSpPr/>
          <p:nvPr/>
        </p:nvSpPr>
        <p:spPr>
          <a:xfrm>
            <a:off x="1799165" y="3659685"/>
            <a:ext cx="607859" cy="369332"/>
          </a:xfrm>
          <a:prstGeom prst="rect">
            <a:avLst/>
          </a:prstGeom>
        </p:spPr>
        <p:txBody>
          <a:bodyPr wrap="none">
            <a:spAutoFit/>
          </a:bodyPr>
          <a:lstStyle/>
          <a:p>
            <a:r>
              <a:rPr lang="uk-UA" b="1" dirty="0">
                <a:solidFill>
                  <a:srgbClr val="F79646">
                    <a:lumMod val="50000"/>
                  </a:srgbClr>
                </a:solidFill>
              </a:rPr>
              <a:t>АБО</a:t>
            </a:r>
          </a:p>
        </p:txBody>
      </p:sp>
      <p:sp>
        <p:nvSpPr>
          <p:cNvPr id="13" name="Прямокутник 12"/>
          <p:cNvSpPr/>
          <p:nvPr/>
        </p:nvSpPr>
        <p:spPr>
          <a:xfrm>
            <a:off x="4629632" y="4095515"/>
            <a:ext cx="4434247" cy="140038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600" b="1" dirty="0">
                <a:solidFill>
                  <a:srgbClr val="F79646">
                    <a:lumMod val="50000"/>
                  </a:srgbClr>
                </a:solidFill>
              </a:rPr>
              <a:t>	</a:t>
            </a:r>
            <a:r>
              <a:rPr lang="uk-UA" sz="1700" i="1" dirty="0">
                <a:solidFill>
                  <a:srgbClr val="002060"/>
                </a:solidFill>
              </a:rPr>
              <a:t>Гриф погодження розміщують на лицьовому або зворотному боці </a:t>
            </a:r>
            <a:r>
              <a:rPr lang="uk-UA" sz="1700" i="1" u="sng" dirty="0">
                <a:solidFill>
                  <a:srgbClr val="002060"/>
                </a:solidFill>
              </a:rPr>
              <a:t>останнього аркуша документа,</a:t>
            </a:r>
            <a:r>
              <a:rPr lang="uk-UA" sz="1700" i="1" dirty="0">
                <a:solidFill>
                  <a:srgbClr val="002060"/>
                </a:solidFill>
              </a:rPr>
              <a:t> якщо місця на лицьовому боці останнього аркуша не вистачає.</a:t>
            </a:r>
          </a:p>
        </p:txBody>
      </p:sp>
      <p:pic>
        <p:nvPicPr>
          <p:cNvPr id="15" name="Рисунок 14"/>
          <p:cNvPicPr>
            <a:picLocks noChangeAspect="1"/>
          </p:cNvPicPr>
          <p:nvPr/>
        </p:nvPicPr>
        <p:blipFill>
          <a:blip r:embed="rId4"/>
          <a:stretch>
            <a:fillRect/>
          </a:stretch>
        </p:blipFill>
        <p:spPr>
          <a:xfrm>
            <a:off x="3812139" y="3418149"/>
            <a:ext cx="1790009" cy="852404"/>
          </a:xfrm>
          <a:prstGeom prst="rect">
            <a:avLst/>
          </a:prstGeom>
        </p:spPr>
      </p:pic>
    </p:spTree>
    <p:extLst>
      <p:ext uri="{BB962C8B-B14F-4D97-AF65-F5344CB8AC3E}">
        <p14:creationId xmlns:p14="http://schemas.microsoft.com/office/powerpoint/2010/main" val="27375934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2801"/>
            <a:ext cx="8229600" cy="574398"/>
          </a:xfrm>
        </p:spPr>
        <p:txBody>
          <a:bodyPr>
            <a:normAutofit/>
          </a:bodyPr>
          <a:lstStyle/>
          <a:p>
            <a:r>
              <a:rPr lang="uk-UA" sz="2800" b="1" dirty="0">
                <a:solidFill>
                  <a:srgbClr val="AC0000"/>
                </a:solidFill>
                <a:latin typeface="Candara" panose="020E0502030303020204" pitchFamily="34" charset="0"/>
                <a:cs typeface="Arial" panose="020B0604020202020204" pitchFamily="34" charset="0"/>
              </a:rPr>
              <a:t>КАЛЕНДАРНИЙ ПЛАН (ЗДО)</a:t>
            </a:r>
            <a:endParaRPr lang="uk-UA" sz="2800" dirty="0"/>
          </a:p>
        </p:txBody>
      </p:sp>
      <p:sp>
        <p:nvSpPr>
          <p:cNvPr id="7" name="AutoShape 2" descr="Блог Терлецької Інни,: Навчальні програми на 2022/2023 н.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sp>
        <p:nvSpPr>
          <p:cNvPr id="5" name="Прямокутник 4"/>
          <p:cNvSpPr/>
          <p:nvPr/>
        </p:nvSpPr>
        <p:spPr>
          <a:xfrm>
            <a:off x="172636" y="4985242"/>
            <a:ext cx="4106756" cy="138499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1600" dirty="0">
                <a:solidFill>
                  <a:srgbClr val="002060"/>
                </a:solidFill>
              </a:rPr>
              <a:t>ПОГОДЖЕНО </a:t>
            </a:r>
          </a:p>
          <a:p>
            <a:r>
              <a:rPr lang="uk-UA" sz="1600" b="1" dirty="0">
                <a:solidFill>
                  <a:schemeClr val="accent6">
                    <a:lumMod val="50000"/>
                  </a:schemeClr>
                </a:solidFill>
              </a:rPr>
              <a:t> Протокол</a:t>
            </a:r>
            <a:r>
              <a:rPr lang="uk-UA" sz="1600" dirty="0">
                <a:solidFill>
                  <a:schemeClr val="accent6">
                    <a:lumMod val="50000"/>
                  </a:schemeClr>
                </a:solidFill>
              </a:rPr>
              <a:t> </a:t>
            </a:r>
            <a:r>
              <a:rPr lang="uk-UA" sz="1600" dirty="0">
                <a:solidFill>
                  <a:srgbClr val="002060"/>
                </a:solidFill>
              </a:rPr>
              <a:t>засідання методичного  об’єднання ….(</a:t>
            </a:r>
            <a:r>
              <a:rPr lang="uk-UA" sz="1600" i="1" dirty="0">
                <a:solidFill>
                  <a:srgbClr val="002060"/>
                </a:solidFill>
              </a:rPr>
              <a:t> назва закладу освіти)</a:t>
            </a:r>
          </a:p>
          <a:p>
            <a:r>
              <a:rPr lang="uk-UA" sz="1600" dirty="0">
                <a:solidFill>
                  <a:srgbClr val="002060"/>
                </a:solidFill>
              </a:rPr>
              <a:t>Дата              № 1 </a:t>
            </a:r>
          </a:p>
          <a:p>
            <a:endParaRPr lang="uk-UA" sz="2000" dirty="0">
              <a:solidFill>
                <a:srgbClr val="002060"/>
              </a:solidFill>
            </a:endParaRPr>
          </a:p>
        </p:txBody>
      </p:sp>
      <p:pic>
        <p:nvPicPr>
          <p:cNvPr id="9" name="Рисунок 8"/>
          <p:cNvPicPr>
            <a:picLocks noChangeAspect="1"/>
          </p:cNvPicPr>
          <p:nvPr/>
        </p:nvPicPr>
        <p:blipFill>
          <a:blip r:embed="rId2"/>
          <a:stretch>
            <a:fillRect/>
          </a:stretch>
        </p:blipFill>
        <p:spPr>
          <a:xfrm>
            <a:off x="611560" y="2763440"/>
            <a:ext cx="1800200" cy="1116866"/>
          </a:xfrm>
          <a:prstGeom prst="rect">
            <a:avLst/>
          </a:prstGeom>
        </p:spPr>
      </p:pic>
      <p:sp>
        <p:nvSpPr>
          <p:cNvPr id="10" name="Прямокутник 9"/>
          <p:cNvSpPr/>
          <p:nvPr/>
        </p:nvSpPr>
        <p:spPr>
          <a:xfrm>
            <a:off x="2729071" y="579608"/>
            <a:ext cx="6307423" cy="175432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5" algn="just"/>
            <a:r>
              <a:rPr lang="uk-UA" dirty="0">
                <a:solidFill>
                  <a:srgbClr val="002060"/>
                </a:solidFill>
              </a:rPr>
              <a:t>Робота педагогічних працівників регламентується календарним планом, який є основним для вихователя, і може складатися на місяць або 1-2 тижні, або 1 чи декілька днів і </a:t>
            </a:r>
            <a:r>
              <a:rPr lang="uk-UA" b="1" dirty="0">
                <a:solidFill>
                  <a:srgbClr val="002060"/>
                </a:solidFill>
              </a:rPr>
              <a:t>затверджується педагогічною радою</a:t>
            </a:r>
            <a:r>
              <a:rPr lang="uk-UA" dirty="0">
                <a:solidFill>
                  <a:srgbClr val="002060"/>
                </a:solidFill>
              </a:rPr>
              <a:t>, враховуючи досвід роботи вихователів, обізнаність з вимогами програми тощо. </a:t>
            </a:r>
          </a:p>
        </p:txBody>
      </p:sp>
      <p:sp>
        <p:nvSpPr>
          <p:cNvPr id="11" name="Прямокутник 10"/>
          <p:cNvSpPr/>
          <p:nvPr/>
        </p:nvSpPr>
        <p:spPr>
          <a:xfrm>
            <a:off x="4611755" y="2790420"/>
            <a:ext cx="4229405" cy="132343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1600" dirty="0">
                <a:solidFill>
                  <a:srgbClr val="002060"/>
                </a:solidFill>
              </a:rPr>
              <a:t>ЗАВЕРДЖЕНО</a:t>
            </a:r>
          </a:p>
          <a:p>
            <a:r>
              <a:rPr lang="uk-UA" sz="1600" dirty="0">
                <a:solidFill>
                  <a:srgbClr val="002060"/>
                </a:solidFill>
              </a:rPr>
              <a:t>Протокол засідання педагогічної ради </a:t>
            </a:r>
          </a:p>
          <a:p>
            <a:pPr marL="0" lvl="8">
              <a:buFont typeface="Arial" pitchFamily="34" charset="0"/>
              <a:buNone/>
            </a:pPr>
            <a:r>
              <a:rPr lang="uk-UA" sz="1600" i="1" dirty="0">
                <a:solidFill>
                  <a:srgbClr val="F79646">
                    <a:lumMod val="50000"/>
                  </a:srgbClr>
                </a:solidFill>
              </a:rPr>
              <a:t>    </a:t>
            </a:r>
            <a:r>
              <a:rPr lang="uk-UA" sz="1600" i="1" dirty="0">
                <a:solidFill>
                  <a:srgbClr val="002060"/>
                </a:solidFill>
              </a:rPr>
              <a:t>(назва закладу освіти)</a:t>
            </a:r>
            <a:endParaRPr lang="ru-RU" sz="1600" i="1" dirty="0">
              <a:solidFill>
                <a:srgbClr val="002060"/>
              </a:solidFill>
            </a:endParaRPr>
          </a:p>
          <a:p>
            <a:pPr marL="0" lvl="8">
              <a:buFont typeface="Arial" pitchFamily="34" charset="0"/>
              <a:buNone/>
            </a:pPr>
            <a:r>
              <a:rPr lang="uk-UA" sz="1600" dirty="0">
                <a:solidFill>
                  <a:srgbClr val="002060"/>
                </a:solidFill>
              </a:rPr>
              <a:t>Дата                      № 1 </a:t>
            </a:r>
          </a:p>
          <a:p>
            <a:pPr marL="0" lvl="8">
              <a:buFont typeface="Arial" pitchFamily="34" charset="0"/>
              <a:buNone/>
            </a:pPr>
            <a:endParaRPr lang="uk-UA" sz="1600" dirty="0">
              <a:solidFill>
                <a:srgbClr val="002060"/>
              </a:solidFill>
            </a:endParaRPr>
          </a:p>
        </p:txBody>
      </p:sp>
      <p:sp>
        <p:nvSpPr>
          <p:cNvPr id="12" name="Прямокутник 11"/>
          <p:cNvSpPr/>
          <p:nvPr/>
        </p:nvSpPr>
        <p:spPr>
          <a:xfrm>
            <a:off x="4884036" y="4985242"/>
            <a:ext cx="4106756" cy="132343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1600" dirty="0">
                <a:solidFill>
                  <a:srgbClr val="002060"/>
                </a:solidFill>
              </a:rPr>
              <a:t>ПОГОДЖУЮ </a:t>
            </a:r>
          </a:p>
          <a:p>
            <a:r>
              <a:rPr lang="uk-UA" sz="1600" b="1" dirty="0">
                <a:solidFill>
                  <a:srgbClr val="C00000"/>
                </a:solidFill>
              </a:rPr>
              <a:t> </a:t>
            </a:r>
            <a:r>
              <a:rPr lang="uk-UA" sz="1600" b="1" dirty="0">
                <a:solidFill>
                  <a:schemeClr val="accent6">
                    <a:lumMod val="50000"/>
                  </a:schemeClr>
                </a:solidFill>
              </a:rPr>
              <a:t>Керівник</a:t>
            </a:r>
            <a:r>
              <a:rPr lang="uk-UA" sz="1600" b="1" dirty="0">
                <a:solidFill>
                  <a:srgbClr val="C00000"/>
                </a:solidFill>
              </a:rPr>
              <a:t> </a:t>
            </a:r>
            <a:r>
              <a:rPr lang="uk-UA" sz="1600" dirty="0">
                <a:solidFill>
                  <a:srgbClr val="002060"/>
                </a:solidFill>
              </a:rPr>
              <a:t>методичного  об’єднання …(</a:t>
            </a:r>
            <a:r>
              <a:rPr lang="uk-UA" sz="1600" i="1" dirty="0">
                <a:solidFill>
                  <a:srgbClr val="002060"/>
                </a:solidFill>
              </a:rPr>
              <a:t> назва закладу освіти)</a:t>
            </a:r>
          </a:p>
          <a:p>
            <a:r>
              <a:rPr lang="uk-UA" sz="1600" dirty="0">
                <a:solidFill>
                  <a:srgbClr val="002060"/>
                </a:solidFill>
              </a:rPr>
              <a:t>Особистий підпис Власне ім’я ПРІЗВИЩЕ </a:t>
            </a:r>
          </a:p>
          <a:p>
            <a:r>
              <a:rPr lang="uk-UA" sz="1600" dirty="0">
                <a:solidFill>
                  <a:srgbClr val="002060"/>
                </a:solidFill>
              </a:rPr>
              <a:t>Дата</a:t>
            </a:r>
          </a:p>
        </p:txBody>
      </p:sp>
      <p:sp>
        <p:nvSpPr>
          <p:cNvPr id="4" name="Прямокутник 3"/>
          <p:cNvSpPr/>
          <p:nvPr/>
        </p:nvSpPr>
        <p:spPr>
          <a:xfrm>
            <a:off x="208791" y="903498"/>
            <a:ext cx="2520280" cy="116955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uk-UA" sz="1400" i="1" dirty="0">
                <a:solidFill>
                  <a:srgbClr val="002060"/>
                </a:solidFill>
              </a:rPr>
              <a:t>Лист МОН України «Планування роботи в дошкільних навчальних закладах» від 03.07.2009 №1</a:t>
            </a:r>
            <a:r>
              <a:rPr lang="en-US" sz="1400" i="1" dirty="0">
                <a:solidFill>
                  <a:srgbClr val="002060"/>
                </a:solidFill>
              </a:rPr>
              <a:t>/</a:t>
            </a:r>
            <a:r>
              <a:rPr lang="uk-UA" sz="1400" i="1" dirty="0">
                <a:solidFill>
                  <a:srgbClr val="002060"/>
                </a:solidFill>
              </a:rPr>
              <a:t>9-455</a:t>
            </a:r>
            <a:endParaRPr lang="uk-UA" sz="1400" dirty="0">
              <a:solidFill>
                <a:prstClr val="black"/>
              </a:solidFill>
            </a:endParaRPr>
          </a:p>
        </p:txBody>
      </p:sp>
      <p:sp>
        <p:nvSpPr>
          <p:cNvPr id="13" name="Прямокутник 12"/>
          <p:cNvSpPr/>
          <p:nvPr/>
        </p:nvSpPr>
        <p:spPr>
          <a:xfrm>
            <a:off x="214375" y="4309812"/>
            <a:ext cx="8737891" cy="61555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600" b="1" dirty="0">
                <a:solidFill>
                  <a:srgbClr val="F79646">
                    <a:lumMod val="50000"/>
                  </a:srgbClr>
                </a:solidFill>
              </a:rPr>
              <a:t>	</a:t>
            </a:r>
            <a:r>
              <a:rPr lang="uk-UA" sz="1700" i="1" dirty="0">
                <a:solidFill>
                  <a:srgbClr val="002060"/>
                </a:solidFill>
              </a:rPr>
              <a:t>Гриф погодження розміщують на лицьовому або зворотному боці </a:t>
            </a:r>
            <a:r>
              <a:rPr lang="uk-UA" sz="1700" i="1" u="sng" dirty="0">
                <a:solidFill>
                  <a:srgbClr val="002060"/>
                </a:solidFill>
              </a:rPr>
              <a:t>останнього аркуша документа,</a:t>
            </a:r>
            <a:r>
              <a:rPr lang="uk-UA" sz="1700" i="1" dirty="0">
                <a:solidFill>
                  <a:srgbClr val="002060"/>
                </a:solidFill>
              </a:rPr>
              <a:t> якщо місця на лицьовому боці останнього аркуша не вистачає.</a:t>
            </a:r>
          </a:p>
        </p:txBody>
      </p:sp>
      <p:sp>
        <p:nvSpPr>
          <p:cNvPr id="3" name="Прямокутник 2"/>
          <p:cNvSpPr/>
          <p:nvPr/>
        </p:nvSpPr>
        <p:spPr>
          <a:xfrm>
            <a:off x="4279392" y="5415520"/>
            <a:ext cx="607859" cy="369332"/>
          </a:xfrm>
          <a:prstGeom prst="rect">
            <a:avLst/>
          </a:prstGeom>
        </p:spPr>
        <p:txBody>
          <a:bodyPr wrap="none">
            <a:spAutoFit/>
          </a:bodyPr>
          <a:lstStyle/>
          <a:p>
            <a:r>
              <a:rPr lang="uk-UA" b="1" dirty="0">
                <a:solidFill>
                  <a:srgbClr val="002060"/>
                </a:solidFill>
              </a:rPr>
              <a:t>АБО</a:t>
            </a:r>
          </a:p>
        </p:txBody>
      </p:sp>
    </p:spTree>
    <p:extLst>
      <p:ext uri="{BB962C8B-B14F-4D97-AF65-F5344CB8AC3E}">
        <p14:creationId xmlns:p14="http://schemas.microsoft.com/office/powerpoint/2010/main" val="36860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9104" y="-99392"/>
            <a:ext cx="6607696" cy="980728"/>
          </a:xfrm>
        </p:spPr>
        <p:txBody>
          <a:bodyPr>
            <a:normAutofit fontScale="90000"/>
          </a:bodyPr>
          <a:lstStyle/>
          <a:p>
            <a:br>
              <a:rPr lang="ru-RU" sz="3100" b="1" kern="0" dirty="0">
                <a:solidFill>
                  <a:srgbClr val="C00000"/>
                </a:solidFill>
                <a:latin typeface="Candara" panose="020E0502030303020204" pitchFamily="34" charset="0"/>
                <a:ea typeface="+mn-ea"/>
                <a:cs typeface="+mn-cs"/>
              </a:rPr>
            </a:br>
            <a:r>
              <a:rPr lang="ru-RU" sz="3100" b="1" kern="0" dirty="0">
                <a:solidFill>
                  <a:srgbClr val="C00000"/>
                </a:solidFill>
                <a:latin typeface="Candara" panose="020E0502030303020204" pitchFamily="34" charset="0"/>
                <a:ea typeface="+mn-ea"/>
                <a:cs typeface="+mn-cs"/>
              </a:rPr>
              <a:t>Е</a:t>
            </a:r>
            <a:r>
              <a:rPr lang="ru-RU" sz="2900" b="1" kern="0" dirty="0">
                <a:solidFill>
                  <a:srgbClr val="C00000"/>
                </a:solidFill>
                <a:latin typeface="Candara" panose="020E0502030303020204" pitchFamily="34" charset="0"/>
                <a:ea typeface="+mn-ea"/>
                <a:cs typeface="+mn-cs"/>
              </a:rPr>
              <a:t>ЛЕКТРОННИЙ ФОРМАТ </a:t>
            </a:r>
            <a:br>
              <a:rPr lang="ru-RU" sz="2900" b="1" kern="0" dirty="0">
                <a:solidFill>
                  <a:srgbClr val="C00000"/>
                </a:solidFill>
                <a:latin typeface="Candara" panose="020E0502030303020204" pitchFamily="34" charset="0"/>
                <a:ea typeface="+mn-ea"/>
                <a:cs typeface="+mn-cs"/>
              </a:rPr>
            </a:br>
            <a:r>
              <a:rPr lang="ru-RU" sz="2900" b="1" kern="0" dirty="0">
                <a:solidFill>
                  <a:srgbClr val="C00000"/>
                </a:solidFill>
                <a:latin typeface="Candara" panose="020E0502030303020204" pitchFamily="34" charset="0"/>
                <a:ea typeface="+mn-ea"/>
                <a:cs typeface="+mn-cs"/>
              </a:rPr>
              <a:t>ВЕДЕННЯ ДІЛОВОЇ ДОКУМЕНТАЦІЇ</a:t>
            </a:r>
            <a:br>
              <a:rPr lang="ru-RU" sz="2900" dirty="0"/>
            </a:br>
            <a:endParaRPr lang="uk-UA" sz="2900" dirty="0"/>
          </a:p>
        </p:txBody>
      </p:sp>
      <p:sp>
        <p:nvSpPr>
          <p:cNvPr id="3" name="Місце для вмісту 2"/>
          <p:cNvSpPr>
            <a:spLocks noGrp="1"/>
          </p:cNvSpPr>
          <p:nvPr>
            <p:ph idx="1"/>
          </p:nvPr>
        </p:nvSpPr>
        <p:spPr>
          <a:xfrm>
            <a:off x="179512" y="854358"/>
            <a:ext cx="8784976" cy="594928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0" indent="0" algn="just">
              <a:buNone/>
            </a:pPr>
            <a:r>
              <a:rPr lang="en-US" sz="2400" dirty="0">
                <a:solidFill>
                  <a:srgbClr val="002060"/>
                </a:solidFill>
              </a:rPr>
              <a:t>	</a:t>
            </a:r>
            <a:r>
              <a:rPr lang="uk-UA" sz="2400" dirty="0">
                <a:solidFill>
                  <a:srgbClr val="002060"/>
                </a:solidFill>
              </a:rPr>
              <a:t>Ведення ділової документації в електронній формі здійснюється відповідно до:</a:t>
            </a:r>
          </a:p>
          <a:p>
            <a:pPr algn="just">
              <a:buFont typeface="Wingdings" panose="05000000000000000000" pitchFamily="2" charset="2"/>
              <a:buChar char="§"/>
            </a:pPr>
            <a:r>
              <a:rPr lang="uk-UA" sz="2400" b="1" dirty="0">
                <a:solidFill>
                  <a:srgbClr val="002060"/>
                </a:solidFill>
              </a:rPr>
              <a:t>законів</a:t>
            </a:r>
            <a:r>
              <a:rPr lang="uk-UA" sz="2400" dirty="0">
                <a:solidFill>
                  <a:srgbClr val="002060"/>
                </a:solidFill>
              </a:rPr>
              <a:t> України «Про освіту», «Про дошкільну освіту», «Про повну загальну середню освіту», «Про електронні документи та електронний документообіг», «Про захист інформації в інформаційно-комунікаційних системах», «Про електронні комунікації», «Про інформацію», «Про захист персональних даних», «Про доступ до публічної інформації», «Про державну статистику»;</a:t>
            </a:r>
          </a:p>
          <a:p>
            <a:pPr algn="just">
              <a:buFont typeface="Wingdings" panose="05000000000000000000" pitchFamily="2" charset="2"/>
              <a:buChar char="§"/>
            </a:pPr>
            <a:r>
              <a:rPr lang="uk-UA" sz="2400" dirty="0">
                <a:solidFill>
                  <a:srgbClr val="002060"/>
                </a:solidFill>
              </a:rPr>
              <a:t> </a:t>
            </a:r>
            <a:r>
              <a:rPr lang="uk-UA" sz="2400" b="1" dirty="0">
                <a:solidFill>
                  <a:srgbClr val="002060"/>
                </a:solidFill>
              </a:rPr>
              <a:t>Положення</a:t>
            </a:r>
            <a:r>
              <a:rPr lang="uk-UA" sz="2400" dirty="0">
                <a:solidFill>
                  <a:srgbClr val="002060"/>
                </a:solidFill>
              </a:rPr>
              <a:t> про програмно-апаратний комплекс «Автоматизований інформаційний комплекс освітнього менеджменту», </a:t>
            </a:r>
            <a:r>
              <a:rPr lang="ru-RU" sz="2400" dirty="0">
                <a:solidFill>
                  <a:srgbClr val="002060"/>
                </a:solidFill>
              </a:rPr>
              <a:t>затверджене</a:t>
            </a:r>
            <a:br>
              <a:rPr lang="ru-RU" sz="2400" dirty="0">
                <a:solidFill>
                  <a:srgbClr val="002060"/>
                </a:solidFill>
              </a:rPr>
            </a:br>
            <a:r>
              <a:rPr lang="ru-RU" sz="2400" dirty="0">
                <a:solidFill>
                  <a:srgbClr val="002060"/>
                </a:solidFill>
              </a:rPr>
              <a:t>постановою КМУ від 02 грудня 2021 р. № 1255;</a:t>
            </a:r>
            <a:endParaRPr lang="uk-UA" sz="2400" dirty="0">
              <a:solidFill>
                <a:srgbClr val="002060"/>
              </a:solidFill>
            </a:endParaRPr>
          </a:p>
          <a:p>
            <a:pPr algn="just">
              <a:buFont typeface="Wingdings" panose="05000000000000000000" pitchFamily="2" charset="2"/>
              <a:buChar char="§"/>
            </a:pPr>
            <a:r>
              <a:rPr lang="uk-UA" sz="2400" b="1" dirty="0">
                <a:solidFill>
                  <a:srgbClr val="002060"/>
                </a:solidFill>
              </a:rPr>
              <a:t>наказу </a:t>
            </a:r>
            <a:r>
              <a:rPr lang="uk-UA" sz="2400" dirty="0">
                <a:solidFill>
                  <a:srgbClr val="002060"/>
                </a:solidFill>
              </a:rPr>
              <a:t>Міністерства юстиції України від 11 листопада 2014 р.              № 1886/5 «Про затвердження Порядку роботи з електронними документами у діловодстві та їх підготовки до передавання на архівне зберігання»</a:t>
            </a:r>
            <a:r>
              <a:rPr lang="uk-UA" sz="2400" b="1" dirty="0"/>
              <a:t> </a:t>
            </a:r>
            <a:r>
              <a:rPr lang="uk-UA" sz="2400" i="1" dirty="0">
                <a:solidFill>
                  <a:srgbClr val="002060"/>
                </a:solidFill>
              </a:rPr>
              <a:t>(редакція від 29.10.2022);</a:t>
            </a:r>
          </a:p>
          <a:p>
            <a:pPr algn="just">
              <a:buFont typeface="Wingdings" panose="05000000000000000000" pitchFamily="2" charset="2"/>
              <a:buChar char="§"/>
            </a:pPr>
            <a:r>
              <a:rPr lang="uk-UA" sz="2400" dirty="0">
                <a:solidFill>
                  <a:srgbClr val="002060"/>
                </a:solidFill>
              </a:rPr>
              <a:t> </a:t>
            </a:r>
            <a:r>
              <a:rPr lang="uk-UA" sz="2400" b="1" dirty="0">
                <a:solidFill>
                  <a:srgbClr val="002060"/>
                </a:solidFill>
              </a:rPr>
              <a:t>наказу </a:t>
            </a:r>
            <a:r>
              <a:rPr lang="uk-UA" sz="2400" dirty="0">
                <a:solidFill>
                  <a:srgbClr val="002060"/>
                </a:solidFill>
              </a:rPr>
              <a:t> МОН України «Про затвердження Інструкції з ведення ділової документації у закладах загальної</a:t>
            </a:r>
            <a:br>
              <a:rPr lang="uk-UA" sz="2400" dirty="0">
                <a:solidFill>
                  <a:srgbClr val="002060"/>
                </a:solidFill>
              </a:rPr>
            </a:br>
            <a:r>
              <a:rPr lang="uk-UA" sz="2400" dirty="0">
                <a:solidFill>
                  <a:srgbClr val="002060"/>
                </a:solidFill>
              </a:rPr>
              <a:t>середньої освіти в електронній формі» від 08.08.2022  №707.</a:t>
            </a:r>
          </a:p>
          <a:p>
            <a:pPr algn="just">
              <a:buFont typeface="Wingdings" panose="05000000000000000000" pitchFamily="2" charset="2"/>
              <a:buChar char="§"/>
            </a:pPr>
            <a:endParaRPr lang="uk-UA" sz="2400" dirty="0">
              <a:solidFill>
                <a:srgbClr val="002060"/>
              </a:solidFill>
            </a:endParaRPr>
          </a:p>
        </p:txBody>
      </p:sp>
      <p:pic>
        <p:nvPicPr>
          <p:cNvPr id="4" name="Рисунок 3"/>
          <p:cNvPicPr>
            <a:picLocks noChangeAspect="1"/>
          </p:cNvPicPr>
          <p:nvPr/>
        </p:nvPicPr>
        <p:blipFill>
          <a:blip r:embed="rId2"/>
          <a:stretch>
            <a:fillRect/>
          </a:stretch>
        </p:blipFill>
        <p:spPr>
          <a:xfrm>
            <a:off x="0" y="0"/>
            <a:ext cx="2079104" cy="884102"/>
          </a:xfrm>
          <a:prstGeom prst="rect">
            <a:avLst/>
          </a:prstGeom>
        </p:spPr>
      </p:pic>
    </p:spTree>
    <p:extLst>
      <p:ext uri="{BB962C8B-B14F-4D97-AF65-F5344CB8AC3E}">
        <p14:creationId xmlns:p14="http://schemas.microsoft.com/office/powerpoint/2010/main" val="121872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379106" y="1015663"/>
            <a:ext cx="8352928" cy="330859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1900" b="1" dirty="0">
                <a:solidFill>
                  <a:srgbClr val="002060"/>
                </a:solidFill>
              </a:rPr>
              <a:t>Програмно-апаратний комплекс «Автоматизований інформаційний комплекс освітнього менеджменту» (далі – АІКОМ) </a:t>
            </a:r>
            <a:r>
              <a:rPr lang="uk-UA" sz="1900" dirty="0">
                <a:solidFill>
                  <a:srgbClr val="002060"/>
                </a:solidFill>
              </a:rPr>
              <a:t>– це інформаційно-аналітична система, призначена для накопичення, зберігання та автоматизованого оброблення освітньої статистики для розподілу коштів освітньої субвенції, ведення обліку дітей шкільного віку, формування переліку підручників, обраних закладами освіти, ведення електронних класних журналів і щоденників та електронного документообігу, ведення фінансової звітності, підвищення кваліфікації педагогічних працівників. До автоматизованого комплексу входять центральна база даних, підсистеми та програмні модулі, що забезпечують реалізацію його функціональних можливостей.</a:t>
            </a:r>
          </a:p>
        </p:txBody>
      </p:sp>
      <p:sp>
        <p:nvSpPr>
          <p:cNvPr id="6" name="Прямокутник 5"/>
          <p:cNvSpPr/>
          <p:nvPr/>
        </p:nvSpPr>
        <p:spPr>
          <a:xfrm>
            <a:off x="391479" y="4509120"/>
            <a:ext cx="8352928" cy="213904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Bef>
                <a:spcPct val="20000"/>
              </a:spcBef>
            </a:pPr>
            <a:r>
              <a:rPr lang="uk-UA" sz="1900" b="1" dirty="0">
                <a:solidFill>
                  <a:srgbClr val="002060"/>
                </a:solidFill>
              </a:rPr>
              <a:t>Електронні освітні інформаційні системи (далі – ОІС) </a:t>
            </a:r>
            <a:r>
              <a:rPr lang="uk-UA" sz="1900" dirty="0">
                <a:solidFill>
                  <a:srgbClr val="002060"/>
                </a:solidFill>
              </a:rPr>
              <a:t>– це інформаційно-телекомунікаційні системи, призначені для автоматизації управління закладом освіти, створення, обробки, обміну інформацією та документами в електронній формі, зокрема з центральною базою даних автоматизованого комплексу менеджменту (у разі підключення). Якщо ОІС не підключена до АІКОМ, відповідальна особа закладу освіти має передавати до неї необхідну інформацію для зведення статистичної звітності.</a:t>
            </a:r>
          </a:p>
        </p:txBody>
      </p:sp>
      <p:sp>
        <p:nvSpPr>
          <p:cNvPr id="8" name="Прямокутник 7"/>
          <p:cNvSpPr/>
          <p:nvPr/>
        </p:nvSpPr>
        <p:spPr>
          <a:xfrm>
            <a:off x="2555776" y="0"/>
            <a:ext cx="6176258" cy="892552"/>
          </a:xfrm>
          <a:prstGeom prst="rect">
            <a:avLst/>
          </a:prstGeom>
        </p:spPr>
        <p:txBody>
          <a:bodyPr wrap="square">
            <a:spAutoFit/>
          </a:bodyPr>
          <a:lstStyle/>
          <a:p>
            <a:pPr algn="ctr"/>
            <a:r>
              <a:rPr lang="ru-RU" sz="2600" b="1" kern="0" dirty="0">
                <a:solidFill>
                  <a:srgbClr val="C00000"/>
                </a:solidFill>
                <a:latin typeface="Candara" panose="020E0502030303020204" pitchFamily="34" charset="0"/>
              </a:rPr>
              <a:t>ЕЛЕКТРОННИЙ ФОРМАТ </a:t>
            </a:r>
            <a:br>
              <a:rPr lang="ru-RU" sz="2600" b="1" kern="0" dirty="0">
                <a:solidFill>
                  <a:srgbClr val="C00000"/>
                </a:solidFill>
                <a:latin typeface="Candara" panose="020E0502030303020204" pitchFamily="34" charset="0"/>
              </a:rPr>
            </a:br>
            <a:r>
              <a:rPr lang="ru-RU" sz="2600" b="1" kern="0" dirty="0">
                <a:solidFill>
                  <a:srgbClr val="C00000"/>
                </a:solidFill>
                <a:latin typeface="Candara" panose="020E0502030303020204" pitchFamily="34" charset="0"/>
              </a:rPr>
              <a:t>ВЕДЕННЯ ДІЛОВОЇ ДОКУМЕНТАЦІЇ</a:t>
            </a:r>
            <a:endParaRPr lang="uk-UA" sz="2600" dirty="0">
              <a:solidFill>
                <a:prstClr val="black"/>
              </a:solidFill>
            </a:endParaRPr>
          </a:p>
        </p:txBody>
      </p:sp>
      <p:sp>
        <p:nvSpPr>
          <p:cNvPr id="2" name="AutoShape 2" descr="АІКОМ: розробили систему, де всі зможуть переглянути статистику про школи |  Нова українська школ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3" name="Рисунок 2"/>
          <p:cNvPicPr>
            <a:picLocks noChangeAspect="1"/>
          </p:cNvPicPr>
          <p:nvPr/>
        </p:nvPicPr>
        <p:blipFill>
          <a:blip r:embed="rId2"/>
          <a:stretch>
            <a:fillRect/>
          </a:stretch>
        </p:blipFill>
        <p:spPr>
          <a:xfrm>
            <a:off x="79326" y="20398"/>
            <a:ext cx="2857500" cy="933710"/>
          </a:xfrm>
          <a:prstGeom prst="rect">
            <a:avLst/>
          </a:prstGeom>
        </p:spPr>
      </p:pic>
    </p:spTree>
    <p:extLst>
      <p:ext uri="{BB962C8B-B14F-4D97-AF65-F5344CB8AC3E}">
        <p14:creationId xmlns:p14="http://schemas.microsoft.com/office/powerpoint/2010/main" val="31800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251520" y="1124744"/>
            <a:ext cx="8784976" cy="5328591"/>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a:bodyPr>
          <a:lstStyle/>
          <a:p>
            <a:pPr marL="0" indent="0" algn="ctr">
              <a:buNone/>
            </a:pPr>
            <a:r>
              <a:rPr lang="uk-UA" sz="2400" dirty="0">
                <a:solidFill>
                  <a:srgbClr val="002060"/>
                </a:solidFill>
              </a:rPr>
              <a:t>Наказ </a:t>
            </a:r>
          </a:p>
          <a:p>
            <a:pPr marL="0" indent="0" algn="ctr">
              <a:buNone/>
            </a:pPr>
            <a:r>
              <a:rPr lang="uk-UA" sz="2400" dirty="0">
                <a:solidFill>
                  <a:srgbClr val="002060"/>
                </a:solidFill>
              </a:rPr>
              <a:t>Міністерства освіти і науки України</a:t>
            </a:r>
          </a:p>
          <a:p>
            <a:pPr marL="0" indent="0" algn="ctr">
              <a:buNone/>
            </a:pPr>
            <a:r>
              <a:rPr lang="uk-UA" sz="2400" dirty="0">
                <a:solidFill>
                  <a:srgbClr val="002060"/>
                </a:solidFill>
              </a:rPr>
              <a:t>«Про затвердження Інструкції з ведення</a:t>
            </a:r>
            <a:br>
              <a:rPr lang="uk-UA" sz="2400" dirty="0">
                <a:solidFill>
                  <a:srgbClr val="002060"/>
                </a:solidFill>
              </a:rPr>
            </a:br>
            <a:r>
              <a:rPr lang="uk-UA" sz="2400" dirty="0">
                <a:solidFill>
                  <a:srgbClr val="002060"/>
                </a:solidFill>
              </a:rPr>
              <a:t>ділової документації у закладах загальної</a:t>
            </a:r>
            <a:br>
              <a:rPr lang="uk-UA" sz="2400" dirty="0">
                <a:solidFill>
                  <a:srgbClr val="002060"/>
                </a:solidFill>
              </a:rPr>
            </a:br>
            <a:r>
              <a:rPr lang="uk-UA" sz="2400" dirty="0">
                <a:solidFill>
                  <a:srgbClr val="002060"/>
                </a:solidFill>
              </a:rPr>
              <a:t>середньої освіти в електронній формі»</a:t>
            </a:r>
          </a:p>
          <a:p>
            <a:pPr marL="0" indent="0" algn="ctr">
              <a:buNone/>
            </a:pPr>
            <a:r>
              <a:rPr lang="uk-UA" sz="2400" dirty="0">
                <a:solidFill>
                  <a:srgbClr val="002060"/>
                </a:solidFill>
              </a:rPr>
              <a:t>від 08 серпня 2022 р.  №707, зареєстрований</a:t>
            </a:r>
            <a:br>
              <a:rPr lang="uk-UA" sz="2400" dirty="0">
                <a:solidFill>
                  <a:srgbClr val="002060"/>
                </a:solidFill>
              </a:rPr>
            </a:br>
            <a:r>
              <a:rPr lang="uk-UA" sz="2400" dirty="0">
                <a:solidFill>
                  <a:srgbClr val="002060"/>
                </a:solidFill>
              </a:rPr>
              <a:t>в Міністерстві юстиції України</a:t>
            </a:r>
            <a:br>
              <a:rPr lang="uk-UA" sz="2400" dirty="0">
                <a:solidFill>
                  <a:srgbClr val="002060"/>
                </a:solidFill>
              </a:rPr>
            </a:br>
            <a:r>
              <a:rPr lang="uk-UA" sz="2400" dirty="0">
                <a:solidFill>
                  <a:srgbClr val="002060"/>
                </a:solidFill>
              </a:rPr>
              <a:t>09 вересня 2022 року за № 1029/38365</a:t>
            </a:r>
          </a:p>
        </p:txBody>
      </p:sp>
      <p:sp>
        <p:nvSpPr>
          <p:cNvPr id="5" name="Прямокутник 4"/>
          <p:cNvSpPr/>
          <p:nvPr/>
        </p:nvSpPr>
        <p:spPr>
          <a:xfrm>
            <a:off x="1547664" y="1268760"/>
            <a:ext cx="6727226" cy="461665"/>
          </a:xfrm>
          <a:prstGeom prst="rect">
            <a:avLst/>
          </a:prstGeom>
        </p:spPr>
        <p:txBody>
          <a:bodyPr wrap="none">
            <a:spAutoFit/>
          </a:bodyPr>
          <a:lstStyle/>
          <a:p>
            <a:pPr algn="ctr"/>
            <a:r>
              <a:rPr lang="uk-UA" sz="2400" b="1" dirty="0">
                <a:solidFill>
                  <a:srgbClr val="C00000"/>
                </a:solidFill>
              </a:rPr>
              <a:t>ВЕДЕННЯ ДОКУМЕНТАЦІЇ В ЕЛЕКТРОННІЙ ФОРМІ</a:t>
            </a:r>
          </a:p>
        </p:txBody>
      </p:sp>
      <p:pic>
        <p:nvPicPr>
          <p:cNvPr id="2" name="Рисунок 1"/>
          <p:cNvPicPr>
            <a:picLocks noChangeAspect="1"/>
          </p:cNvPicPr>
          <p:nvPr/>
        </p:nvPicPr>
        <p:blipFill>
          <a:blip r:embed="rId2"/>
          <a:stretch>
            <a:fillRect/>
          </a:stretch>
        </p:blipFill>
        <p:spPr>
          <a:xfrm>
            <a:off x="107504" y="98520"/>
            <a:ext cx="2695575" cy="991741"/>
          </a:xfrm>
          <a:prstGeom prst="rect">
            <a:avLst/>
          </a:prstGeom>
        </p:spPr>
      </p:pic>
    </p:spTree>
    <p:extLst>
      <p:ext uri="{BB962C8B-B14F-4D97-AF65-F5344CB8AC3E}">
        <p14:creationId xmlns:p14="http://schemas.microsoft.com/office/powerpoint/2010/main" val="143669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0488"/>
            <a:ext cx="6707088" cy="1143000"/>
          </a:xfrm>
        </p:spPr>
        <p:txBody>
          <a:bodyPr>
            <a:noAutofit/>
          </a:bodyPr>
          <a:lstStyle/>
          <a:p>
            <a:r>
              <a:rPr lang="uk-UA" sz="2400" b="1" dirty="0">
                <a:solidFill>
                  <a:srgbClr val="C00000"/>
                </a:solidFill>
              </a:rPr>
              <a:t>ВЕДЕННЯ ДОКУМЕНТАЦІЇ В ЕЛЕКТРОННІЙ ФОРМІ</a:t>
            </a:r>
            <a:endParaRPr lang="ru-RU" sz="2400" b="1" dirty="0">
              <a:solidFill>
                <a:srgbClr val="C00000"/>
              </a:solidFill>
            </a:endParaRPr>
          </a:p>
        </p:txBody>
      </p:sp>
      <p:sp>
        <p:nvSpPr>
          <p:cNvPr id="3" name="Місце для вмісту 2"/>
          <p:cNvSpPr>
            <a:spLocks noGrp="1"/>
          </p:cNvSpPr>
          <p:nvPr>
            <p:ph idx="1"/>
          </p:nvPr>
        </p:nvSpPr>
        <p:spPr>
          <a:xfrm>
            <a:off x="231907" y="1644594"/>
            <a:ext cx="8773398" cy="93308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just">
              <a:buNone/>
            </a:pPr>
            <a:r>
              <a:rPr lang="ru-RU" sz="2200" dirty="0">
                <a:solidFill>
                  <a:srgbClr val="002060"/>
                </a:solidFill>
              </a:rPr>
              <a:t>Керівник закладу освіти визначає </a:t>
            </a:r>
            <a:r>
              <a:rPr lang="ru-RU" sz="2200" b="1" dirty="0">
                <a:solidFill>
                  <a:srgbClr val="002060"/>
                </a:solidFill>
              </a:rPr>
              <a:t>відповідальну особу за адміністрування ОІС.</a:t>
            </a:r>
            <a:endParaRPr lang="uk-UA" sz="2200" b="1" dirty="0">
              <a:solidFill>
                <a:srgbClr val="002060"/>
              </a:solidFill>
            </a:endParaRPr>
          </a:p>
          <a:p>
            <a:pPr algn="just">
              <a:buFont typeface="Wingdings" panose="05000000000000000000" pitchFamily="2" charset="2"/>
              <a:buChar char="§"/>
            </a:pPr>
            <a:endParaRPr lang="uk-UA" sz="2200" dirty="0">
              <a:solidFill>
                <a:srgbClr val="002060"/>
              </a:solidFill>
            </a:endParaRPr>
          </a:p>
          <a:p>
            <a:pPr algn="just"/>
            <a:endParaRPr lang="uk-UA" sz="1800" dirty="0">
              <a:solidFill>
                <a:srgbClr val="002060"/>
              </a:solidFill>
            </a:endParaRPr>
          </a:p>
          <a:p>
            <a:pPr algn="just"/>
            <a:endParaRPr lang="uk-UA" sz="1800" dirty="0">
              <a:solidFill>
                <a:srgbClr val="002060"/>
              </a:solidFill>
            </a:endParaRPr>
          </a:p>
        </p:txBody>
      </p:sp>
      <p:pic>
        <p:nvPicPr>
          <p:cNvPr id="4" name="Рисунок 3"/>
          <p:cNvPicPr>
            <a:picLocks noChangeAspect="1"/>
          </p:cNvPicPr>
          <p:nvPr/>
        </p:nvPicPr>
        <p:blipFill>
          <a:blip r:embed="rId2"/>
          <a:stretch>
            <a:fillRect/>
          </a:stretch>
        </p:blipFill>
        <p:spPr>
          <a:xfrm>
            <a:off x="22523" y="-16741"/>
            <a:ext cx="2245221" cy="1116707"/>
          </a:xfrm>
          <a:prstGeom prst="rect">
            <a:avLst/>
          </a:prstGeom>
        </p:spPr>
      </p:pic>
      <p:sp>
        <p:nvSpPr>
          <p:cNvPr id="6" name="Прямокутник 5"/>
          <p:cNvSpPr/>
          <p:nvPr/>
        </p:nvSpPr>
        <p:spPr>
          <a:xfrm>
            <a:off x="6059117" y="948215"/>
            <a:ext cx="2919366"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srgbClr val="002060"/>
                </a:solidFill>
              </a:rPr>
              <a:t>Інструкція з ведення ділової документації </a:t>
            </a:r>
          </a:p>
          <a:p>
            <a:pPr algn="just"/>
            <a:r>
              <a:rPr lang="uk-UA" sz="1200" dirty="0">
                <a:solidFill>
                  <a:srgbClr val="002060"/>
                </a:solidFill>
              </a:rPr>
              <a:t>у ЗЗСО в електронній формі» (наказ МОН </a:t>
            </a:r>
          </a:p>
          <a:p>
            <a:pPr algn="just"/>
            <a:r>
              <a:rPr lang="uk-UA" sz="1200" dirty="0">
                <a:solidFill>
                  <a:srgbClr val="002060"/>
                </a:solidFill>
              </a:rPr>
              <a:t>від 08.08.2022  №707)</a:t>
            </a:r>
          </a:p>
        </p:txBody>
      </p:sp>
      <p:sp>
        <p:nvSpPr>
          <p:cNvPr id="7" name="Прямокутник 6"/>
          <p:cNvSpPr/>
          <p:nvPr/>
        </p:nvSpPr>
        <p:spPr>
          <a:xfrm>
            <a:off x="321655" y="5031998"/>
            <a:ext cx="8707179" cy="92333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dirty="0">
                <a:solidFill>
                  <a:srgbClr val="002060"/>
                </a:solidFill>
                <a:latin typeface="Roboto"/>
              </a:rPr>
              <a:t>Інструкцією визначено перелік даних, що вносяться та обробляються в електронній освітній інформаційній системі. Ця норма наказу </a:t>
            </a:r>
            <a:r>
              <a:rPr lang="uk-UA" b="1" dirty="0">
                <a:solidFill>
                  <a:srgbClr val="002060"/>
                </a:solidFill>
                <a:latin typeface="Roboto"/>
              </a:rPr>
              <a:t>набирає чинності через 3 місяці з дня припинення або скасування воєнного стану</a:t>
            </a:r>
            <a:r>
              <a:rPr lang="uk-UA" dirty="0">
                <a:solidFill>
                  <a:srgbClr val="002060"/>
                </a:solidFill>
                <a:latin typeface="Roboto"/>
              </a:rPr>
              <a:t>.</a:t>
            </a:r>
            <a:endParaRPr lang="uk-UA" dirty="0">
              <a:solidFill>
                <a:srgbClr val="002060"/>
              </a:solidFill>
            </a:endParaRPr>
          </a:p>
        </p:txBody>
      </p:sp>
      <p:sp>
        <p:nvSpPr>
          <p:cNvPr id="8" name="Прямокутник 7"/>
          <p:cNvSpPr/>
          <p:nvPr/>
        </p:nvSpPr>
        <p:spPr>
          <a:xfrm>
            <a:off x="332583" y="6077092"/>
            <a:ext cx="8672722" cy="70788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000" b="1" i="1" dirty="0">
                <a:solidFill>
                  <a:srgbClr val="002060"/>
                </a:solidFill>
              </a:rPr>
              <a:t>Не допускається </a:t>
            </a:r>
            <a:r>
              <a:rPr lang="uk-UA" sz="2000" i="1" dirty="0">
                <a:solidFill>
                  <a:srgbClr val="002060"/>
                </a:solidFill>
              </a:rPr>
              <a:t>одночасного проходження одного й того самого документа в електронній і паперовій формі.</a:t>
            </a:r>
          </a:p>
        </p:txBody>
      </p:sp>
      <p:sp>
        <p:nvSpPr>
          <p:cNvPr id="9" name="Місце для вмісту 2"/>
          <p:cNvSpPr txBox="1">
            <a:spLocks/>
          </p:cNvSpPr>
          <p:nvPr/>
        </p:nvSpPr>
        <p:spPr>
          <a:xfrm>
            <a:off x="256652" y="2646117"/>
            <a:ext cx="8718179" cy="230425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b="1">
                <a:solidFill>
                  <a:srgbClr val="002060"/>
                </a:solidFill>
              </a:rPr>
              <a:t>Електронний класний журнал </a:t>
            </a:r>
            <a:r>
              <a:rPr lang="uk-UA" sz="2000">
                <a:solidFill>
                  <a:srgbClr val="002060"/>
                </a:solidFill>
              </a:rPr>
              <a:t>– окремий електронний документ, що реалізований як окрема електронна освітня інформаційна система або як функціональний модуль АІКОМ. </a:t>
            </a:r>
          </a:p>
          <a:p>
            <a:pPr marL="0" indent="0" algn="just">
              <a:buFont typeface="Arial" pitchFamily="34" charset="0"/>
              <a:buNone/>
            </a:pPr>
            <a:r>
              <a:rPr lang="uk-UA" sz="2000">
                <a:solidFill>
                  <a:srgbClr val="002060"/>
                </a:solidFill>
              </a:rPr>
              <a:t>Після завершення навчального року та внесення відповідних записів у електронний класний журнал, директор закладу освіти або уповноважена ним особа накладає електронний підпис, що базується на кваліфікованому сертифікаті електронного підпису.</a:t>
            </a:r>
            <a:endParaRPr lang="uk-UA" sz="2000" dirty="0">
              <a:solidFill>
                <a:srgbClr val="002060"/>
              </a:solidFill>
            </a:endParaRPr>
          </a:p>
        </p:txBody>
      </p:sp>
    </p:spTree>
    <p:extLst>
      <p:ext uri="{BB962C8B-B14F-4D97-AF65-F5344CB8AC3E}">
        <p14:creationId xmlns:p14="http://schemas.microsoft.com/office/powerpoint/2010/main" val="237412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116632"/>
            <a:ext cx="8229600" cy="576064"/>
          </a:xfrm>
        </p:spPr>
        <p:txBody>
          <a:bodyPr>
            <a:normAutofit/>
          </a:bodyPr>
          <a:lstStyle/>
          <a:p>
            <a:r>
              <a:rPr lang="uk-UA" sz="2600" b="1" kern="0" dirty="0">
                <a:solidFill>
                  <a:srgbClr val="C00000"/>
                </a:solidFill>
                <a:latin typeface="Candara" panose="020E0502030303020204" pitchFamily="34" charset="0"/>
                <a:ea typeface="+mn-ea"/>
                <a:cs typeface="+mn-cs"/>
              </a:rPr>
              <a:t>ВЕДЕННЯ ДОКУМЕНТАЦІЇ В ЕЛЕКТРОННІЙ ФОРМІ</a:t>
            </a:r>
          </a:p>
        </p:txBody>
      </p:sp>
      <p:sp>
        <p:nvSpPr>
          <p:cNvPr id="3" name="Місце для вмісту 2"/>
          <p:cNvSpPr>
            <a:spLocks noGrp="1"/>
          </p:cNvSpPr>
          <p:nvPr>
            <p:ph idx="1"/>
          </p:nvPr>
        </p:nvSpPr>
        <p:spPr>
          <a:xfrm>
            <a:off x="179512" y="836712"/>
            <a:ext cx="8856984" cy="578924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buFont typeface="Wingdings" panose="05000000000000000000" pitchFamily="2" charset="2"/>
              <a:buChar char="§"/>
            </a:pPr>
            <a:r>
              <a:rPr lang="uk-UA" sz="1800" dirty="0">
                <a:solidFill>
                  <a:srgbClr val="002060"/>
                </a:solidFill>
                <a:latin typeface="Verdana" panose="020B0604030504040204" pitchFamily="34" charset="0"/>
              </a:rPr>
              <a:t>класний журнал для </a:t>
            </a:r>
            <a:r>
              <a:rPr lang="en-US" sz="1800" dirty="0">
                <a:solidFill>
                  <a:srgbClr val="002060"/>
                </a:solidFill>
                <a:latin typeface="Verdana" panose="020B0604030504040204" pitchFamily="34" charset="0"/>
              </a:rPr>
              <a:t>I – IV </a:t>
            </a:r>
            <a:r>
              <a:rPr lang="uk-UA" sz="1800" dirty="0">
                <a:solidFill>
                  <a:srgbClr val="002060"/>
                </a:solidFill>
                <a:latin typeface="Verdana" panose="020B0604030504040204" pitchFamily="34" charset="0"/>
              </a:rPr>
              <a:t>класів;</a:t>
            </a:r>
          </a:p>
          <a:p>
            <a:pPr>
              <a:buFont typeface="Wingdings" panose="05000000000000000000" pitchFamily="2" charset="2"/>
              <a:buChar char="§"/>
            </a:pPr>
            <a:r>
              <a:rPr lang="uk-UA" sz="1800" dirty="0">
                <a:solidFill>
                  <a:srgbClr val="002060"/>
                </a:solidFill>
                <a:latin typeface="Verdana" panose="020B0604030504040204" pitchFamily="34" charset="0"/>
              </a:rPr>
              <a:t>класний журнал для </a:t>
            </a:r>
            <a:r>
              <a:rPr lang="en-US" sz="1800" dirty="0">
                <a:solidFill>
                  <a:srgbClr val="002060"/>
                </a:solidFill>
                <a:latin typeface="Verdana" panose="020B0604030504040204" pitchFamily="34" charset="0"/>
              </a:rPr>
              <a:t>V – XI (XII) </a:t>
            </a:r>
            <a:r>
              <a:rPr lang="uk-UA" sz="1800" dirty="0">
                <a:solidFill>
                  <a:srgbClr val="002060"/>
                </a:solidFill>
                <a:latin typeface="Verdana" panose="020B0604030504040204" pitchFamily="34" charset="0"/>
              </a:rPr>
              <a:t>класів;</a:t>
            </a:r>
          </a:p>
          <a:p>
            <a:pPr>
              <a:buFont typeface="Wingdings" panose="05000000000000000000" pitchFamily="2" charset="2"/>
              <a:buChar char="§"/>
            </a:pPr>
            <a:r>
              <a:rPr lang="uk-UA" sz="1800" dirty="0">
                <a:solidFill>
                  <a:srgbClr val="002060"/>
                </a:solidFill>
                <a:latin typeface="Verdana" panose="020B0604030504040204" pitchFamily="34" charset="0"/>
              </a:rPr>
              <a:t>журнал обліку пропущених і замінених уроків;</a:t>
            </a:r>
          </a:p>
          <a:p>
            <a:pPr algn="just">
              <a:buFont typeface="Wingdings" panose="05000000000000000000" pitchFamily="2" charset="2"/>
              <a:buChar char="§"/>
            </a:pPr>
            <a:r>
              <a:rPr lang="uk-UA" sz="1800" dirty="0">
                <a:solidFill>
                  <a:srgbClr val="002060"/>
                </a:solidFill>
                <a:latin typeface="Verdana" panose="020B0604030504040204" pitchFamily="34" charset="0"/>
              </a:rPr>
              <a:t>журнали здобувачів освіти, які здобувають загальну середню освіту за індивідуальною формою;</a:t>
            </a:r>
          </a:p>
          <a:p>
            <a:pPr>
              <a:buFont typeface="Wingdings" panose="05000000000000000000" pitchFamily="2" charset="2"/>
              <a:buChar char="§"/>
            </a:pPr>
            <a:r>
              <a:rPr lang="uk-UA" sz="1800" dirty="0">
                <a:solidFill>
                  <a:srgbClr val="002060"/>
                </a:solidFill>
                <a:latin typeface="Verdana" panose="020B0604030504040204" pitchFamily="34" charset="0"/>
              </a:rPr>
              <a:t>журнал факультативних та гурткових занять;</a:t>
            </a:r>
          </a:p>
          <a:p>
            <a:pPr algn="just">
              <a:buFont typeface="Wingdings" panose="05000000000000000000" pitchFamily="2" charset="2"/>
              <a:buChar char="§"/>
            </a:pPr>
            <a:r>
              <a:rPr lang="uk-UA" sz="1800" dirty="0">
                <a:solidFill>
                  <a:srgbClr val="002060"/>
                </a:solidFill>
                <a:latin typeface="Verdana" panose="020B0604030504040204" pitchFamily="34" charset="0"/>
              </a:rPr>
              <a:t>журнал реєстрації інструктажів з питань охорони праці та безпеки життєдіяльності;</a:t>
            </a:r>
          </a:p>
          <a:p>
            <a:pPr>
              <a:buFont typeface="Wingdings" panose="05000000000000000000" pitchFamily="2" charset="2"/>
              <a:buChar char="§"/>
            </a:pPr>
            <a:r>
              <a:rPr lang="uk-UA" sz="1800" dirty="0">
                <a:solidFill>
                  <a:srgbClr val="002060"/>
                </a:solidFill>
                <a:latin typeface="Verdana" panose="020B0604030504040204" pitchFamily="34" charset="0"/>
              </a:rPr>
              <a:t>особові справи здобувачів освіти;</a:t>
            </a:r>
          </a:p>
          <a:p>
            <a:pPr>
              <a:buFont typeface="Wingdings" panose="05000000000000000000" pitchFamily="2" charset="2"/>
              <a:buChar char="§"/>
            </a:pPr>
            <a:r>
              <a:rPr lang="uk-UA" sz="1800" dirty="0">
                <a:solidFill>
                  <a:srgbClr val="002060"/>
                </a:solidFill>
                <a:latin typeface="Verdana" panose="020B0604030504040204" pitchFamily="34" charset="0"/>
              </a:rPr>
              <a:t>алфавітна книга здобувачів освіти;</a:t>
            </a:r>
          </a:p>
          <a:p>
            <a:pPr>
              <a:buFont typeface="Wingdings" panose="05000000000000000000" pitchFamily="2" charset="2"/>
              <a:buChar char="§"/>
            </a:pPr>
            <a:r>
              <a:rPr lang="uk-UA" sz="1800" dirty="0">
                <a:solidFill>
                  <a:srgbClr val="002060"/>
                </a:solidFill>
                <a:latin typeface="Verdana" panose="020B0604030504040204" pitchFamily="34" charset="0"/>
              </a:rPr>
              <a:t>особова справа педагогічного працівника;</a:t>
            </a:r>
          </a:p>
          <a:p>
            <a:pPr>
              <a:buFont typeface="Wingdings" panose="05000000000000000000" pitchFamily="2" charset="2"/>
              <a:buChar char="§"/>
            </a:pPr>
            <a:r>
              <a:rPr lang="uk-UA" sz="1800" dirty="0">
                <a:solidFill>
                  <a:srgbClr val="002060"/>
                </a:solidFill>
                <a:latin typeface="Verdana" panose="020B0604030504040204" pitchFamily="34" charset="0"/>
              </a:rPr>
              <a:t>журнал реєстрації наказів руху здобувачів освіти;</a:t>
            </a:r>
          </a:p>
          <a:p>
            <a:pPr algn="just">
              <a:buFont typeface="Wingdings" panose="05000000000000000000" pitchFamily="2" charset="2"/>
              <a:buChar char="§"/>
            </a:pPr>
            <a:r>
              <a:rPr lang="uk-UA" sz="1800" dirty="0">
                <a:solidFill>
                  <a:srgbClr val="002060"/>
                </a:solidFill>
                <a:latin typeface="Verdana" panose="020B0604030504040204" pitchFamily="34" charset="0"/>
              </a:rPr>
              <a:t>накази керівника з кадрових питань особового складу тимчасового зберігання (про відрядження, стягнення, надання щорічних оплачуваних відпусток та відпусток у зв’язку з навчанням);</a:t>
            </a:r>
          </a:p>
          <a:p>
            <a:pPr>
              <a:buFont typeface="Wingdings" panose="05000000000000000000" pitchFamily="2" charset="2"/>
              <a:buChar char="§"/>
            </a:pPr>
            <a:r>
              <a:rPr lang="uk-UA" sz="1800" u="sng" dirty="0">
                <a:solidFill>
                  <a:srgbClr val="002060"/>
                </a:solidFill>
                <a:latin typeface="Verdana" panose="020B0604030504040204" pitchFamily="34" charset="0"/>
              </a:rPr>
              <a:t>річний </a:t>
            </a:r>
            <a:r>
              <a:rPr lang="uk-UA" sz="1800" dirty="0">
                <a:solidFill>
                  <a:srgbClr val="002060"/>
                </a:solidFill>
                <a:latin typeface="Verdana" panose="020B0604030504040204" pitchFamily="34" charset="0"/>
              </a:rPr>
              <a:t>план роботи закладу освіти </a:t>
            </a:r>
            <a:r>
              <a:rPr lang="uk-UA" sz="1600" i="1" dirty="0">
                <a:solidFill>
                  <a:srgbClr val="002060"/>
                </a:solidFill>
                <a:latin typeface="Verdana" panose="020B0604030504040204" pitchFamily="34" charset="0"/>
              </a:rPr>
              <a:t>(НК 010: 2021);</a:t>
            </a:r>
          </a:p>
          <a:p>
            <a:pPr>
              <a:buFont typeface="Wingdings" panose="05000000000000000000" pitchFamily="2" charset="2"/>
              <a:buChar char="§"/>
            </a:pPr>
            <a:r>
              <a:rPr lang="uk-UA" sz="1800" dirty="0">
                <a:solidFill>
                  <a:srgbClr val="002060"/>
                </a:solidFill>
                <a:latin typeface="Verdana" panose="020B0604030504040204" pitchFamily="34" charset="0"/>
              </a:rPr>
              <a:t>розклад навчальних занять;</a:t>
            </a:r>
          </a:p>
          <a:p>
            <a:pPr>
              <a:buFont typeface="Wingdings" panose="05000000000000000000" pitchFamily="2" charset="2"/>
              <a:buChar char="§"/>
            </a:pPr>
            <a:r>
              <a:rPr lang="uk-UA" sz="1800" dirty="0">
                <a:solidFill>
                  <a:srgbClr val="002060"/>
                </a:solidFill>
                <a:latin typeface="Verdana" panose="020B0604030504040204" pitchFamily="34" charset="0"/>
              </a:rPr>
              <a:t>свідоцтва досягнень здобувачів освіти тощо.</a:t>
            </a:r>
          </a:p>
          <a:p>
            <a:pPr marL="0" indent="0">
              <a:buNone/>
            </a:pPr>
            <a:endParaRPr lang="uk-UA" sz="1800" dirty="0">
              <a:solidFill>
                <a:srgbClr val="002060"/>
              </a:solidFill>
            </a:endParaRPr>
          </a:p>
        </p:txBody>
      </p:sp>
      <p:sp>
        <p:nvSpPr>
          <p:cNvPr id="5" name="Прямокутник 4"/>
          <p:cNvSpPr/>
          <p:nvPr/>
        </p:nvSpPr>
        <p:spPr>
          <a:xfrm>
            <a:off x="5957394" y="620688"/>
            <a:ext cx="3096344"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srgbClr val="002060"/>
                </a:solidFill>
              </a:rPr>
              <a:t>Інструкція з ведення ділової документації </a:t>
            </a:r>
          </a:p>
          <a:p>
            <a:pPr algn="just"/>
            <a:r>
              <a:rPr lang="uk-UA" sz="1200" dirty="0">
                <a:solidFill>
                  <a:srgbClr val="002060"/>
                </a:solidFill>
              </a:rPr>
              <a:t>у ЗЗСО в електронній формі» (наказ МОН </a:t>
            </a:r>
          </a:p>
          <a:p>
            <a:pPr algn="just"/>
            <a:r>
              <a:rPr lang="uk-UA" sz="1200" dirty="0">
                <a:solidFill>
                  <a:srgbClr val="002060"/>
                </a:solidFill>
              </a:rPr>
              <a:t>від 08.08.2022  №707)</a:t>
            </a:r>
          </a:p>
        </p:txBody>
      </p:sp>
    </p:spTree>
    <p:extLst>
      <p:ext uri="{BB962C8B-B14F-4D97-AF65-F5344CB8AC3E}">
        <p14:creationId xmlns:p14="http://schemas.microsoft.com/office/powerpoint/2010/main" val="305415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26370"/>
            <a:ext cx="6275040" cy="980728"/>
          </a:xfrm>
        </p:spPr>
        <p:txBody>
          <a:bodyPr>
            <a:normAutofit fontScale="90000"/>
          </a:bodyPr>
          <a:lstStyle/>
          <a:p>
            <a:br>
              <a:rPr lang="ru-RU" sz="3100" b="1" kern="0" dirty="0">
                <a:solidFill>
                  <a:srgbClr val="C00000"/>
                </a:solidFill>
                <a:latin typeface="Candara" panose="020E0502030303020204" pitchFamily="34" charset="0"/>
                <a:ea typeface="+mn-ea"/>
                <a:cs typeface="+mn-cs"/>
              </a:rPr>
            </a:br>
            <a:r>
              <a:rPr lang="ru-RU" sz="3100" b="1" kern="0" dirty="0">
                <a:solidFill>
                  <a:srgbClr val="C00000"/>
                </a:solidFill>
                <a:latin typeface="Candara" panose="020E0502030303020204" pitchFamily="34" charset="0"/>
                <a:ea typeface="+mn-ea"/>
                <a:cs typeface="+mn-cs"/>
              </a:rPr>
              <a:t>Е</a:t>
            </a:r>
            <a:r>
              <a:rPr lang="ru-RU" sz="2900" b="1" kern="0" dirty="0">
                <a:solidFill>
                  <a:srgbClr val="C00000"/>
                </a:solidFill>
                <a:latin typeface="Candara" panose="020E0502030303020204" pitchFamily="34" charset="0"/>
                <a:ea typeface="+mn-ea"/>
                <a:cs typeface="+mn-cs"/>
              </a:rPr>
              <a:t>ЛЕКТРОННИЙ ФОРМАТ </a:t>
            </a:r>
            <a:br>
              <a:rPr lang="ru-RU" sz="2900" b="1" kern="0" dirty="0">
                <a:solidFill>
                  <a:srgbClr val="C00000"/>
                </a:solidFill>
                <a:latin typeface="Candara" panose="020E0502030303020204" pitchFamily="34" charset="0"/>
                <a:ea typeface="+mn-ea"/>
                <a:cs typeface="+mn-cs"/>
              </a:rPr>
            </a:br>
            <a:r>
              <a:rPr lang="ru-RU" sz="2900" b="1" kern="0" dirty="0">
                <a:solidFill>
                  <a:srgbClr val="C00000"/>
                </a:solidFill>
                <a:latin typeface="Candara" panose="020E0502030303020204" pitchFamily="34" charset="0"/>
                <a:ea typeface="+mn-ea"/>
                <a:cs typeface="+mn-cs"/>
              </a:rPr>
              <a:t>ВЕДЕННЯ ДІЛОВОЇ ДОКУМЕНТАЦІЇ</a:t>
            </a:r>
            <a:br>
              <a:rPr lang="ru-RU" sz="2900" dirty="0"/>
            </a:br>
            <a:endParaRPr lang="uk-UA" sz="2900" dirty="0"/>
          </a:p>
        </p:txBody>
      </p:sp>
      <p:sp>
        <p:nvSpPr>
          <p:cNvPr id="3" name="Місце для вмісту 2"/>
          <p:cNvSpPr>
            <a:spLocks noGrp="1"/>
          </p:cNvSpPr>
          <p:nvPr>
            <p:ph idx="1"/>
          </p:nvPr>
        </p:nvSpPr>
        <p:spPr>
          <a:xfrm>
            <a:off x="102434" y="1233871"/>
            <a:ext cx="8784976" cy="545496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endParaRPr lang="uk-UA" dirty="0"/>
          </a:p>
          <a:p>
            <a:pPr marL="0" indent="0" algn="just">
              <a:buNone/>
            </a:pPr>
            <a:r>
              <a:rPr lang="uk-UA" sz="6400" dirty="0">
                <a:solidFill>
                  <a:srgbClr val="002060"/>
                </a:solidFill>
                <a:latin typeface="Arial" panose="020B0604020202020204" pitchFamily="34" charset="0"/>
              </a:rPr>
              <a:t>	</a:t>
            </a:r>
            <a:r>
              <a:rPr lang="uk-UA" sz="7200" dirty="0">
                <a:solidFill>
                  <a:srgbClr val="002060"/>
                </a:solidFill>
                <a:latin typeface="Arial" panose="020B0604020202020204" pitchFamily="34" charset="0"/>
              </a:rPr>
              <a:t>МОН упродовж наступних п'яти років планує повністю відмовитися від ведення паперового діловодства в закладах та установах системи освіти і перейти на електронний формат ведення ділової документації.</a:t>
            </a:r>
          </a:p>
          <a:p>
            <a:pPr marL="0" indent="0" algn="just">
              <a:buNone/>
            </a:pPr>
            <a:r>
              <a:rPr lang="uk-UA" sz="7200" dirty="0">
                <a:solidFill>
                  <a:srgbClr val="002060"/>
                </a:solidFill>
                <a:latin typeface="Arial" panose="020B0604020202020204" pitchFamily="34" charset="0"/>
              </a:rPr>
              <a:t>	</a:t>
            </a:r>
            <a:r>
              <a:rPr lang="uk-UA" sz="7200" b="1" dirty="0">
                <a:solidFill>
                  <a:srgbClr val="002060"/>
                </a:solidFill>
                <a:latin typeface="Arial" panose="020B0604020202020204" pitchFamily="34" charset="0"/>
              </a:rPr>
              <a:t>До кінця 2023 року:</a:t>
            </a:r>
          </a:p>
          <a:p>
            <a:pPr algn="just">
              <a:buFont typeface="Wingdings" panose="05000000000000000000" pitchFamily="2" charset="2"/>
              <a:buChar char="§"/>
            </a:pPr>
            <a:r>
              <a:rPr lang="uk-UA" sz="7200" dirty="0">
                <a:solidFill>
                  <a:srgbClr val="002060"/>
                </a:solidFill>
                <a:latin typeface="Arial" panose="020B0604020202020204" pitchFamily="34" charset="0"/>
              </a:rPr>
              <a:t> планується запровадити електронну взаємодію АІКОМ з іншими державними ресурсами;</a:t>
            </a:r>
          </a:p>
          <a:p>
            <a:pPr algn="just">
              <a:buFont typeface="Wingdings" panose="05000000000000000000" pitchFamily="2" charset="2"/>
              <a:buChar char="§"/>
            </a:pPr>
            <a:r>
              <a:rPr lang="uk-UA" sz="7200" dirty="0">
                <a:solidFill>
                  <a:srgbClr val="002060"/>
                </a:solidFill>
                <a:latin typeface="Arial" panose="020B0604020202020204" pitchFamily="34" charset="0"/>
              </a:rPr>
              <a:t>облік дітей та здобувачів освіти має здійснюватися в централізованій системі.</a:t>
            </a:r>
          </a:p>
          <a:p>
            <a:pPr marL="0" indent="0" algn="just">
              <a:buNone/>
            </a:pPr>
            <a:r>
              <a:rPr lang="uk-UA" sz="7200" dirty="0">
                <a:solidFill>
                  <a:srgbClr val="002060"/>
                </a:solidFill>
                <a:latin typeface="Arial" panose="020B0604020202020204" pitchFamily="34" charset="0"/>
              </a:rPr>
              <a:t>	</a:t>
            </a:r>
            <a:r>
              <a:rPr lang="uk-UA" sz="7200" b="1" dirty="0">
                <a:solidFill>
                  <a:srgbClr val="002060"/>
                </a:solidFill>
                <a:latin typeface="Arial" panose="020B0604020202020204" pitchFamily="34" charset="0"/>
              </a:rPr>
              <a:t>До кінця 2025 року:</a:t>
            </a:r>
          </a:p>
          <a:p>
            <a:pPr algn="just">
              <a:buFont typeface="Wingdings" panose="05000000000000000000" pitchFamily="2" charset="2"/>
              <a:buChar char="§"/>
            </a:pPr>
            <a:r>
              <a:rPr lang="uk-UA" sz="7200" dirty="0">
                <a:solidFill>
                  <a:srgbClr val="002060"/>
                </a:solidFill>
                <a:latin typeface="Arial" panose="020B0604020202020204" pitchFamily="34" charset="0"/>
              </a:rPr>
              <a:t>планується запровадити електронне діловодство в 100% закладів освіти;</a:t>
            </a:r>
          </a:p>
          <a:p>
            <a:pPr algn="just">
              <a:buFont typeface="Wingdings" panose="05000000000000000000" pitchFamily="2" charset="2"/>
              <a:buChar char="§"/>
            </a:pPr>
            <a:r>
              <a:rPr lang="uk-UA" sz="7200" dirty="0">
                <a:solidFill>
                  <a:srgbClr val="002060"/>
                </a:solidFill>
                <a:latin typeface="Arial" panose="020B0604020202020204" pitchFamily="34" charset="0"/>
              </a:rPr>
              <a:t>стануть доступними на порталі Дія електронні документи про освіту та послуги для учасників освітнього процесу.</a:t>
            </a:r>
          </a:p>
          <a:p>
            <a:pPr marL="0" indent="0" algn="just">
              <a:buNone/>
            </a:pPr>
            <a:r>
              <a:rPr lang="uk-UA" sz="7200" dirty="0">
                <a:solidFill>
                  <a:srgbClr val="002060"/>
                </a:solidFill>
                <a:latin typeface="Arial" panose="020B0604020202020204" pitchFamily="34" charset="0"/>
              </a:rPr>
              <a:t>	</a:t>
            </a:r>
            <a:r>
              <a:rPr lang="uk-UA" sz="7200" b="1" dirty="0">
                <a:solidFill>
                  <a:srgbClr val="002060"/>
                </a:solidFill>
                <a:latin typeface="Arial" panose="020B0604020202020204" pitchFamily="34" charset="0"/>
              </a:rPr>
              <a:t>На початку 2026 року:</a:t>
            </a:r>
          </a:p>
          <a:p>
            <a:pPr algn="just">
              <a:buFont typeface="Wingdings" panose="05000000000000000000" pitchFamily="2" charset="2"/>
              <a:buChar char="§"/>
            </a:pPr>
            <a:r>
              <a:rPr lang="uk-UA" sz="7200" dirty="0">
                <a:solidFill>
                  <a:srgbClr val="002060"/>
                </a:solidFill>
                <a:latin typeface="Arial" panose="020B0604020202020204" pitchFamily="34" charset="0"/>
              </a:rPr>
              <a:t>уся статистична та інші шкільні звітності формуватимуться автоматично з рівня індивідуальних даних та подаватимуться в електронному вигляді.</a:t>
            </a:r>
          </a:p>
          <a:p>
            <a:pPr marL="0" indent="0" algn="just">
              <a:buNone/>
            </a:pPr>
            <a:r>
              <a:rPr lang="uk-UA" sz="7200" dirty="0">
                <a:solidFill>
                  <a:srgbClr val="002060"/>
                </a:solidFill>
                <a:latin typeface="Arial" panose="020B0604020202020204" pitchFamily="34" charset="0"/>
              </a:rPr>
              <a:t>	</a:t>
            </a:r>
            <a:r>
              <a:rPr lang="uk-UA" sz="7200" b="1" dirty="0">
                <a:solidFill>
                  <a:srgbClr val="002060"/>
                </a:solidFill>
                <a:latin typeface="Arial" panose="020B0604020202020204" pitchFamily="34" charset="0"/>
              </a:rPr>
              <a:t>2027 рік:</a:t>
            </a:r>
          </a:p>
          <a:p>
            <a:pPr algn="just">
              <a:buFont typeface="Wingdings" panose="05000000000000000000" pitchFamily="2" charset="2"/>
              <a:buChar char="§"/>
            </a:pPr>
            <a:r>
              <a:rPr lang="uk-UA" sz="7200" dirty="0">
                <a:solidFill>
                  <a:srgbClr val="002060"/>
                </a:solidFill>
                <a:latin typeface="Arial" panose="020B0604020202020204" pitchFamily="34" charset="0"/>
              </a:rPr>
              <a:t>припинення ведення паперового діловодства в закладах та установах системи освіти.</a:t>
            </a:r>
          </a:p>
          <a:p>
            <a:pPr marL="0" indent="0" algn="just">
              <a:buNone/>
            </a:pPr>
            <a:r>
              <a:rPr lang="uk-UA" sz="6400" dirty="0">
                <a:solidFill>
                  <a:srgbClr val="C00000"/>
                </a:solidFill>
                <a:latin typeface="Arial" panose="020B0604020202020204" pitchFamily="34" charset="0"/>
              </a:rPr>
              <a:t>	</a:t>
            </a:r>
            <a:r>
              <a:rPr lang="uk-UA" sz="6400" b="1" dirty="0">
                <a:solidFill>
                  <a:srgbClr val="C00000"/>
                </a:solidFill>
                <a:latin typeface="Arial" panose="020B0604020202020204" pitchFamily="34" charset="0"/>
              </a:rPr>
              <a:t>Проєкт Плану відновлення освіти і науки, презентований МОН України</a:t>
            </a:r>
          </a:p>
          <a:p>
            <a:pPr marL="0" indent="0" algn="just">
              <a:buNone/>
            </a:pPr>
            <a:r>
              <a:rPr lang="uk-UA" sz="6400" dirty="0">
                <a:solidFill>
                  <a:srgbClr val="002060"/>
                </a:solidFill>
                <a:latin typeface="Arial" panose="020B0604020202020204" pitchFamily="34" charset="0"/>
                <a:hlinkClick r:id="rId2"/>
              </a:rPr>
              <a:t>https://osvita.ua/doc/files/news/871/87155/HO_proyekt_Planu_vidnovl_Osv_i_nauky-19_.pdf</a:t>
            </a:r>
            <a:endParaRPr lang="uk-UA" sz="6400" dirty="0">
              <a:solidFill>
                <a:srgbClr val="002060"/>
              </a:solidFill>
              <a:latin typeface="Arial" panose="020B0604020202020204" pitchFamily="34" charset="0"/>
            </a:endParaRPr>
          </a:p>
          <a:p>
            <a:pPr marL="0" indent="0">
              <a:buNone/>
            </a:pPr>
            <a:endParaRPr lang="uk-UA" sz="6400" dirty="0">
              <a:solidFill>
                <a:srgbClr val="002060"/>
              </a:solidFill>
              <a:latin typeface="Arial" panose="020B0604020202020204" pitchFamily="34" charset="0"/>
            </a:endParaRPr>
          </a:p>
          <a:p>
            <a:endParaRPr lang="uk-UA" sz="6400" dirty="0"/>
          </a:p>
        </p:txBody>
      </p:sp>
      <p:pic>
        <p:nvPicPr>
          <p:cNvPr id="4" name="Рисунок 3"/>
          <p:cNvPicPr>
            <a:picLocks noChangeAspect="1"/>
          </p:cNvPicPr>
          <p:nvPr/>
        </p:nvPicPr>
        <p:blipFill>
          <a:blip r:embed="rId3"/>
          <a:stretch>
            <a:fillRect/>
          </a:stretch>
        </p:blipFill>
        <p:spPr>
          <a:xfrm>
            <a:off x="97160" y="116632"/>
            <a:ext cx="3165053" cy="853750"/>
          </a:xfrm>
          <a:prstGeom prst="rect">
            <a:avLst/>
          </a:prstGeom>
        </p:spPr>
      </p:pic>
    </p:spTree>
    <p:extLst>
      <p:ext uri="{BB962C8B-B14F-4D97-AF65-F5344CB8AC3E}">
        <p14:creationId xmlns:p14="http://schemas.microsoft.com/office/powerpoint/2010/main" val="92547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69522"/>
            <a:ext cx="6933456" cy="918660"/>
          </a:xfrm>
        </p:spPr>
        <p:txBody>
          <a:bodyPr>
            <a:noAutofit/>
          </a:bodyPr>
          <a:lstStyle/>
          <a:p>
            <a:r>
              <a:rPr lang="uk-UA" sz="2600" b="1" kern="0" dirty="0">
                <a:solidFill>
                  <a:srgbClr val="C00000"/>
                </a:solidFill>
                <a:latin typeface="Candara" panose="020E0502030303020204" pitchFamily="34" charset="0"/>
                <a:ea typeface="+mn-ea"/>
                <a:cs typeface="+mn-cs"/>
              </a:rPr>
              <a:t>АЛГОРИТМ СТВОРЕННЯ </a:t>
            </a:r>
            <a:br>
              <a:rPr lang="uk-UA" sz="2600" b="1" kern="0" dirty="0">
                <a:solidFill>
                  <a:srgbClr val="C00000"/>
                </a:solidFill>
                <a:latin typeface="Candara" panose="020E0502030303020204" pitchFamily="34" charset="0"/>
                <a:ea typeface="+mn-ea"/>
                <a:cs typeface="+mn-cs"/>
              </a:rPr>
            </a:br>
            <a:r>
              <a:rPr lang="uk-UA" sz="2600" b="1" kern="0" dirty="0">
                <a:solidFill>
                  <a:srgbClr val="C00000"/>
                </a:solidFill>
                <a:latin typeface="Candara" panose="020E0502030303020204" pitchFamily="34" charset="0"/>
                <a:ea typeface="+mn-ea"/>
                <a:cs typeface="+mn-cs"/>
              </a:rPr>
              <a:t>ІНСТРУКЦІЇ З ДІЛОВОДСТВА В ЗЗСО</a:t>
            </a:r>
          </a:p>
        </p:txBody>
      </p:sp>
      <p:sp>
        <p:nvSpPr>
          <p:cNvPr id="3" name="Місце для вмісту 2"/>
          <p:cNvSpPr>
            <a:spLocks noGrp="1"/>
          </p:cNvSpPr>
          <p:nvPr>
            <p:ph idx="1"/>
          </p:nvPr>
        </p:nvSpPr>
        <p:spPr>
          <a:xfrm>
            <a:off x="121500" y="1114435"/>
            <a:ext cx="3888432" cy="1138944"/>
          </a:xfr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just">
              <a:buNone/>
            </a:pPr>
            <a:r>
              <a:rPr lang="uk-UA" sz="1800" dirty="0">
                <a:solidFill>
                  <a:srgbClr val="002060"/>
                </a:solidFill>
              </a:rPr>
              <a:t>1. Наказ закладу освіти «Про підготовку  проєкту Інструкції з діловодства та Положення про експертну комісію в ЗЗСО» (жовтень)</a:t>
            </a:r>
          </a:p>
        </p:txBody>
      </p:sp>
      <p:sp>
        <p:nvSpPr>
          <p:cNvPr id="5" name="Місце для вмісту 2"/>
          <p:cNvSpPr txBox="1">
            <a:spLocks/>
          </p:cNvSpPr>
          <p:nvPr/>
        </p:nvSpPr>
        <p:spPr>
          <a:xfrm>
            <a:off x="3923928" y="1461204"/>
            <a:ext cx="4968552" cy="151216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1600" dirty="0">
                <a:solidFill>
                  <a:srgbClr val="002060"/>
                </a:solidFill>
              </a:rPr>
              <a:t>Створення робочої групи, окреслення завдань та визначення термінів їх виконання.</a:t>
            </a:r>
          </a:p>
          <a:p>
            <a:pPr algn="just">
              <a:buFont typeface="Wingdings" panose="05000000000000000000" pitchFamily="2" charset="2"/>
              <a:buChar char="§"/>
            </a:pPr>
            <a:r>
              <a:rPr lang="uk-UA" sz="1600" dirty="0">
                <a:solidFill>
                  <a:srgbClr val="002060"/>
                </a:solidFill>
              </a:rPr>
              <a:t>Розроблення проєкту Інструкції з діловодства в ЗЗСО.</a:t>
            </a:r>
          </a:p>
          <a:p>
            <a:pPr algn="just">
              <a:buFont typeface="Wingdings" panose="05000000000000000000" pitchFamily="2" charset="2"/>
              <a:buChar char="§"/>
            </a:pPr>
            <a:r>
              <a:rPr lang="uk-UA" sz="1600" dirty="0">
                <a:solidFill>
                  <a:srgbClr val="002060"/>
                </a:solidFill>
              </a:rPr>
              <a:t>Розроблення Положення про експертну комісію </a:t>
            </a:r>
            <a:r>
              <a:rPr lang="ru-RU" sz="1600" dirty="0">
                <a:solidFill>
                  <a:srgbClr val="002060"/>
                </a:solidFill>
              </a:rPr>
              <a:t>в ЗЗСО.</a:t>
            </a:r>
            <a:r>
              <a:rPr lang="uk-UA" sz="1600" dirty="0">
                <a:solidFill>
                  <a:srgbClr val="002060"/>
                </a:solidFill>
              </a:rPr>
              <a:t> </a:t>
            </a:r>
          </a:p>
          <a:p>
            <a:pPr algn="just">
              <a:buFont typeface="Wingdings" panose="05000000000000000000" pitchFamily="2" charset="2"/>
              <a:buChar char="§"/>
            </a:pPr>
            <a:endParaRPr lang="uk-UA" sz="1600" dirty="0">
              <a:solidFill>
                <a:srgbClr val="002060"/>
              </a:solidFill>
            </a:endParaRPr>
          </a:p>
          <a:p>
            <a:pPr algn="just">
              <a:buFont typeface="Wingdings" panose="05000000000000000000" pitchFamily="2" charset="2"/>
              <a:buChar char="§"/>
            </a:pPr>
            <a:endParaRPr lang="uk-UA" sz="1600" dirty="0">
              <a:solidFill>
                <a:srgbClr val="002060"/>
              </a:solidFill>
            </a:endParaRPr>
          </a:p>
          <a:p>
            <a:pPr marL="0" indent="0" algn="just">
              <a:buFont typeface="Arial" pitchFamily="34" charset="0"/>
              <a:buNone/>
            </a:pPr>
            <a:endParaRPr lang="uk-UA" sz="2200" dirty="0">
              <a:solidFill>
                <a:srgbClr val="002060"/>
              </a:solidFill>
            </a:endParaRPr>
          </a:p>
        </p:txBody>
      </p:sp>
      <p:sp>
        <p:nvSpPr>
          <p:cNvPr id="6" name="Місце для вмісту 2"/>
          <p:cNvSpPr txBox="1">
            <a:spLocks/>
          </p:cNvSpPr>
          <p:nvPr/>
        </p:nvSpPr>
        <p:spPr>
          <a:xfrm>
            <a:off x="121500" y="3158412"/>
            <a:ext cx="3888432" cy="1008112"/>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1800" dirty="0">
                <a:solidFill>
                  <a:srgbClr val="002060"/>
                </a:solidFill>
              </a:rPr>
              <a:t>2. Наказ закладу освіти «Про створення експертної комісії в ЗЗСО» (жовтень-листопад)</a:t>
            </a:r>
          </a:p>
        </p:txBody>
      </p:sp>
      <p:sp>
        <p:nvSpPr>
          <p:cNvPr id="7" name="Місце для вмісту 2"/>
          <p:cNvSpPr txBox="1">
            <a:spLocks/>
          </p:cNvSpPr>
          <p:nvPr/>
        </p:nvSpPr>
        <p:spPr>
          <a:xfrm>
            <a:off x="3923928" y="3528493"/>
            <a:ext cx="4968552" cy="97210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1600" dirty="0">
                <a:solidFill>
                  <a:srgbClr val="002060"/>
                </a:solidFill>
              </a:rPr>
              <a:t>Створення експертної комісії в ЗЗСО.</a:t>
            </a:r>
          </a:p>
          <a:p>
            <a:pPr algn="just">
              <a:buFont typeface="Wingdings" panose="05000000000000000000" pitchFamily="2" charset="2"/>
              <a:buChar char="§"/>
            </a:pPr>
            <a:r>
              <a:rPr lang="uk-UA" sz="1600" dirty="0">
                <a:solidFill>
                  <a:srgbClr val="002060"/>
                </a:solidFill>
              </a:rPr>
              <a:t>Погодження (схвалення) членами експертної комісії Інструкції з діловодства в ЗЗСО.</a:t>
            </a:r>
          </a:p>
          <a:p>
            <a:pPr algn="just">
              <a:buFont typeface="Wingdings" panose="05000000000000000000" pitchFamily="2" charset="2"/>
              <a:buChar char="§"/>
            </a:pPr>
            <a:endParaRPr lang="uk-UA" sz="1600" dirty="0">
              <a:solidFill>
                <a:srgbClr val="002060"/>
              </a:solidFill>
            </a:endParaRPr>
          </a:p>
          <a:p>
            <a:pPr marL="0" indent="0" algn="just">
              <a:buFont typeface="Arial" pitchFamily="34" charset="0"/>
              <a:buNone/>
            </a:pPr>
            <a:endParaRPr lang="uk-UA" sz="2200" dirty="0">
              <a:solidFill>
                <a:srgbClr val="002060"/>
              </a:solidFill>
            </a:endParaRPr>
          </a:p>
        </p:txBody>
      </p:sp>
      <p:sp>
        <p:nvSpPr>
          <p:cNvPr id="8" name="Місце для вмісту 2"/>
          <p:cNvSpPr txBox="1">
            <a:spLocks/>
          </p:cNvSpPr>
          <p:nvPr/>
        </p:nvSpPr>
        <p:spPr>
          <a:xfrm>
            <a:off x="179512" y="4944109"/>
            <a:ext cx="3888432" cy="113894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1800" dirty="0">
                <a:solidFill>
                  <a:srgbClr val="002060"/>
                </a:solidFill>
              </a:rPr>
              <a:t>3. Наказ закладу освіти «Про затвердження Інструкції з діловодства в ЗЗСО» (листопад-грудень)</a:t>
            </a:r>
          </a:p>
        </p:txBody>
      </p:sp>
      <p:sp>
        <p:nvSpPr>
          <p:cNvPr id="9" name="Місце для вмісту 2"/>
          <p:cNvSpPr txBox="1">
            <a:spLocks/>
          </p:cNvSpPr>
          <p:nvPr/>
        </p:nvSpPr>
        <p:spPr>
          <a:xfrm>
            <a:off x="4039547" y="5278186"/>
            <a:ext cx="4968552" cy="95912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1600" dirty="0">
                <a:solidFill>
                  <a:srgbClr val="002060"/>
                </a:solidFill>
              </a:rPr>
              <a:t>Погодження (схвалення) членами експертної комісії номенклатури справ у ЗЗСО до початку нового календарного року.</a:t>
            </a:r>
          </a:p>
          <a:p>
            <a:pPr algn="just">
              <a:buFont typeface="Wingdings" panose="05000000000000000000" pitchFamily="2" charset="2"/>
              <a:buChar char="§"/>
            </a:pPr>
            <a:endParaRPr lang="uk-UA" sz="1600" dirty="0">
              <a:solidFill>
                <a:srgbClr val="002060"/>
              </a:solidFill>
            </a:endParaRPr>
          </a:p>
          <a:p>
            <a:pPr marL="0" indent="0" algn="just">
              <a:buFont typeface="Arial" pitchFamily="34" charset="0"/>
              <a:buNone/>
            </a:pPr>
            <a:endParaRPr lang="uk-UA" sz="2200" dirty="0">
              <a:solidFill>
                <a:srgbClr val="002060"/>
              </a:solidFill>
            </a:endParaRPr>
          </a:p>
        </p:txBody>
      </p:sp>
      <p:pic>
        <p:nvPicPr>
          <p:cNvPr id="10" name="Рисунок 9"/>
          <p:cNvPicPr>
            <a:picLocks noChangeAspect="1"/>
          </p:cNvPicPr>
          <p:nvPr/>
        </p:nvPicPr>
        <p:blipFill>
          <a:blip r:embed="rId2"/>
          <a:stretch>
            <a:fillRect/>
          </a:stretch>
        </p:blipFill>
        <p:spPr>
          <a:xfrm>
            <a:off x="161839" y="93025"/>
            <a:ext cx="2071679" cy="827380"/>
          </a:xfrm>
          <a:prstGeom prst="rect">
            <a:avLst/>
          </a:prstGeom>
        </p:spPr>
      </p:pic>
    </p:spTree>
    <p:extLst>
      <p:ext uri="{BB962C8B-B14F-4D97-AF65-F5344CB8AC3E}">
        <p14:creationId xmlns:p14="http://schemas.microsoft.com/office/powerpoint/2010/main" val="261586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60648"/>
            <a:ext cx="7077472" cy="918660"/>
          </a:xfrm>
        </p:spPr>
        <p:txBody>
          <a:bodyPr>
            <a:noAutofit/>
          </a:bodyPr>
          <a:lstStyle/>
          <a:p>
            <a:r>
              <a:rPr lang="uk-UA" sz="2600" b="1" kern="0" dirty="0">
                <a:solidFill>
                  <a:srgbClr val="C00000"/>
                </a:solidFill>
                <a:latin typeface="Candara" panose="020E0502030303020204" pitchFamily="34" charset="0"/>
                <a:ea typeface="+mn-ea"/>
                <a:cs typeface="+mn-cs"/>
              </a:rPr>
              <a:t>АЛГОРИТМ СТВОРЕННЯ </a:t>
            </a:r>
            <a:br>
              <a:rPr lang="uk-UA" sz="2600" b="1" kern="0" dirty="0">
                <a:solidFill>
                  <a:srgbClr val="C00000"/>
                </a:solidFill>
                <a:latin typeface="Candara" panose="020E0502030303020204" pitchFamily="34" charset="0"/>
                <a:ea typeface="+mn-ea"/>
                <a:cs typeface="+mn-cs"/>
              </a:rPr>
            </a:br>
            <a:r>
              <a:rPr lang="uk-UA" sz="2600" b="1" kern="0" dirty="0">
                <a:solidFill>
                  <a:srgbClr val="C00000"/>
                </a:solidFill>
                <a:latin typeface="Candara" panose="020E0502030303020204" pitchFamily="34" charset="0"/>
                <a:ea typeface="+mn-ea"/>
                <a:cs typeface="+mn-cs"/>
              </a:rPr>
              <a:t>ІНСТРУКЦІЇ З ДІЛОВОДСТВА В ЗЗСО</a:t>
            </a:r>
          </a:p>
        </p:txBody>
      </p:sp>
      <p:sp>
        <p:nvSpPr>
          <p:cNvPr id="3" name="Місце для вмісту 2"/>
          <p:cNvSpPr>
            <a:spLocks noGrp="1"/>
          </p:cNvSpPr>
          <p:nvPr>
            <p:ph idx="1"/>
          </p:nvPr>
        </p:nvSpPr>
        <p:spPr>
          <a:xfrm>
            <a:off x="140973" y="1556792"/>
            <a:ext cx="3888432" cy="1138944"/>
          </a:xfr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just">
              <a:buNone/>
            </a:pPr>
            <a:r>
              <a:rPr lang="uk-UA" sz="1800" dirty="0">
                <a:solidFill>
                  <a:srgbClr val="002060"/>
                </a:solidFill>
              </a:rPr>
              <a:t>4. Наказ закладу освіти «Про укладання номенклатури справ у ЗЗСО» (грудень).</a:t>
            </a:r>
          </a:p>
        </p:txBody>
      </p:sp>
      <p:sp>
        <p:nvSpPr>
          <p:cNvPr id="5" name="Місце для вмісту 2"/>
          <p:cNvSpPr txBox="1">
            <a:spLocks/>
          </p:cNvSpPr>
          <p:nvPr/>
        </p:nvSpPr>
        <p:spPr>
          <a:xfrm>
            <a:off x="3923928" y="2126264"/>
            <a:ext cx="4968552" cy="244827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1600" dirty="0">
                <a:solidFill>
                  <a:srgbClr val="002060"/>
                </a:solidFill>
              </a:rPr>
              <a:t>Розроблення номенклатури  справ  закладу  відповідальною  особою за  організацію  діловодства  у  закладі  освіти із залученням фахівців структурних підрозділів закладу (за їх наявності).</a:t>
            </a:r>
          </a:p>
          <a:p>
            <a:pPr algn="just">
              <a:buFont typeface="Wingdings" panose="05000000000000000000" pitchFamily="2" charset="2"/>
              <a:buChar char="§"/>
            </a:pPr>
            <a:r>
              <a:rPr lang="uk-UA" sz="1600" dirty="0">
                <a:solidFill>
                  <a:srgbClr val="002060"/>
                </a:solidFill>
              </a:rPr>
              <a:t>Номенклатура  справ  щороку уточнюється, затверджується  керівником  закладу.</a:t>
            </a:r>
          </a:p>
          <a:p>
            <a:pPr algn="just">
              <a:buFont typeface="Wingdings" panose="05000000000000000000" pitchFamily="2" charset="2"/>
              <a:buChar char="§"/>
            </a:pPr>
            <a:r>
              <a:rPr lang="uk-UA" sz="1600" dirty="0">
                <a:solidFill>
                  <a:srgbClr val="002060"/>
                </a:solidFill>
              </a:rPr>
              <a:t> Номенклатура  справ вводиться  в  дію  з  01  січня наступного року. </a:t>
            </a:r>
          </a:p>
          <a:p>
            <a:pPr algn="just">
              <a:buFont typeface="Wingdings" panose="05000000000000000000" pitchFamily="2" charset="2"/>
              <a:buChar char="§"/>
            </a:pPr>
            <a:endParaRPr lang="uk-UA" sz="1600" dirty="0">
              <a:solidFill>
                <a:srgbClr val="002060"/>
              </a:solidFill>
            </a:endParaRPr>
          </a:p>
          <a:p>
            <a:pPr algn="just">
              <a:buFont typeface="Wingdings" panose="05000000000000000000" pitchFamily="2" charset="2"/>
              <a:buChar char="§"/>
            </a:pPr>
            <a:endParaRPr lang="uk-UA" sz="1600" dirty="0">
              <a:solidFill>
                <a:srgbClr val="002060"/>
              </a:solidFill>
            </a:endParaRPr>
          </a:p>
          <a:p>
            <a:pPr marL="0" indent="0" algn="just">
              <a:buFont typeface="Arial" pitchFamily="34" charset="0"/>
              <a:buNone/>
            </a:pPr>
            <a:endParaRPr lang="uk-UA" sz="2200" dirty="0">
              <a:solidFill>
                <a:srgbClr val="002060"/>
              </a:solidFill>
            </a:endParaRPr>
          </a:p>
        </p:txBody>
      </p:sp>
      <p:sp>
        <p:nvSpPr>
          <p:cNvPr id="6" name="Місце для вмісту 2"/>
          <p:cNvSpPr txBox="1">
            <a:spLocks/>
          </p:cNvSpPr>
          <p:nvPr/>
        </p:nvSpPr>
        <p:spPr>
          <a:xfrm>
            <a:off x="140973" y="4869160"/>
            <a:ext cx="3888432" cy="1206692"/>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1800" dirty="0">
                <a:solidFill>
                  <a:srgbClr val="002060"/>
                </a:solidFill>
              </a:rPr>
              <a:t>5. Наказ закладу освіти «Про призначення відповідальної особи за організацію діловодства в ЗЗСО» (грудень).</a:t>
            </a:r>
          </a:p>
        </p:txBody>
      </p:sp>
      <p:sp>
        <p:nvSpPr>
          <p:cNvPr id="7" name="Місце для вмісту 2"/>
          <p:cNvSpPr txBox="1">
            <a:spLocks/>
          </p:cNvSpPr>
          <p:nvPr/>
        </p:nvSpPr>
        <p:spPr>
          <a:xfrm>
            <a:off x="4029405" y="5715001"/>
            <a:ext cx="4968552" cy="97210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1600" dirty="0">
                <a:solidFill>
                  <a:srgbClr val="002060"/>
                </a:solidFill>
              </a:rPr>
              <a:t>В обов'язки відповідальної особи входить організація  діловодства  і  контроль  за  своєчасним  розглядом  та проходженням документів у закладі освіти</a:t>
            </a:r>
          </a:p>
        </p:txBody>
      </p:sp>
      <p:pic>
        <p:nvPicPr>
          <p:cNvPr id="8" name="Рисунок 7"/>
          <p:cNvPicPr>
            <a:picLocks noChangeAspect="1"/>
          </p:cNvPicPr>
          <p:nvPr/>
        </p:nvPicPr>
        <p:blipFill>
          <a:blip r:embed="rId2"/>
          <a:stretch>
            <a:fillRect/>
          </a:stretch>
        </p:blipFill>
        <p:spPr>
          <a:xfrm>
            <a:off x="140973" y="243867"/>
            <a:ext cx="2071679" cy="827380"/>
          </a:xfrm>
          <a:prstGeom prst="rect">
            <a:avLst/>
          </a:prstGeom>
        </p:spPr>
      </p:pic>
    </p:spTree>
    <p:extLst>
      <p:ext uri="{BB962C8B-B14F-4D97-AF65-F5344CB8AC3E}">
        <p14:creationId xmlns:p14="http://schemas.microsoft.com/office/powerpoint/2010/main" val="410176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889" y="26977"/>
            <a:ext cx="6990223" cy="1242864"/>
          </a:xfrm>
        </p:spPr>
        <p:txBody>
          <a:bodyPr>
            <a:noAutofit/>
          </a:bodyPr>
          <a:lstStyle/>
          <a:p>
            <a:r>
              <a:rPr lang="uk-UA" sz="2600" b="1" kern="0" dirty="0">
                <a:solidFill>
                  <a:srgbClr val="C00000"/>
                </a:solidFill>
                <a:latin typeface="Candara" panose="020E0502030303020204" pitchFamily="34" charset="0"/>
                <a:ea typeface="+mn-ea"/>
                <a:cs typeface="+mn-cs"/>
              </a:rPr>
              <a:t>ІНСТРУКЦІЇ </a:t>
            </a:r>
            <a:br>
              <a:rPr lang="uk-UA" sz="2600" b="1" kern="0" dirty="0">
                <a:solidFill>
                  <a:srgbClr val="C00000"/>
                </a:solidFill>
                <a:latin typeface="Candara" panose="020E0502030303020204" pitchFamily="34" charset="0"/>
                <a:ea typeface="+mn-ea"/>
                <a:cs typeface="+mn-cs"/>
              </a:rPr>
            </a:br>
            <a:r>
              <a:rPr lang="uk-UA" sz="2600" b="1" kern="0" dirty="0">
                <a:solidFill>
                  <a:srgbClr val="C00000"/>
                </a:solidFill>
                <a:latin typeface="Candara" panose="020E0502030303020204" pitchFamily="34" charset="0"/>
                <a:ea typeface="+mn-ea"/>
                <a:cs typeface="+mn-cs"/>
              </a:rPr>
              <a:t>З ДІЛОВОДСТВА У ЗАКЛАДАХ ДОШКІЛЬНОЇ ТА ЗАГАЛЬНОЇ СЕРЕДНЬОЇ ОСВІТИ</a:t>
            </a:r>
          </a:p>
        </p:txBody>
      </p:sp>
      <p:sp>
        <p:nvSpPr>
          <p:cNvPr id="3" name="Місце для вмісту 2"/>
          <p:cNvSpPr>
            <a:spLocks noGrp="1"/>
          </p:cNvSpPr>
          <p:nvPr>
            <p:ph idx="1"/>
          </p:nvPr>
        </p:nvSpPr>
        <p:spPr>
          <a:xfrm>
            <a:off x="374265" y="2951739"/>
            <a:ext cx="8424936" cy="338437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just">
              <a:buNone/>
            </a:pPr>
            <a:r>
              <a:rPr lang="uk-UA" sz="2200" dirty="0">
                <a:solidFill>
                  <a:srgbClr val="002060"/>
                </a:solidFill>
              </a:rPr>
              <a:t>Наказ Міністерства освіти і науки України від 25 червня 2018 року №676 «Про затвердження інструкції з діловодства у закладах загальної середньої освіти», зареєстрований у Міністерстві юстиції України 11 вересня 2018 року за  № 1028/32480</a:t>
            </a:r>
          </a:p>
          <a:p>
            <a:pPr>
              <a:buFont typeface="Wingdings" panose="05000000000000000000" pitchFamily="2" charset="2"/>
              <a:buChar char="§"/>
            </a:pPr>
            <a:endParaRPr lang="uk-UA" sz="2200" dirty="0">
              <a:solidFill>
                <a:srgbClr val="002060"/>
              </a:solidFill>
            </a:endParaRPr>
          </a:p>
          <a:p>
            <a:pPr marL="0" indent="0" algn="just">
              <a:buNone/>
            </a:pPr>
            <a:r>
              <a:rPr lang="uk-UA" sz="2200" dirty="0">
                <a:solidFill>
                  <a:srgbClr val="002060"/>
                </a:solidFill>
              </a:rPr>
              <a:t>Лист-роз’яснення Міністерства освіти і науки України від 03.10.2018 №1/9-596 «Щодо застосування окремих положень інструкції з діловодства у закладах загальної середньої освіти»</a:t>
            </a:r>
          </a:p>
          <a:p>
            <a:pPr>
              <a:buFont typeface="Wingdings" panose="05000000000000000000" pitchFamily="2" charset="2"/>
              <a:buChar char="§"/>
            </a:pPr>
            <a:endParaRPr lang="uk-UA"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179512" y="121245"/>
            <a:ext cx="1368151" cy="1427636"/>
          </a:xfrm>
          <a:prstGeom prst="rect">
            <a:avLst/>
          </a:prstGeom>
        </p:spPr>
      </p:pic>
      <p:sp>
        <p:nvSpPr>
          <p:cNvPr id="6" name="Прямокутник 5"/>
          <p:cNvSpPr/>
          <p:nvPr/>
        </p:nvSpPr>
        <p:spPr>
          <a:xfrm>
            <a:off x="374265" y="1556792"/>
            <a:ext cx="8424936" cy="11079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ru-RU" sz="2200" dirty="0">
                <a:solidFill>
                  <a:srgbClr val="002060"/>
                </a:solidFill>
              </a:rPr>
              <a:t>Наказ Міністерства освіти і науки, </a:t>
            </a:r>
            <a:r>
              <a:rPr lang="uk-UA" sz="2200" dirty="0">
                <a:solidFill>
                  <a:srgbClr val="002060"/>
                </a:solidFill>
              </a:rPr>
              <a:t>молоді та спорту України від 01.10.2012 №1059 «Про затвердження Примірної інструкції з діловодства у дошкільних навчальних закладах</a:t>
            </a:r>
            <a:r>
              <a:rPr lang="uk-UA" dirty="0">
                <a:solidFill>
                  <a:srgbClr val="002060"/>
                </a:solidFill>
              </a:rPr>
              <a:t>»</a:t>
            </a:r>
          </a:p>
        </p:txBody>
      </p:sp>
    </p:spTree>
    <p:extLst>
      <p:ext uri="{BB962C8B-B14F-4D97-AF65-F5344CB8AC3E}">
        <p14:creationId xmlns:p14="http://schemas.microsoft.com/office/powerpoint/2010/main" val="347361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6222" y="107"/>
            <a:ext cx="6707088" cy="1143000"/>
          </a:xfrm>
        </p:spPr>
        <p:txBody>
          <a:bodyPr>
            <a:normAutofit/>
          </a:bodyPr>
          <a:lstStyle/>
          <a:p>
            <a:r>
              <a:rPr lang="uk-UA" sz="2600" b="1" kern="0" dirty="0">
                <a:solidFill>
                  <a:srgbClr val="C00000"/>
                </a:solidFill>
                <a:latin typeface="Candara" panose="020E0502030303020204" pitchFamily="34" charset="0"/>
                <a:ea typeface="+mn-ea"/>
                <a:cs typeface="+mn-cs"/>
              </a:rPr>
              <a:t>ІНСТРУКЦІЯ З ДІЛОВОДСТВА</a:t>
            </a:r>
            <a:br>
              <a:rPr lang="uk-UA" sz="2600" b="1" kern="0" dirty="0">
                <a:solidFill>
                  <a:srgbClr val="C00000"/>
                </a:solidFill>
                <a:latin typeface="Candara" panose="020E0502030303020204" pitchFamily="34" charset="0"/>
                <a:ea typeface="+mn-ea"/>
                <a:cs typeface="+mn-cs"/>
              </a:rPr>
            </a:br>
            <a:r>
              <a:rPr lang="uk-UA" sz="2600" b="1" kern="0" dirty="0">
                <a:solidFill>
                  <a:srgbClr val="C00000"/>
                </a:solidFill>
                <a:latin typeface="Candara" panose="020E0502030303020204" pitchFamily="34" charset="0"/>
                <a:ea typeface="+mn-ea"/>
                <a:cs typeface="+mn-cs"/>
              </a:rPr>
              <a:t> В ЗАКЛАДІ ОСВІТИ</a:t>
            </a:r>
          </a:p>
        </p:txBody>
      </p:sp>
      <p:pic>
        <p:nvPicPr>
          <p:cNvPr id="3" name="Рисунок 2"/>
          <p:cNvPicPr>
            <a:picLocks noChangeAspect="1"/>
          </p:cNvPicPr>
          <p:nvPr/>
        </p:nvPicPr>
        <p:blipFill>
          <a:blip r:embed="rId2"/>
          <a:stretch>
            <a:fillRect/>
          </a:stretch>
        </p:blipFill>
        <p:spPr>
          <a:xfrm>
            <a:off x="323528" y="274637"/>
            <a:ext cx="1368151" cy="1427636"/>
          </a:xfrm>
          <a:prstGeom prst="rect">
            <a:avLst/>
          </a:prstGeom>
        </p:spPr>
      </p:pic>
      <p:sp>
        <p:nvSpPr>
          <p:cNvPr id="4" name="Прямокутник 3"/>
          <p:cNvSpPr/>
          <p:nvPr/>
        </p:nvSpPr>
        <p:spPr>
          <a:xfrm>
            <a:off x="2925045" y="4229405"/>
            <a:ext cx="6012160" cy="646331"/>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dirty="0">
                <a:solidFill>
                  <a:srgbClr val="002060"/>
                </a:solidFill>
                <a:ea typeface="Times New Roman (Hebrew)"/>
                <a:cs typeface="Calibri" panose="020F0502020204030204" pitchFamily="34" charset="0"/>
              </a:rPr>
              <a:t>Гриф затвердження розміщують </a:t>
            </a:r>
            <a:r>
              <a:rPr lang="uk-UA" b="1" dirty="0">
                <a:solidFill>
                  <a:srgbClr val="002060"/>
                </a:solidFill>
                <a:ea typeface="Times New Roman (Hebrew)"/>
                <a:cs typeface="Calibri" panose="020F0502020204030204" pitchFamily="34" charset="0"/>
              </a:rPr>
              <a:t>у правому верхньому куті першого аркуша документа.</a:t>
            </a:r>
          </a:p>
        </p:txBody>
      </p:sp>
      <p:sp>
        <p:nvSpPr>
          <p:cNvPr id="6" name="Місце для вмісту 2"/>
          <p:cNvSpPr txBox="1">
            <a:spLocks/>
          </p:cNvSpPr>
          <p:nvPr/>
        </p:nvSpPr>
        <p:spPr>
          <a:xfrm>
            <a:off x="260749" y="4920286"/>
            <a:ext cx="8676456" cy="1907572"/>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781300" algn="just">
              <a:buFont typeface="Arial" pitchFamily="34" charset="0"/>
              <a:buNone/>
            </a:pPr>
            <a:r>
              <a:rPr lang="uk-UA" sz="2000" b="1" dirty="0">
                <a:solidFill>
                  <a:srgbClr val="002060"/>
                </a:solidFill>
              </a:rPr>
              <a:t>Приклад</a:t>
            </a:r>
          </a:p>
          <a:p>
            <a:pPr marL="0" indent="3946525" algn="just">
              <a:buFont typeface="Arial" pitchFamily="34" charset="0"/>
              <a:buNone/>
            </a:pPr>
            <a:r>
              <a:rPr lang="uk-UA" sz="2000" dirty="0">
                <a:solidFill>
                  <a:srgbClr val="002060"/>
                </a:solidFill>
              </a:rPr>
              <a:t>      ЗАТВЕРДЖЕНО</a:t>
            </a:r>
          </a:p>
          <a:p>
            <a:pPr indent="3946525" algn="just"/>
            <a:r>
              <a:rPr lang="uk-UA" sz="2000" dirty="0">
                <a:solidFill>
                  <a:srgbClr val="002060"/>
                </a:solidFill>
              </a:rPr>
              <a:t>Наказ директора ……</a:t>
            </a:r>
          </a:p>
          <a:p>
            <a:pPr indent="3946525" algn="just"/>
            <a:r>
              <a:rPr lang="uk-UA" sz="2000" dirty="0">
                <a:solidFill>
                  <a:srgbClr val="002060"/>
                </a:solidFill>
              </a:rPr>
              <a:t>Дата                     №</a:t>
            </a:r>
          </a:p>
        </p:txBody>
      </p:sp>
      <p:sp>
        <p:nvSpPr>
          <p:cNvPr id="7" name="Місце для вмісту 2"/>
          <p:cNvSpPr txBox="1">
            <a:spLocks/>
          </p:cNvSpPr>
          <p:nvPr/>
        </p:nvSpPr>
        <p:spPr>
          <a:xfrm>
            <a:off x="454563" y="2061792"/>
            <a:ext cx="8509417" cy="1777718"/>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dirty="0">
                <a:solidFill>
                  <a:srgbClr val="002060"/>
                </a:solidFill>
              </a:rPr>
              <a:t>	</a:t>
            </a:r>
            <a:r>
              <a:rPr lang="uk-UA" sz="2000" b="1" dirty="0">
                <a:solidFill>
                  <a:srgbClr val="002060"/>
                </a:solidFill>
              </a:rPr>
              <a:t>               Приклад</a:t>
            </a:r>
          </a:p>
          <a:p>
            <a:pPr marL="0" indent="0">
              <a:buFont typeface="Arial" pitchFamily="34" charset="0"/>
              <a:buNone/>
            </a:pPr>
            <a:r>
              <a:rPr lang="uk-UA" sz="2000" dirty="0">
                <a:solidFill>
                  <a:srgbClr val="002060"/>
                </a:solidFill>
              </a:rPr>
              <a:t>ПОГОДЖЕНО </a:t>
            </a:r>
          </a:p>
          <a:p>
            <a:pPr marL="0" indent="0">
              <a:buFont typeface="Arial" pitchFamily="34" charset="0"/>
              <a:buNone/>
            </a:pPr>
            <a:r>
              <a:rPr lang="uk-UA" sz="2000" dirty="0">
                <a:solidFill>
                  <a:srgbClr val="002060"/>
                </a:solidFill>
              </a:rPr>
              <a:t>Протокол засідання експертної комісії</a:t>
            </a:r>
          </a:p>
          <a:p>
            <a:pPr marL="0" lvl="8" indent="0">
              <a:buFont typeface="Arial" pitchFamily="34" charset="0"/>
              <a:buNone/>
            </a:pPr>
            <a:r>
              <a:rPr lang="uk-UA" i="1" dirty="0">
                <a:solidFill>
                  <a:srgbClr val="F79646">
                    <a:lumMod val="50000"/>
                  </a:srgbClr>
                </a:solidFill>
              </a:rPr>
              <a:t>    (назва закладу освіти)</a:t>
            </a:r>
            <a:endParaRPr lang="ru-RU" i="1" dirty="0">
              <a:solidFill>
                <a:srgbClr val="F79646">
                  <a:lumMod val="50000"/>
                </a:srgbClr>
              </a:solidFill>
            </a:endParaRPr>
          </a:p>
          <a:p>
            <a:pPr marL="0" indent="0">
              <a:buFont typeface="Arial" pitchFamily="34" charset="0"/>
              <a:buNone/>
            </a:pPr>
            <a:r>
              <a:rPr lang="uk-UA" sz="2000" dirty="0">
                <a:solidFill>
                  <a:srgbClr val="002060"/>
                </a:solidFill>
              </a:rPr>
              <a:t>Дата                      № </a:t>
            </a:r>
          </a:p>
        </p:txBody>
      </p:sp>
      <p:pic>
        <p:nvPicPr>
          <p:cNvPr id="8" name="Рисунок 7"/>
          <p:cNvPicPr>
            <a:picLocks noChangeAspect="1"/>
          </p:cNvPicPr>
          <p:nvPr/>
        </p:nvPicPr>
        <p:blipFill>
          <a:blip r:embed="rId3"/>
          <a:stretch>
            <a:fillRect/>
          </a:stretch>
        </p:blipFill>
        <p:spPr>
          <a:xfrm>
            <a:off x="6156176" y="2355671"/>
            <a:ext cx="2343809" cy="1116124"/>
          </a:xfrm>
          <a:prstGeom prst="rect">
            <a:avLst/>
          </a:prstGeom>
        </p:spPr>
      </p:pic>
      <p:pic>
        <p:nvPicPr>
          <p:cNvPr id="9" name="Рисунок 8"/>
          <p:cNvPicPr>
            <a:picLocks noChangeAspect="1"/>
          </p:cNvPicPr>
          <p:nvPr/>
        </p:nvPicPr>
        <p:blipFill>
          <a:blip r:embed="rId3"/>
          <a:stretch>
            <a:fillRect/>
          </a:stretch>
        </p:blipFill>
        <p:spPr>
          <a:xfrm>
            <a:off x="636611" y="5229200"/>
            <a:ext cx="2343809" cy="1116124"/>
          </a:xfrm>
          <a:prstGeom prst="rect">
            <a:avLst/>
          </a:prstGeom>
        </p:spPr>
      </p:pic>
      <p:sp>
        <p:nvSpPr>
          <p:cNvPr id="10" name="Прямокутник 9"/>
          <p:cNvSpPr/>
          <p:nvPr/>
        </p:nvSpPr>
        <p:spPr>
          <a:xfrm>
            <a:off x="1695533" y="1111995"/>
            <a:ext cx="7448467" cy="92333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dirty="0">
                <a:solidFill>
                  <a:srgbClr val="002060"/>
                </a:solidFill>
                <a:ea typeface="Times New Roman (Hebrew)"/>
                <a:cs typeface="Calibri" panose="020F0502020204030204" pitchFamily="34" charset="0"/>
              </a:rPr>
              <a:t>Гриф погодження (схвалення) документа розміщують </a:t>
            </a:r>
            <a:r>
              <a:rPr lang="uk-UA" b="1" dirty="0">
                <a:solidFill>
                  <a:srgbClr val="002060"/>
                </a:solidFill>
                <a:ea typeface="Times New Roman (Hebrew)"/>
                <a:cs typeface="Calibri" panose="020F0502020204030204" pitchFamily="34" charset="0"/>
              </a:rPr>
              <a:t>на лицьовому або зворотному боці останнього аркуша документа,</a:t>
            </a:r>
            <a:r>
              <a:rPr lang="uk-UA" dirty="0">
                <a:solidFill>
                  <a:srgbClr val="002060"/>
                </a:solidFill>
                <a:ea typeface="Times New Roman (Hebrew)"/>
                <a:cs typeface="Calibri" panose="020F0502020204030204" pitchFamily="34" charset="0"/>
              </a:rPr>
              <a:t> якщо місця для нього на лицьовому боці останнього аркуша не вистачає.</a:t>
            </a:r>
          </a:p>
        </p:txBody>
      </p:sp>
    </p:spTree>
    <p:extLst>
      <p:ext uri="{BB962C8B-B14F-4D97-AF65-F5344CB8AC3E}">
        <p14:creationId xmlns:p14="http://schemas.microsoft.com/office/powerpoint/2010/main" val="2910723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НОМЕНКЛАТУРА СПРАВ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79512" y="1124744"/>
            <a:ext cx="8784976" cy="5652628"/>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0" indent="0" algn="ctr">
              <a:buNone/>
            </a:pPr>
            <a:r>
              <a:rPr lang="uk-UA" sz="2000" b="1" dirty="0">
                <a:solidFill>
                  <a:srgbClr val="002060"/>
                </a:solidFill>
                <a:latin typeface="Arial" panose="020B0604020202020204" pitchFamily="34" charset="0"/>
              </a:rPr>
              <a:t>НОРМАТИВНІ ДОКУМЕНТИ ЩОДО НОМЕНКЛАТУРИ СПРАВ</a:t>
            </a:r>
          </a:p>
          <a:p>
            <a:pPr algn="just">
              <a:buFont typeface="Wingdings" panose="05000000000000000000" pitchFamily="2" charset="2"/>
              <a:buChar char="§"/>
            </a:pPr>
            <a:r>
              <a:rPr lang="uk-UA" sz="2400" dirty="0">
                <a:hlinkClick r:id="rId2"/>
              </a:rPr>
              <a:t>глава 1 розділу ІV Правил організації діловодства та архівного зберігання документів у державних органах, органах місцевого самоврядування, на підприємствах, в установах і організаціях</a:t>
            </a:r>
            <a:r>
              <a:rPr lang="uk-UA" sz="2400" dirty="0"/>
              <a:t>, </a:t>
            </a:r>
            <a:r>
              <a:rPr lang="uk-UA" sz="2400" dirty="0">
                <a:solidFill>
                  <a:srgbClr val="002060"/>
                </a:solidFill>
                <a:latin typeface="Arial" panose="020B0604020202020204" pitchFamily="34" charset="0"/>
              </a:rPr>
              <a:t>затверджених наказом Мін’юсту від 18 червня 2015 р. № 1000/5 (із змінами від 21.04.2022);</a:t>
            </a:r>
          </a:p>
          <a:p>
            <a:pPr algn="just">
              <a:buFont typeface="Wingdings" panose="05000000000000000000" pitchFamily="2" charset="2"/>
              <a:buChar char="§"/>
            </a:pPr>
            <a:r>
              <a:rPr lang="uk-UA" sz="2400" dirty="0">
                <a:solidFill>
                  <a:srgbClr val="002060"/>
                </a:solidFill>
                <a:latin typeface="Arial" panose="020B0604020202020204" pitchFamily="34" charset="0"/>
              </a:rPr>
              <a:t>розділ </a:t>
            </a:r>
            <a:r>
              <a:rPr lang="en-US" sz="2400" dirty="0">
                <a:solidFill>
                  <a:srgbClr val="002060"/>
                </a:solidFill>
                <a:latin typeface="Arial" panose="020B0604020202020204" pitchFamily="34" charset="0"/>
              </a:rPr>
              <a:t>V </a:t>
            </a:r>
            <a:r>
              <a:rPr lang="uk-UA" sz="2400" dirty="0">
                <a:solidFill>
                  <a:srgbClr val="002060"/>
                </a:solidFill>
                <a:latin typeface="Arial" panose="020B0604020202020204" pitchFamily="34" charset="0"/>
              </a:rPr>
              <a:t>Інструкції з діловодства у ЗЗСО, затвердженої наказом МОН від 25 червня 2018 року № 676;</a:t>
            </a:r>
          </a:p>
          <a:p>
            <a:pPr algn="just">
              <a:buFont typeface="Wingdings" panose="05000000000000000000" pitchFamily="2" charset="2"/>
              <a:buChar char="§"/>
            </a:pPr>
            <a:r>
              <a:rPr lang="uk-UA" sz="2400" dirty="0">
                <a:solidFill>
                  <a:srgbClr val="002060"/>
                </a:solidFill>
                <a:latin typeface="Arial" panose="020B0604020202020204" pitchFamily="34" charset="0"/>
              </a:rPr>
              <a:t>п.4.3  Примірної інструкції з діловодства у дошкільних навчальних закладах, затвердженої н</a:t>
            </a:r>
            <a:r>
              <a:rPr lang="ru-RU" sz="2400" dirty="0">
                <a:solidFill>
                  <a:srgbClr val="002060"/>
                </a:solidFill>
                <a:latin typeface="Arial" panose="020B0604020202020204" pitchFamily="34" charset="0"/>
              </a:rPr>
              <a:t>аказом Міністерства освіти і науки, молоді та спорту України від 01.10.2012 р. №1059. </a:t>
            </a:r>
            <a:endParaRPr lang="uk-UA" sz="2400" dirty="0">
              <a:solidFill>
                <a:srgbClr val="002060"/>
              </a:solidFill>
              <a:latin typeface="Arial" panose="020B0604020202020204" pitchFamily="34" charset="0"/>
            </a:endParaRPr>
          </a:p>
          <a:p>
            <a:pPr algn="just">
              <a:buFont typeface="Wingdings" panose="05000000000000000000" pitchFamily="2" charset="2"/>
              <a:buChar char="§"/>
            </a:pPr>
            <a:endParaRPr lang="uk-UA" sz="2400" dirty="0"/>
          </a:p>
          <a:p>
            <a:pPr marL="0" indent="0" algn="just">
              <a:buNone/>
            </a:pPr>
            <a:r>
              <a:rPr lang="uk-UA" sz="1900" b="1" dirty="0">
                <a:solidFill>
                  <a:srgbClr val="002060"/>
                </a:solidFill>
                <a:latin typeface="Arial" panose="020B0604020202020204" pitchFamily="34" charset="0"/>
              </a:rPr>
              <a:t>	НОМЕНКЛАТУРУ СПРАВ СКЛАДАЮТЬ У ЧОТИРЬОХ ПРИМІРНИКАХ,</a:t>
            </a:r>
            <a:r>
              <a:rPr lang="uk-UA" sz="2400" b="1" dirty="0">
                <a:solidFill>
                  <a:srgbClr val="002060"/>
                </a:solidFill>
                <a:latin typeface="Arial" panose="020B0604020202020204" pitchFamily="34" charset="0"/>
              </a:rPr>
              <a:t> </a:t>
            </a:r>
            <a:r>
              <a:rPr lang="uk-UA" sz="2400" dirty="0">
                <a:solidFill>
                  <a:srgbClr val="002060"/>
                </a:solidFill>
                <a:latin typeface="Arial" panose="020B0604020202020204" pitchFamily="34" charset="0"/>
              </a:rPr>
              <a:t>кожен із яких </a:t>
            </a:r>
            <a:r>
              <a:rPr lang="uk-UA" sz="2400" dirty="0"/>
              <a:t> </a:t>
            </a:r>
            <a:r>
              <a:rPr lang="uk-UA" sz="2400" dirty="0">
                <a:solidFill>
                  <a:srgbClr val="002060"/>
                </a:solidFill>
              </a:rPr>
              <a:t>необхідно пронумерувати, прошити та скріпити печаткою</a:t>
            </a:r>
            <a:r>
              <a:rPr lang="uk-UA" sz="2400" b="1" dirty="0">
                <a:solidFill>
                  <a:srgbClr val="002060"/>
                </a:solidFill>
                <a:latin typeface="Arial" panose="020B0604020202020204" pitchFamily="34" charset="0"/>
              </a:rPr>
              <a:t>:</a:t>
            </a:r>
          </a:p>
          <a:p>
            <a:pPr>
              <a:buFont typeface="Wingdings" panose="05000000000000000000" pitchFamily="2" charset="2"/>
              <a:buChar char="§"/>
            </a:pPr>
            <a:r>
              <a:rPr lang="uk-UA" sz="2400" dirty="0">
                <a:solidFill>
                  <a:srgbClr val="002060"/>
                </a:solidFill>
                <a:latin typeface="Arial" panose="020B0604020202020204" pitchFamily="34" charset="0"/>
              </a:rPr>
              <a:t>перший — недоторканний, зберігають у закладі;</a:t>
            </a:r>
          </a:p>
          <a:p>
            <a:pPr>
              <a:buFont typeface="Wingdings" panose="05000000000000000000" pitchFamily="2" charset="2"/>
              <a:buChar char="§"/>
            </a:pPr>
            <a:r>
              <a:rPr lang="uk-UA" sz="2400" dirty="0">
                <a:solidFill>
                  <a:srgbClr val="002060"/>
                </a:solidFill>
                <a:latin typeface="Arial" panose="020B0604020202020204" pitchFamily="34" charset="0"/>
              </a:rPr>
              <a:t>другий — використовують як робочий примірник;</a:t>
            </a:r>
          </a:p>
          <a:p>
            <a:pPr algn="just">
              <a:buFont typeface="Wingdings" panose="05000000000000000000" pitchFamily="2" charset="2"/>
              <a:buChar char="§"/>
            </a:pPr>
            <a:r>
              <a:rPr lang="uk-UA" sz="2400" dirty="0">
                <a:solidFill>
                  <a:srgbClr val="002060"/>
                </a:solidFill>
                <a:latin typeface="Arial" panose="020B0604020202020204" pitchFamily="34" charset="0"/>
              </a:rPr>
              <a:t>третій — передають до архіву закладу, щоб проконтролювати формування справ у закладі освіти.</a:t>
            </a:r>
          </a:p>
          <a:p>
            <a:pPr algn="just">
              <a:buFont typeface="Wingdings" panose="05000000000000000000" pitchFamily="2" charset="2"/>
              <a:buChar char="§"/>
            </a:pPr>
            <a:r>
              <a:rPr lang="uk-UA" sz="2400" dirty="0">
                <a:solidFill>
                  <a:srgbClr val="002060"/>
                </a:solidFill>
                <a:latin typeface="Arial" panose="020B0604020202020204" pitchFamily="34" charset="0"/>
              </a:rPr>
              <a:t>четвертий надсилають до державної архівної установи, архівного відділу міської ради (райдержадміністрації), у зоні комплектування яких перебуває відповідна юридична особа, або до органу вищого рівня, з яким погоджувалася зведена номенклатура справ.</a:t>
            </a:r>
            <a:r>
              <a:rPr lang="ru-RU" sz="2000" dirty="0"/>
              <a:t> </a:t>
            </a:r>
          </a:p>
          <a:p>
            <a:pPr marL="0" indent="0" algn="just">
              <a:buNone/>
            </a:pPr>
            <a:r>
              <a:rPr lang="ru-RU" sz="2400" dirty="0">
                <a:solidFill>
                  <a:srgbClr val="002060"/>
                </a:solidFill>
                <a:latin typeface="Arial" panose="020B0604020202020204" pitchFamily="34" charset="0"/>
              </a:rPr>
              <a:t>	</a:t>
            </a:r>
            <a:r>
              <a:rPr lang="uk-UA" sz="2400" dirty="0">
                <a:solidFill>
                  <a:srgbClr val="002060"/>
                </a:solidFill>
                <a:latin typeface="Arial" panose="020B0604020202020204" pitchFamily="34" charset="0"/>
              </a:rPr>
              <a:t>Юридичні особи, у діяльності яких не створюються документи Національного архівного фонду, можуть складати зведену номенклатуру справ у </a:t>
            </a:r>
            <a:r>
              <a:rPr lang="uk-UA" sz="2400" b="1" dirty="0">
                <a:solidFill>
                  <a:srgbClr val="002060"/>
                </a:solidFill>
                <a:latin typeface="Arial" panose="020B0604020202020204" pitchFamily="34" charset="0"/>
              </a:rPr>
              <a:t>трьох примірниках.</a:t>
            </a:r>
            <a:endParaRPr lang="uk-UA" sz="2400" dirty="0">
              <a:solidFill>
                <a:srgbClr val="002060"/>
              </a:solidFill>
              <a:latin typeface="Arial" panose="020B0604020202020204" pitchFamily="34" charset="0"/>
            </a:endParaRPr>
          </a:p>
          <a:p>
            <a:pPr algn="just">
              <a:buFont typeface="Wingdings" panose="05000000000000000000" pitchFamily="2" charset="2"/>
              <a:buChar char="§"/>
            </a:pPr>
            <a:endParaRPr lang="uk-UA" sz="2400" dirty="0">
              <a:solidFill>
                <a:srgbClr val="002060"/>
              </a:solidFill>
              <a:latin typeface="Arial" panose="020B0604020202020204" pitchFamily="34" charset="0"/>
            </a:endParaRPr>
          </a:p>
          <a:p>
            <a:pPr algn="just">
              <a:buFont typeface="Wingdings" panose="05000000000000000000" pitchFamily="2" charset="2"/>
              <a:buChar char="§"/>
            </a:pPr>
            <a:endParaRPr lang="uk-UA" sz="2000" dirty="0">
              <a:solidFill>
                <a:srgbClr val="002060"/>
              </a:solidFill>
              <a:latin typeface="Arial" panose="020B0604020202020204" pitchFamily="34" charset="0"/>
            </a:endParaRPr>
          </a:p>
        </p:txBody>
      </p:sp>
      <p:pic>
        <p:nvPicPr>
          <p:cNvPr id="6" name="Рисунок 5"/>
          <p:cNvPicPr>
            <a:picLocks noChangeAspect="1"/>
          </p:cNvPicPr>
          <p:nvPr/>
        </p:nvPicPr>
        <p:blipFill>
          <a:blip r:embed="rId3"/>
          <a:stretch>
            <a:fillRect/>
          </a:stretch>
        </p:blipFill>
        <p:spPr>
          <a:xfrm>
            <a:off x="0" y="46454"/>
            <a:ext cx="2292846" cy="1078290"/>
          </a:xfrm>
          <a:prstGeom prst="rect">
            <a:avLst/>
          </a:prstGeom>
        </p:spPr>
      </p:pic>
    </p:spTree>
    <p:extLst>
      <p:ext uri="{BB962C8B-B14F-4D97-AF65-F5344CB8AC3E}">
        <p14:creationId xmlns:p14="http://schemas.microsoft.com/office/powerpoint/2010/main" val="3015809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НОМЕНКЛАТУРА СПРАВ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467544" y="1412776"/>
            <a:ext cx="8280920" cy="526226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lgn="just">
              <a:buFont typeface="Wingdings" panose="05000000000000000000" pitchFamily="2" charset="2"/>
              <a:buChar char="§"/>
            </a:pPr>
            <a:r>
              <a:rPr lang="uk-UA" sz="2400" dirty="0">
                <a:solidFill>
                  <a:srgbClr val="002060"/>
                </a:solidFill>
              </a:rPr>
              <a:t>Щороку номенклатуру справ переглядають на наступний рік.</a:t>
            </a:r>
          </a:p>
          <a:p>
            <a:pPr algn="just">
              <a:buFont typeface="Wingdings" panose="05000000000000000000" pitchFamily="2" charset="2"/>
              <a:buChar char="§"/>
            </a:pPr>
            <a:r>
              <a:rPr lang="uk-UA" sz="2400" dirty="0">
                <a:solidFill>
                  <a:srgbClr val="002060"/>
                </a:solidFill>
              </a:rPr>
              <a:t>До 15 листопада потрібно підготувати пропозиції щодо змін до номенклатури справ на наступний календарний рік та уточнити.</a:t>
            </a:r>
          </a:p>
          <a:p>
            <a:pPr algn="just">
              <a:buFont typeface="Wingdings" panose="05000000000000000000" pitchFamily="2" charset="2"/>
              <a:buChar char="§"/>
            </a:pPr>
            <a:r>
              <a:rPr lang="uk-UA" sz="2400" dirty="0">
                <a:solidFill>
                  <a:srgbClr val="002060"/>
                </a:solidFill>
              </a:rPr>
              <a:t>Номенклатуру справ  </a:t>
            </a:r>
            <a:r>
              <a:rPr lang="uk-UA" sz="2400" i="1" dirty="0">
                <a:solidFill>
                  <a:srgbClr val="002060"/>
                </a:solidFill>
              </a:rPr>
              <a:t>схвалює експертна комісія </a:t>
            </a:r>
            <a:r>
              <a:rPr lang="uk-UA" sz="2400" dirty="0">
                <a:solidFill>
                  <a:srgbClr val="002060"/>
                </a:solidFill>
              </a:rPr>
              <a:t>закладу, </a:t>
            </a:r>
            <a:r>
              <a:rPr lang="uk-UA" sz="2400" i="1" dirty="0">
                <a:solidFill>
                  <a:srgbClr val="002060"/>
                </a:solidFill>
              </a:rPr>
              <a:t>затверджує директор закладу та вводить у дію з 1 січня</a:t>
            </a:r>
            <a:r>
              <a:rPr lang="uk-UA" sz="2400" dirty="0">
                <a:solidFill>
                  <a:srgbClr val="002060"/>
                </a:solidFill>
              </a:rPr>
              <a:t>.</a:t>
            </a:r>
          </a:p>
          <a:p>
            <a:pPr algn="just">
              <a:buFont typeface="Wingdings" panose="05000000000000000000" pitchFamily="2" charset="2"/>
              <a:buChar char="§"/>
            </a:pPr>
            <a:r>
              <a:rPr lang="uk-UA" sz="2400" dirty="0">
                <a:solidFill>
                  <a:srgbClr val="002060"/>
                </a:solidFill>
              </a:rPr>
              <a:t>Строк зберігання справи залежить від виду документів, з яких вона сформована (</a:t>
            </a:r>
            <a:r>
              <a:rPr lang="uk-UA" sz="2400" i="1" dirty="0">
                <a:solidFill>
                  <a:srgbClr val="002060"/>
                </a:solidFill>
              </a:rPr>
              <a:t>визначаємо відповідно до інструкції та Переліку типових документів, що створюються під час діяльності органів державної влади та місцевого самоврядування, інших установ, підприємств та організацій, із зазначенням строків зберігання документів, затвердженим наказом Мін’юсту від 12 квітня 2012 р. № 587/5).</a:t>
            </a:r>
          </a:p>
          <a:p>
            <a:pPr algn="just">
              <a:buFont typeface="Wingdings" panose="05000000000000000000" pitchFamily="2" charset="2"/>
              <a:buChar char="§"/>
            </a:pPr>
            <a:endParaRPr lang="uk-UA" sz="2400" dirty="0">
              <a:solidFill>
                <a:srgbClr val="002060"/>
              </a:solidFill>
            </a:endParaRPr>
          </a:p>
          <a:p>
            <a:pPr marL="0" indent="0" algn="just">
              <a:buNone/>
            </a:pPr>
            <a:endParaRPr lang="uk-UA" sz="2400" i="1" dirty="0">
              <a:solidFill>
                <a:srgbClr val="002060"/>
              </a:solidFill>
            </a:endParaRPr>
          </a:p>
        </p:txBody>
      </p:sp>
      <p:pic>
        <p:nvPicPr>
          <p:cNvPr id="4" name="Рисунок 3"/>
          <p:cNvPicPr>
            <a:picLocks noChangeAspect="1"/>
          </p:cNvPicPr>
          <p:nvPr/>
        </p:nvPicPr>
        <p:blipFill>
          <a:blip r:embed="rId2"/>
          <a:stretch>
            <a:fillRect/>
          </a:stretch>
        </p:blipFill>
        <p:spPr>
          <a:xfrm>
            <a:off x="0" y="46454"/>
            <a:ext cx="2292846" cy="1150298"/>
          </a:xfrm>
          <a:prstGeom prst="rect">
            <a:avLst/>
          </a:prstGeom>
        </p:spPr>
      </p:pic>
    </p:spTree>
    <p:extLst>
      <p:ext uri="{BB962C8B-B14F-4D97-AF65-F5344CB8AC3E}">
        <p14:creationId xmlns:p14="http://schemas.microsoft.com/office/powerpoint/2010/main" val="246233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НОМЕНКЛАТУРА СПРАВ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683568" y="1340768"/>
            <a:ext cx="7848872" cy="496855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endParaRPr lang="uk-UA" sz="2000" b="1" dirty="0">
              <a:solidFill>
                <a:srgbClr val="002060"/>
              </a:solidFill>
              <a:latin typeface="Arial" panose="020B0604020202020204" pitchFamily="34" charset="0"/>
            </a:endParaRPr>
          </a:p>
          <a:p>
            <a:pPr marL="0" indent="0" algn="just">
              <a:buNone/>
            </a:pPr>
            <a:r>
              <a:rPr lang="uk-UA" sz="2400" b="1" dirty="0">
                <a:solidFill>
                  <a:srgbClr val="002060"/>
                </a:solidFill>
              </a:rPr>
              <a:t>Уніфікована форма</a:t>
            </a:r>
            <a:r>
              <a:rPr lang="uk-UA" sz="2400" dirty="0">
                <a:solidFill>
                  <a:srgbClr val="002060"/>
                </a:solidFill>
              </a:rPr>
              <a:t> — це таблиця, яка  містить такі графи:</a:t>
            </a:r>
          </a:p>
          <a:p>
            <a:pPr algn="just">
              <a:buFont typeface="Wingdings" panose="05000000000000000000" pitchFamily="2" charset="2"/>
              <a:buChar char="§"/>
            </a:pPr>
            <a:r>
              <a:rPr lang="uk-UA" sz="2400" i="1" dirty="0">
                <a:solidFill>
                  <a:srgbClr val="002060"/>
                </a:solidFill>
              </a:rPr>
              <a:t>індекс справи </a:t>
            </a:r>
            <a:r>
              <a:rPr lang="uk-UA" sz="2400" dirty="0">
                <a:solidFill>
                  <a:srgbClr val="002060"/>
                </a:solidFill>
              </a:rPr>
              <a:t>(складається з індексу структурного підрозділу або індексу за функціоналом, порядкового номера справи в межах підрозділу; індекси розділяють крапкою, а перед порядковим номером справи ставлять дефіс);</a:t>
            </a:r>
          </a:p>
          <a:p>
            <a:pPr>
              <a:buFont typeface="Wingdings" panose="05000000000000000000" pitchFamily="2" charset="2"/>
              <a:buChar char="§"/>
            </a:pPr>
            <a:r>
              <a:rPr lang="uk-UA" sz="2400" i="1" dirty="0">
                <a:solidFill>
                  <a:srgbClr val="002060"/>
                </a:solidFill>
              </a:rPr>
              <a:t>заголовок справи </a:t>
            </a:r>
            <a:r>
              <a:rPr lang="uk-UA" sz="2400" dirty="0">
                <a:solidFill>
                  <a:srgbClr val="002060"/>
                </a:solidFill>
              </a:rPr>
              <a:t>(тому, частини);</a:t>
            </a:r>
          </a:p>
          <a:p>
            <a:pPr>
              <a:buFont typeface="Wingdings" panose="05000000000000000000" pitchFamily="2" charset="2"/>
              <a:buChar char="§"/>
            </a:pPr>
            <a:r>
              <a:rPr lang="uk-UA" sz="2400" i="1" dirty="0">
                <a:solidFill>
                  <a:srgbClr val="002060"/>
                </a:solidFill>
              </a:rPr>
              <a:t>кількість справ </a:t>
            </a:r>
            <a:r>
              <a:rPr lang="uk-UA" sz="2400" dirty="0">
                <a:solidFill>
                  <a:srgbClr val="002060"/>
                </a:solidFill>
              </a:rPr>
              <a:t>(томів, частин);</a:t>
            </a:r>
          </a:p>
          <a:p>
            <a:pPr>
              <a:buFont typeface="Wingdings" panose="05000000000000000000" pitchFamily="2" charset="2"/>
              <a:buChar char="§"/>
            </a:pPr>
            <a:r>
              <a:rPr lang="uk-UA" sz="2400" i="1" dirty="0">
                <a:solidFill>
                  <a:srgbClr val="002060"/>
                </a:solidFill>
              </a:rPr>
              <a:t>строк зберігання справи </a:t>
            </a:r>
            <a:r>
              <a:rPr lang="uk-UA" sz="2400" dirty="0">
                <a:solidFill>
                  <a:srgbClr val="002060"/>
                </a:solidFill>
              </a:rPr>
              <a:t>(тому, частини) і номери статей за переліком;</a:t>
            </a:r>
          </a:p>
          <a:p>
            <a:pPr>
              <a:buFont typeface="Wingdings" panose="05000000000000000000" pitchFamily="2" charset="2"/>
              <a:buChar char="§"/>
            </a:pPr>
            <a:r>
              <a:rPr lang="uk-UA" sz="2400" i="1" dirty="0">
                <a:solidFill>
                  <a:srgbClr val="002060"/>
                </a:solidFill>
              </a:rPr>
              <a:t>примітка.</a:t>
            </a:r>
          </a:p>
        </p:txBody>
      </p:sp>
      <p:pic>
        <p:nvPicPr>
          <p:cNvPr id="4" name="Рисунок 3"/>
          <p:cNvPicPr>
            <a:picLocks noChangeAspect="1"/>
          </p:cNvPicPr>
          <p:nvPr/>
        </p:nvPicPr>
        <p:blipFill>
          <a:blip r:embed="rId2"/>
          <a:stretch>
            <a:fillRect/>
          </a:stretch>
        </p:blipFill>
        <p:spPr>
          <a:xfrm>
            <a:off x="0" y="46454"/>
            <a:ext cx="2292846" cy="1222306"/>
          </a:xfrm>
          <a:prstGeom prst="rect">
            <a:avLst/>
          </a:prstGeom>
        </p:spPr>
      </p:pic>
    </p:spTree>
    <p:extLst>
      <p:ext uri="{BB962C8B-B14F-4D97-AF65-F5344CB8AC3E}">
        <p14:creationId xmlns:p14="http://schemas.microsoft.com/office/powerpoint/2010/main" val="1360032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0690"/>
            <a:ext cx="8229600" cy="562074"/>
          </a:xfrm>
        </p:spPr>
        <p:txBody>
          <a:bodyPr/>
          <a:lstStyle/>
          <a:p>
            <a:r>
              <a:rPr lang="ru-RU" sz="2800" b="1" kern="0" dirty="0">
                <a:solidFill>
                  <a:srgbClr val="C00000"/>
                </a:solidFill>
                <a:latin typeface="Candara" panose="020E0502030303020204" pitchFamily="34" charset="0"/>
                <a:ea typeface="+mn-ea"/>
                <a:cs typeface="+mn-cs"/>
              </a:rPr>
              <a:t>НОМЕНКЛАТУРА СПРАВ</a:t>
            </a:r>
            <a:endParaRPr lang="uk-UA" dirty="0"/>
          </a:p>
        </p:txBody>
      </p:sp>
      <p:sp>
        <p:nvSpPr>
          <p:cNvPr id="3" name="Місце для вмісту 2"/>
          <p:cNvSpPr>
            <a:spLocks noGrp="1"/>
          </p:cNvSpPr>
          <p:nvPr>
            <p:ph idx="1"/>
          </p:nvPr>
        </p:nvSpPr>
        <p:spPr>
          <a:xfrm>
            <a:off x="179512" y="539356"/>
            <a:ext cx="8856984" cy="622980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buFont typeface="Wingdings" panose="05000000000000000000" pitchFamily="2" charset="2"/>
              <a:buChar char="§"/>
            </a:pPr>
            <a:r>
              <a:rPr lang="uk-UA" sz="1800" b="1" dirty="0">
                <a:solidFill>
                  <a:srgbClr val="002060"/>
                </a:solidFill>
              </a:rPr>
              <a:t>Види номенклатур справ</a:t>
            </a:r>
            <a:r>
              <a:rPr lang="uk-UA" sz="1800" dirty="0">
                <a:solidFill>
                  <a:srgbClr val="002060"/>
                </a:solidFill>
              </a:rPr>
              <a:t>:</a:t>
            </a:r>
          </a:p>
          <a:p>
            <a:pPr lvl="1" algn="just">
              <a:buFont typeface="Wingdings" panose="05000000000000000000" pitchFamily="2" charset="2"/>
              <a:buChar char="ü"/>
            </a:pPr>
            <a:r>
              <a:rPr lang="uk-UA" sz="1800" dirty="0">
                <a:solidFill>
                  <a:srgbClr val="002060"/>
                </a:solidFill>
              </a:rPr>
              <a:t> типова, </a:t>
            </a:r>
          </a:p>
          <a:p>
            <a:pPr lvl="1" algn="just">
              <a:buFont typeface="Wingdings" panose="05000000000000000000" pitchFamily="2" charset="2"/>
              <a:buChar char="ü"/>
            </a:pPr>
            <a:r>
              <a:rPr lang="uk-UA" sz="1800" dirty="0">
                <a:solidFill>
                  <a:srgbClr val="002060"/>
                </a:solidFill>
              </a:rPr>
              <a:t>примірна, </a:t>
            </a:r>
          </a:p>
          <a:p>
            <a:pPr lvl="1" algn="just">
              <a:buFont typeface="Wingdings" panose="05000000000000000000" pitchFamily="2" charset="2"/>
              <a:buChar char="ü"/>
            </a:pPr>
            <a:r>
              <a:rPr lang="uk-UA" sz="1800" dirty="0">
                <a:solidFill>
                  <a:srgbClr val="002060"/>
                </a:solidFill>
              </a:rPr>
              <a:t>номенклатура справ установи, </a:t>
            </a:r>
          </a:p>
          <a:p>
            <a:pPr lvl="1" algn="just">
              <a:buFont typeface="Wingdings" panose="05000000000000000000" pitchFamily="2" charset="2"/>
              <a:buChar char="ü"/>
            </a:pPr>
            <a:r>
              <a:rPr lang="uk-UA" sz="1800" dirty="0">
                <a:solidFill>
                  <a:srgbClr val="002060"/>
                </a:solidFill>
              </a:rPr>
              <a:t>номенклатура справ структурного підрозділу.</a:t>
            </a:r>
          </a:p>
          <a:p>
            <a:pPr marL="0" indent="0" algn="just">
              <a:buNone/>
            </a:pPr>
            <a:r>
              <a:rPr lang="uk-UA" sz="1800" dirty="0">
                <a:solidFill>
                  <a:srgbClr val="002060"/>
                </a:solidFill>
              </a:rPr>
              <a:t>Незалежно від наявності типової чи примірної номенклатури справ </a:t>
            </a:r>
            <a:r>
              <a:rPr lang="uk-UA" sz="1800" b="1" dirty="0">
                <a:solidFill>
                  <a:srgbClr val="002060"/>
                </a:solidFill>
              </a:rPr>
              <a:t>кожна установа повинна мати власну номенклатуру справ</a:t>
            </a:r>
            <a:r>
              <a:rPr lang="uk-UA" sz="1800" dirty="0">
                <a:solidFill>
                  <a:srgbClr val="002060"/>
                </a:solidFill>
              </a:rPr>
              <a:t>.</a:t>
            </a:r>
          </a:p>
          <a:p>
            <a:pPr algn="just">
              <a:buFont typeface="Wingdings" panose="05000000000000000000" pitchFamily="2" charset="2"/>
              <a:buChar char="§"/>
            </a:pPr>
            <a:r>
              <a:rPr lang="uk-UA" sz="1800" b="1" dirty="0">
                <a:solidFill>
                  <a:srgbClr val="002060"/>
                </a:solidFill>
              </a:rPr>
              <a:t>Номенклатура справ закладу буває двох видів:</a:t>
            </a:r>
          </a:p>
          <a:p>
            <a:pPr lvl="1" algn="just">
              <a:buFont typeface="Wingdings" panose="05000000000000000000" pitchFamily="2" charset="2"/>
              <a:buChar char="ü"/>
            </a:pPr>
            <a:r>
              <a:rPr lang="uk-UA" sz="1800" dirty="0">
                <a:solidFill>
                  <a:srgbClr val="002060"/>
                </a:solidFill>
              </a:rPr>
              <a:t>структурний принцип побудови;</a:t>
            </a:r>
          </a:p>
          <a:p>
            <a:pPr lvl="1" algn="just">
              <a:buFont typeface="Wingdings" panose="05000000000000000000" pitchFamily="2" charset="2"/>
              <a:buChar char="ü"/>
            </a:pPr>
            <a:r>
              <a:rPr lang="uk-UA" sz="1800" dirty="0">
                <a:solidFill>
                  <a:srgbClr val="002060"/>
                </a:solidFill>
              </a:rPr>
              <a:t>функціональний принцип побудови.</a:t>
            </a:r>
          </a:p>
          <a:p>
            <a:pPr algn="just">
              <a:buFont typeface="Wingdings" panose="05000000000000000000" pitchFamily="2" charset="2"/>
              <a:buChar char="§"/>
            </a:pPr>
            <a:r>
              <a:rPr lang="uk-UA" sz="1800" b="1" dirty="0">
                <a:solidFill>
                  <a:srgbClr val="002060"/>
                </a:solidFill>
              </a:rPr>
              <a:t>Структурний принцип </a:t>
            </a:r>
            <a:r>
              <a:rPr lang="uk-UA" sz="1800" dirty="0">
                <a:solidFill>
                  <a:srgbClr val="002060"/>
                </a:solidFill>
              </a:rPr>
              <a:t>використовується в разі чітко встановленої структури установи, розділами є найменування структурних підрозділів (канцелярія, організаційний відділ…).</a:t>
            </a:r>
          </a:p>
          <a:p>
            <a:pPr algn="just">
              <a:buFont typeface="Wingdings" panose="05000000000000000000" pitchFamily="2" charset="2"/>
              <a:buChar char="§"/>
            </a:pPr>
            <a:r>
              <a:rPr lang="uk-UA" sz="1800" b="1" u="sng" dirty="0">
                <a:solidFill>
                  <a:srgbClr val="002060"/>
                </a:solidFill>
              </a:rPr>
              <a:t>Функціональний принцип </a:t>
            </a:r>
            <a:r>
              <a:rPr lang="uk-UA" sz="1800" dirty="0">
                <a:solidFill>
                  <a:srgbClr val="002060"/>
                </a:solidFill>
              </a:rPr>
              <a:t>використовується у разі розподілу основних функцій (напрямів діяльності) між її працівниками у безструктурній установі. Розділи і підрозділи номенклатури справ установи відображають її функції та напрями діяльності і розміщуються у номенклатурі за ступенями їх важливості (організація роботи, планування, фінансування, прогнозування тощо).</a:t>
            </a:r>
          </a:p>
          <a:p>
            <a:pPr algn="just">
              <a:buFont typeface="Wingdings" panose="05000000000000000000" pitchFamily="2" charset="2"/>
              <a:buChar char="§"/>
            </a:pPr>
            <a:r>
              <a:rPr lang="uk-UA" sz="1800" dirty="0">
                <a:solidFill>
                  <a:srgbClr val="002060"/>
                </a:solidFill>
              </a:rPr>
              <a:t>У разі виробничої потреби </a:t>
            </a:r>
            <a:r>
              <a:rPr lang="uk-UA" sz="1800" b="1" dirty="0">
                <a:solidFill>
                  <a:srgbClr val="002060"/>
                </a:solidFill>
              </a:rPr>
              <a:t>можливе поєднання структурного та функціонального принципів </a:t>
            </a:r>
            <a:r>
              <a:rPr lang="uk-UA" sz="1800" dirty="0">
                <a:solidFill>
                  <a:srgbClr val="002060"/>
                </a:solidFill>
              </a:rPr>
              <a:t> побудови номенклатури справ.</a:t>
            </a:r>
          </a:p>
          <a:p>
            <a:pPr algn="just">
              <a:buFont typeface="Wingdings" panose="05000000000000000000" pitchFamily="2" charset="2"/>
              <a:buChar char="§"/>
            </a:pPr>
            <a:endParaRPr lang="uk-UA" sz="1700" dirty="0">
              <a:solidFill>
                <a:srgbClr val="002060"/>
              </a:solidFill>
            </a:endParaRPr>
          </a:p>
          <a:p>
            <a:pPr algn="just"/>
            <a:endParaRPr lang="uk-UA" sz="1700" dirty="0"/>
          </a:p>
        </p:txBody>
      </p:sp>
      <p:sp>
        <p:nvSpPr>
          <p:cNvPr id="4" name="Прямокутник 3"/>
          <p:cNvSpPr/>
          <p:nvPr/>
        </p:nvSpPr>
        <p:spPr>
          <a:xfrm>
            <a:off x="3818956" y="526982"/>
            <a:ext cx="5310236" cy="307777"/>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uk-UA" sz="1400" dirty="0">
                <a:solidFill>
                  <a:srgbClr val="002060"/>
                </a:solidFill>
              </a:rPr>
              <a:t>Наказ Міністерства юстиції України від 18 червня 2015 р. № 1000/5</a:t>
            </a:r>
          </a:p>
        </p:txBody>
      </p:sp>
      <p:pic>
        <p:nvPicPr>
          <p:cNvPr id="6" name="Рисунок 5"/>
          <p:cNvPicPr>
            <a:picLocks noChangeAspect="1"/>
          </p:cNvPicPr>
          <p:nvPr/>
        </p:nvPicPr>
        <p:blipFill>
          <a:blip r:embed="rId2"/>
          <a:stretch>
            <a:fillRect/>
          </a:stretch>
        </p:blipFill>
        <p:spPr>
          <a:xfrm>
            <a:off x="6649325" y="2585839"/>
            <a:ext cx="2292846" cy="1222306"/>
          </a:xfrm>
          <a:prstGeom prst="rect">
            <a:avLst/>
          </a:prstGeom>
        </p:spPr>
      </p:pic>
    </p:spTree>
    <p:extLst>
      <p:ext uri="{BB962C8B-B14F-4D97-AF65-F5344CB8AC3E}">
        <p14:creationId xmlns:p14="http://schemas.microsoft.com/office/powerpoint/2010/main" val="215922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869399" y="537795"/>
            <a:ext cx="3249450" cy="585267"/>
          </a:xfrm>
          <a:prstGeom prst="rect">
            <a:avLst/>
          </a:prstGeom>
        </p:spPr>
      </p:pic>
      <p:sp>
        <p:nvSpPr>
          <p:cNvPr id="2" name="Заголовок 1"/>
          <p:cNvSpPr>
            <a:spLocks noGrp="1"/>
          </p:cNvSpPr>
          <p:nvPr>
            <p:ph type="title"/>
          </p:nvPr>
        </p:nvSpPr>
        <p:spPr>
          <a:xfrm>
            <a:off x="611560" y="116632"/>
            <a:ext cx="8229600" cy="490066"/>
          </a:xfrm>
        </p:spPr>
        <p:txBody>
          <a:bodyPr>
            <a:normAutofit/>
          </a:bodyPr>
          <a:lstStyle/>
          <a:p>
            <a:pPr lvl="0">
              <a:spcBef>
                <a:spcPts val="0"/>
              </a:spcBef>
            </a:pPr>
            <a:r>
              <a:rPr lang="uk-UA" sz="2600" b="1" kern="0" dirty="0">
                <a:solidFill>
                  <a:srgbClr val="C00000"/>
                </a:solidFill>
                <a:latin typeface="Candara" panose="020E0502030303020204" pitchFamily="34" charset="0"/>
              </a:rPr>
              <a:t>СТРОКИ  ЗБЕРІГАННЯ  ДОКУМЕНТІВ</a:t>
            </a:r>
          </a:p>
        </p:txBody>
      </p:sp>
      <p:sp>
        <p:nvSpPr>
          <p:cNvPr id="3" name="Місце для вмісту 2"/>
          <p:cNvSpPr>
            <a:spLocks noGrp="1"/>
          </p:cNvSpPr>
          <p:nvPr>
            <p:ph idx="1"/>
          </p:nvPr>
        </p:nvSpPr>
        <p:spPr>
          <a:xfrm>
            <a:off x="179512" y="1054158"/>
            <a:ext cx="8794066" cy="568721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pPr marL="0" lvl="0" indent="0" algn="just">
              <a:lnSpc>
                <a:spcPct val="120000"/>
              </a:lnSpc>
              <a:spcBef>
                <a:spcPts val="0"/>
              </a:spcBef>
              <a:buNone/>
            </a:pPr>
            <a:r>
              <a:rPr lang="uk-UA" sz="2400" dirty="0">
                <a:solidFill>
                  <a:srgbClr val="002060"/>
                </a:solidFill>
              </a:rPr>
              <a:t>1.</a:t>
            </a:r>
            <a:r>
              <a:rPr lang="ru-RU" sz="2400" dirty="0">
                <a:solidFill>
                  <a:srgbClr val="002060"/>
                </a:solidFill>
              </a:rPr>
              <a:t>7</a:t>
            </a:r>
            <a:r>
              <a:rPr lang="uk-UA" sz="2400" dirty="0">
                <a:solidFill>
                  <a:srgbClr val="002060"/>
                </a:solidFill>
              </a:rPr>
              <a:t>. Строки зберігання документів, визначені в Переліку, є мінімальними, їх не можна скорочувати.</a:t>
            </a:r>
          </a:p>
          <a:p>
            <a:pPr marL="0" lvl="0" indent="0" algn="just">
              <a:lnSpc>
                <a:spcPct val="120000"/>
              </a:lnSpc>
              <a:spcBef>
                <a:spcPts val="0"/>
              </a:spcBef>
              <a:buNone/>
            </a:pPr>
            <a:r>
              <a:rPr lang="uk-UA" sz="2400" dirty="0">
                <a:solidFill>
                  <a:srgbClr val="002060"/>
                </a:solidFill>
              </a:rPr>
              <a:t>1.</a:t>
            </a:r>
            <a:r>
              <a:rPr lang="ru-RU" sz="2400" dirty="0">
                <a:solidFill>
                  <a:srgbClr val="002060"/>
                </a:solidFill>
              </a:rPr>
              <a:t>8</a:t>
            </a:r>
            <a:r>
              <a:rPr lang="uk-UA" sz="2400" dirty="0">
                <a:solidFill>
                  <a:srgbClr val="002060"/>
                </a:solidFill>
              </a:rPr>
              <a:t>. Строки зберігання типових документів на електронних носіях відповідають строкам зберігання аналогічних документів на паперових носіях.</a:t>
            </a:r>
          </a:p>
          <a:p>
            <a:pPr marL="0" lvl="0" indent="0" algn="just">
              <a:lnSpc>
                <a:spcPct val="120000"/>
              </a:lnSpc>
              <a:spcBef>
                <a:spcPts val="0"/>
              </a:spcBef>
              <a:buNone/>
            </a:pPr>
            <a:r>
              <a:rPr lang="ru-RU" sz="2400" dirty="0">
                <a:solidFill>
                  <a:srgbClr val="002060"/>
                </a:solidFill>
              </a:rPr>
              <a:t>2.6. </a:t>
            </a:r>
            <a:r>
              <a:rPr lang="uk-UA" sz="2400" dirty="0">
                <a:solidFill>
                  <a:srgbClr val="002060"/>
                </a:solidFill>
              </a:rPr>
              <a:t>Строк зберігання </a:t>
            </a:r>
            <a:r>
              <a:rPr lang="uk-UA" sz="2400" b="1" dirty="0">
                <a:solidFill>
                  <a:srgbClr val="002060"/>
                </a:solidFill>
              </a:rPr>
              <a:t>«Постійно» </a:t>
            </a:r>
            <a:r>
              <a:rPr lang="uk-UA" sz="2400" dirty="0">
                <a:solidFill>
                  <a:srgbClr val="002060"/>
                </a:solidFill>
              </a:rPr>
              <a:t>означає, що такі документи належать до НАФ і підлягають довічному зберіганню.</a:t>
            </a:r>
          </a:p>
          <a:p>
            <a:pPr marL="0" lvl="0" indent="0" algn="just">
              <a:lnSpc>
                <a:spcPct val="120000"/>
              </a:lnSpc>
              <a:spcBef>
                <a:spcPts val="0"/>
              </a:spcBef>
              <a:buNone/>
            </a:pPr>
            <a:r>
              <a:rPr lang="uk-UA" sz="2400" dirty="0">
                <a:solidFill>
                  <a:srgbClr val="002060"/>
                </a:solidFill>
              </a:rPr>
              <a:t>2.7. Строк зберігання </a:t>
            </a:r>
            <a:r>
              <a:rPr lang="uk-UA" sz="2400" b="1" dirty="0">
                <a:solidFill>
                  <a:srgbClr val="002060"/>
                </a:solidFill>
              </a:rPr>
              <a:t>«До ліквідації організації</a:t>
            </a:r>
            <a:r>
              <a:rPr lang="uk-UA" sz="2400" dirty="0">
                <a:solidFill>
                  <a:srgbClr val="002060"/>
                </a:solidFill>
              </a:rPr>
              <a:t>» означає, що документи безстроково зберігаються в організації, а у разі ліквідації організації документи передаються за описами справ до місцевих архівних установ…</a:t>
            </a:r>
          </a:p>
          <a:p>
            <a:pPr marL="0" lvl="0" indent="0" algn="just">
              <a:lnSpc>
                <a:spcPct val="120000"/>
              </a:lnSpc>
              <a:spcBef>
                <a:spcPts val="0"/>
              </a:spcBef>
              <a:buNone/>
            </a:pPr>
            <a:r>
              <a:rPr lang="uk-UA" sz="2400" dirty="0">
                <a:solidFill>
                  <a:srgbClr val="002060"/>
                </a:solidFill>
              </a:rPr>
              <a:t>2.9. Відмітка </a:t>
            </a:r>
            <a:r>
              <a:rPr lang="uk-UA" sz="2400" b="1" dirty="0">
                <a:solidFill>
                  <a:srgbClr val="002060"/>
                </a:solidFill>
              </a:rPr>
              <a:t>«Доки не мине потреба» </a:t>
            </a:r>
            <a:r>
              <a:rPr lang="uk-UA" sz="2400" dirty="0">
                <a:solidFill>
                  <a:srgbClr val="002060"/>
                </a:solidFill>
              </a:rPr>
              <a:t>означає, що документи мають лише тривале практичне значення. Строк їх зберігання визначається самими організаціями, але не може бути меншим одного року…</a:t>
            </a:r>
          </a:p>
          <a:p>
            <a:pPr marL="0" lvl="0" indent="0" algn="just">
              <a:lnSpc>
                <a:spcPct val="120000"/>
              </a:lnSpc>
              <a:spcBef>
                <a:spcPts val="0"/>
              </a:spcBef>
              <a:buNone/>
            </a:pPr>
            <a:endParaRPr lang="uk-UA" sz="2400" dirty="0">
              <a:solidFill>
                <a:prstClr val="white"/>
              </a:solidFill>
            </a:endParaRPr>
          </a:p>
          <a:p>
            <a:endParaRPr lang="uk-UA" dirty="0"/>
          </a:p>
        </p:txBody>
      </p:sp>
      <p:pic>
        <p:nvPicPr>
          <p:cNvPr id="6" name="Рисунок 5"/>
          <p:cNvPicPr>
            <a:picLocks noChangeAspect="1"/>
          </p:cNvPicPr>
          <p:nvPr/>
        </p:nvPicPr>
        <p:blipFill>
          <a:blip r:embed="rId3"/>
          <a:stretch>
            <a:fillRect/>
          </a:stretch>
        </p:blipFill>
        <p:spPr>
          <a:xfrm>
            <a:off x="107504" y="116633"/>
            <a:ext cx="1719635" cy="792087"/>
          </a:xfrm>
          <a:prstGeom prst="rect">
            <a:avLst/>
          </a:prstGeom>
        </p:spPr>
      </p:pic>
    </p:spTree>
    <p:extLst>
      <p:ext uri="{BB962C8B-B14F-4D97-AF65-F5344CB8AC3E}">
        <p14:creationId xmlns:p14="http://schemas.microsoft.com/office/powerpoint/2010/main" val="412979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8229600" cy="836712"/>
          </a:xfrm>
        </p:spPr>
        <p:txBody>
          <a:bodyPr>
            <a:noAutofit/>
          </a:bodyPr>
          <a:lstStyle/>
          <a:p>
            <a:pPr lvl="0">
              <a:lnSpc>
                <a:spcPct val="120000"/>
              </a:lnSpc>
              <a:spcBef>
                <a:spcPts val="0"/>
              </a:spcBef>
            </a:pPr>
            <a:r>
              <a:rPr lang="uk-UA" sz="2400" b="1" kern="0" dirty="0">
                <a:solidFill>
                  <a:srgbClr val="C00000"/>
                </a:solidFill>
                <a:latin typeface="Candara" panose="020E0502030303020204" pitchFamily="34" charset="0"/>
              </a:rPr>
              <a:t>ПРИМІРНИЙ ПЕРЕЛІК ДОКУМЕНТІВ,</a:t>
            </a:r>
            <a:br>
              <a:rPr lang="uk-UA" sz="2400" b="1" kern="0" dirty="0">
                <a:solidFill>
                  <a:srgbClr val="C00000"/>
                </a:solidFill>
                <a:latin typeface="Candara" panose="020E0502030303020204" pitchFamily="34" charset="0"/>
              </a:rPr>
            </a:br>
            <a:r>
              <a:rPr lang="uk-UA" sz="2400" b="1" kern="0" dirty="0">
                <a:solidFill>
                  <a:srgbClr val="C00000"/>
                </a:solidFill>
                <a:latin typeface="Candara" panose="020E0502030303020204" pitchFamily="34" charset="0"/>
              </a:rPr>
              <a:t>що створюються під час діяльності ЗЗСО</a:t>
            </a:r>
          </a:p>
        </p:txBody>
      </p:sp>
      <p:sp>
        <p:nvSpPr>
          <p:cNvPr id="4" name="Прямокутник 3"/>
          <p:cNvSpPr/>
          <p:nvPr/>
        </p:nvSpPr>
        <p:spPr>
          <a:xfrm>
            <a:off x="3779912" y="836712"/>
            <a:ext cx="5247253" cy="461665"/>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prstClr val="black"/>
                </a:solidFill>
              </a:rPr>
              <a:t>Лист-роз’яснення щодо застосування окремих положень </a:t>
            </a:r>
            <a:r>
              <a:rPr lang="ru-RU" sz="1200" dirty="0">
                <a:solidFill>
                  <a:prstClr val="black"/>
                </a:solidFill>
              </a:rPr>
              <a:t> Інструкції з діловодства у ЗЗСО (лист МОН України №1/9-596 від 03.10.2018)</a:t>
            </a:r>
          </a:p>
        </p:txBody>
      </p:sp>
      <p:pic>
        <p:nvPicPr>
          <p:cNvPr id="5" name="Рисунок 4"/>
          <p:cNvPicPr>
            <a:picLocks noChangeAspect="1"/>
          </p:cNvPicPr>
          <p:nvPr/>
        </p:nvPicPr>
        <p:blipFill>
          <a:blip r:embed="rId2"/>
          <a:stretch>
            <a:fillRect/>
          </a:stretch>
        </p:blipFill>
        <p:spPr>
          <a:xfrm>
            <a:off x="107504" y="116633"/>
            <a:ext cx="1719635" cy="792087"/>
          </a:xfrm>
          <a:prstGeom prst="rect">
            <a:avLst/>
          </a:prstGeom>
        </p:spPr>
      </p:pic>
      <p:graphicFrame>
        <p:nvGraphicFramePr>
          <p:cNvPr id="8" name="Місце для вмісту 7"/>
          <p:cNvGraphicFramePr>
            <a:graphicFrameLocks noGrp="1"/>
          </p:cNvGraphicFramePr>
          <p:nvPr>
            <p:ph idx="1"/>
          </p:nvPr>
        </p:nvGraphicFramePr>
        <p:xfrm>
          <a:off x="122108" y="1340768"/>
          <a:ext cx="8928992" cy="5458113"/>
        </p:xfrm>
        <a:graphic>
          <a:graphicData uri="http://schemas.openxmlformats.org/drawingml/2006/table">
            <a:tbl>
              <a:tblPr firstRow="1" bandRow="1">
                <a:tableStyleId>{5C22544A-7EE6-4342-B048-85BDC9FD1C3A}</a:tableStyleId>
              </a:tblPr>
              <a:tblGrid>
                <a:gridCol w="792499">
                  <a:extLst>
                    <a:ext uri="{9D8B030D-6E8A-4147-A177-3AD203B41FA5}">
                      <a16:colId xmlns:a16="http://schemas.microsoft.com/office/drawing/2014/main" val="20000"/>
                    </a:ext>
                  </a:extLst>
                </a:gridCol>
                <a:gridCol w="4843911">
                  <a:extLst>
                    <a:ext uri="{9D8B030D-6E8A-4147-A177-3AD203B41FA5}">
                      <a16:colId xmlns:a16="http://schemas.microsoft.com/office/drawing/2014/main" val="20001"/>
                    </a:ext>
                  </a:extLst>
                </a:gridCol>
                <a:gridCol w="1718807">
                  <a:extLst>
                    <a:ext uri="{9D8B030D-6E8A-4147-A177-3AD203B41FA5}">
                      <a16:colId xmlns:a16="http://schemas.microsoft.com/office/drawing/2014/main" val="20002"/>
                    </a:ext>
                  </a:extLst>
                </a:gridCol>
                <a:gridCol w="1573775">
                  <a:extLst>
                    <a:ext uri="{9D8B030D-6E8A-4147-A177-3AD203B41FA5}">
                      <a16:colId xmlns:a16="http://schemas.microsoft.com/office/drawing/2014/main" val="20003"/>
                    </a:ext>
                  </a:extLst>
                </a:gridCol>
              </a:tblGrid>
              <a:tr h="1678593">
                <a:tc>
                  <a:txBody>
                    <a:bodyPr/>
                    <a:lstStyle/>
                    <a:p>
                      <a:pPr algn="ctr"/>
                      <a:r>
                        <a:rPr lang="uk-UA" sz="1400" dirty="0">
                          <a:solidFill>
                            <a:srgbClr val="002060"/>
                          </a:solidFill>
                        </a:rPr>
                        <a:t>№ з/п</a:t>
                      </a:r>
                    </a:p>
                  </a:txBody>
                  <a:tcPr>
                    <a:solidFill>
                      <a:schemeClr val="bg2">
                        <a:lumMod val="90000"/>
                      </a:schemeClr>
                    </a:solidFill>
                  </a:tcPr>
                </a:tc>
                <a:tc>
                  <a:txBody>
                    <a:bodyPr/>
                    <a:lstStyle/>
                    <a:p>
                      <a:pPr algn="ctr"/>
                      <a:r>
                        <a:rPr lang="uk-UA" sz="1400" dirty="0">
                          <a:solidFill>
                            <a:srgbClr val="002060"/>
                          </a:solidFill>
                        </a:rPr>
                        <a:t>Назва виду документу</a:t>
                      </a:r>
                    </a:p>
                  </a:txBody>
                  <a:tcPr>
                    <a:solidFill>
                      <a:schemeClr val="bg2">
                        <a:lumMod val="90000"/>
                      </a:schemeClr>
                    </a:solidFill>
                  </a:tcPr>
                </a:tc>
                <a:tc>
                  <a:txBody>
                    <a:bodyPr/>
                    <a:lstStyle/>
                    <a:p>
                      <a:pPr algn="ctr"/>
                      <a:r>
                        <a:rPr lang="uk-UA" sz="1400" noProof="0" dirty="0">
                          <a:solidFill>
                            <a:srgbClr val="002060"/>
                          </a:solidFill>
                        </a:rPr>
                        <a:t>Строк зберігання</a:t>
                      </a:r>
                      <a:r>
                        <a:rPr lang="en-US" sz="1400" noProof="0" dirty="0">
                          <a:solidFill>
                            <a:srgbClr val="002060"/>
                          </a:solidFill>
                        </a:rPr>
                        <a:t> </a:t>
                      </a:r>
                      <a:r>
                        <a:rPr lang="uk-UA" sz="1400" noProof="0" dirty="0">
                          <a:solidFill>
                            <a:srgbClr val="002060"/>
                          </a:solidFill>
                        </a:rPr>
                        <a:t>у закладах,</a:t>
                      </a:r>
                    </a:p>
                    <a:p>
                      <a:pPr algn="ctr"/>
                      <a:r>
                        <a:rPr lang="uk-UA" sz="1400" noProof="0" dirty="0">
                          <a:solidFill>
                            <a:srgbClr val="002060"/>
                          </a:solidFill>
                        </a:rPr>
                        <a:t> у діяльності яких створюються документи НАФ</a:t>
                      </a:r>
                    </a:p>
                  </a:txBody>
                  <a:tcPr>
                    <a:solidFill>
                      <a:schemeClr val="bg2">
                        <a:lumMod val="90000"/>
                      </a:schemeClr>
                    </a:solidFill>
                  </a:tcPr>
                </a:tc>
                <a:tc>
                  <a:txBody>
                    <a:bodyPr/>
                    <a:lstStyle/>
                    <a:p>
                      <a:pPr algn="ctr"/>
                      <a:r>
                        <a:rPr lang="uk-UA" sz="1400" noProof="0" dirty="0">
                          <a:solidFill>
                            <a:srgbClr val="002060"/>
                          </a:solidFill>
                        </a:rPr>
                        <a:t>Строк зберігання</a:t>
                      </a:r>
                      <a:r>
                        <a:rPr lang="en-US" sz="1400" noProof="0" dirty="0">
                          <a:solidFill>
                            <a:srgbClr val="002060"/>
                          </a:solidFill>
                        </a:rPr>
                        <a:t> </a:t>
                      </a:r>
                      <a:r>
                        <a:rPr lang="uk-UA" sz="1400" noProof="0" dirty="0">
                          <a:solidFill>
                            <a:srgbClr val="002060"/>
                          </a:solidFill>
                        </a:rPr>
                        <a:t>у закладах,</a:t>
                      </a:r>
                    </a:p>
                    <a:p>
                      <a:pPr algn="ctr"/>
                      <a:r>
                        <a:rPr lang="uk-UA" sz="1400" noProof="0" dirty="0">
                          <a:solidFill>
                            <a:srgbClr val="002060"/>
                          </a:solidFill>
                        </a:rPr>
                        <a:t> у діяльності яких не створюються документи НАФ</a:t>
                      </a:r>
                    </a:p>
                  </a:txBody>
                  <a:tcPr>
                    <a:solidFill>
                      <a:schemeClr val="bg2">
                        <a:lumMod val="90000"/>
                      </a:schemeClr>
                    </a:solidFill>
                  </a:tcPr>
                </a:tc>
                <a:extLst>
                  <a:ext uri="{0D108BD9-81ED-4DB2-BD59-A6C34878D82A}">
                    <a16:rowId xmlns:a16="http://schemas.microsoft.com/office/drawing/2014/main" val="10000"/>
                  </a:ext>
                </a:extLst>
              </a:tr>
              <a:tr h="779395">
                <a:tc>
                  <a:txBody>
                    <a:bodyPr/>
                    <a:lstStyle/>
                    <a:p>
                      <a:r>
                        <a:rPr lang="ru-RU" sz="1600" dirty="0">
                          <a:solidFill>
                            <a:srgbClr val="002060"/>
                          </a:solidFill>
                        </a:rPr>
                        <a:t>1 . </a:t>
                      </a:r>
                      <a:endParaRPr lang="uk-UA" sz="1600" dirty="0">
                        <a:solidFill>
                          <a:srgbClr val="002060"/>
                        </a:solidFill>
                      </a:endParaRPr>
                    </a:p>
                  </a:txBody>
                  <a:tcPr>
                    <a:solidFill>
                      <a:schemeClr val="bg2"/>
                    </a:solidFill>
                  </a:tcPr>
                </a:tc>
                <a:tc>
                  <a:txBody>
                    <a:bodyPr/>
                    <a:lstStyle/>
                    <a:p>
                      <a:r>
                        <a:rPr lang="ru-RU" sz="1600" dirty="0">
                          <a:solidFill>
                            <a:srgbClr val="002060"/>
                          </a:solidFill>
                        </a:rPr>
                        <a:t>Статут закладу освіти</a:t>
                      </a:r>
                      <a:endParaRPr lang="uk-UA" sz="1600" dirty="0">
                        <a:solidFill>
                          <a:srgbClr val="002060"/>
                        </a:solidFill>
                      </a:endParaRPr>
                    </a:p>
                  </a:txBody>
                  <a:tcPr>
                    <a:solidFill>
                      <a:schemeClr val="bg2"/>
                    </a:solidFill>
                  </a:tcPr>
                </a:tc>
                <a:tc>
                  <a:txBody>
                    <a:bodyPr/>
                    <a:lstStyle/>
                    <a:p>
                      <a:pPr algn="ctr"/>
                      <a:r>
                        <a:rPr lang="ru-RU" sz="1600" dirty="0">
                          <a:solidFill>
                            <a:srgbClr val="002060"/>
                          </a:solidFill>
                        </a:rPr>
                        <a:t>Пост, ст. ЗО </a:t>
                      </a:r>
                      <a:endParaRPr lang="uk-UA" sz="1600" dirty="0">
                        <a:solidFill>
                          <a:srgbClr val="002060"/>
                        </a:solidFill>
                      </a:endParaRP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rPr>
                        <a:t>до ліквідації закладу</a:t>
                      </a:r>
                      <a:r>
                        <a:rPr lang="uk-UA" sz="1600" dirty="0">
                          <a:solidFill>
                            <a:srgbClr val="002060"/>
                          </a:solidFill>
                        </a:rPr>
                        <a:t>,</a:t>
                      </a:r>
                      <a:endParaRPr lang="en-US" sz="1600" dirty="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002060"/>
                          </a:solidFill>
                        </a:rPr>
                        <a:t> ст. ЗО </a:t>
                      </a:r>
                      <a:endParaRPr lang="uk-UA" sz="1600" dirty="0">
                        <a:solidFill>
                          <a:srgbClr val="002060"/>
                        </a:solidFill>
                      </a:endParaRPr>
                    </a:p>
                  </a:txBody>
                  <a:tcPr>
                    <a:solidFill>
                      <a:schemeClr val="bg2"/>
                    </a:solidFill>
                  </a:tcPr>
                </a:tc>
                <a:extLst>
                  <a:ext uri="{0D108BD9-81ED-4DB2-BD59-A6C34878D82A}">
                    <a16:rowId xmlns:a16="http://schemas.microsoft.com/office/drawing/2014/main" val="10001"/>
                  </a:ext>
                </a:extLst>
              </a:tr>
              <a:tr h="548463">
                <a:tc>
                  <a:txBody>
                    <a:bodyPr/>
                    <a:lstStyle/>
                    <a:p>
                      <a:r>
                        <a:rPr lang="ru-RU" sz="1600" dirty="0">
                          <a:solidFill>
                            <a:srgbClr val="002060"/>
                          </a:solidFill>
                        </a:rPr>
                        <a:t>7. </a:t>
                      </a:r>
                      <a:endParaRPr lang="uk-UA" sz="1600" dirty="0">
                        <a:solidFill>
                          <a:srgbClr val="002060"/>
                        </a:solidFill>
                      </a:endParaRPr>
                    </a:p>
                  </a:txBody>
                  <a:tcPr>
                    <a:solidFill>
                      <a:schemeClr val="bg2"/>
                    </a:solidFill>
                  </a:tcPr>
                </a:tc>
                <a:tc>
                  <a:txBody>
                    <a:bodyPr/>
                    <a:lstStyle/>
                    <a:p>
                      <a:r>
                        <a:rPr lang="uk-UA" sz="1600" noProof="0" dirty="0">
                          <a:solidFill>
                            <a:srgbClr val="002060"/>
                          </a:solidFill>
                        </a:rPr>
                        <a:t>Штатний розпис</a:t>
                      </a:r>
                    </a:p>
                  </a:txBody>
                  <a:tcPr>
                    <a:solidFill>
                      <a:schemeClr val="bg2"/>
                    </a:solidFill>
                  </a:tcPr>
                </a:tc>
                <a:tc>
                  <a:txBody>
                    <a:bodyPr/>
                    <a:lstStyle/>
                    <a:p>
                      <a:pPr algn="ctr"/>
                      <a:r>
                        <a:rPr lang="uk-UA" sz="1600" noProof="0" dirty="0">
                          <a:solidFill>
                            <a:srgbClr val="002060"/>
                          </a:solidFill>
                        </a:rPr>
                        <a:t>Пост, ст. 37-а </a:t>
                      </a: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noProof="0" dirty="0">
                          <a:solidFill>
                            <a:srgbClr val="002060"/>
                          </a:solidFill>
                        </a:rPr>
                        <a:t>75 р.</a:t>
                      </a:r>
                    </a:p>
                    <a:p>
                      <a:pPr marL="0" marR="0" indent="0" algn="ctr" defTabSz="914400" rtl="0" eaLnBrk="1" fontAlgn="auto" latinLnBrk="0" hangingPunct="1">
                        <a:lnSpc>
                          <a:spcPct val="100000"/>
                        </a:lnSpc>
                        <a:spcBef>
                          <a:spcPts val="0"/>
                        </a:spcBef>
                        <a:spcAft>
                          <a:spcPts val="0"/>
                        </a:spcAft>
                        <a:buClrTx/>
                        <a:buSzTx/>
                        <a:buFontTx/>
                        <a:buNone/>
                        <a:tabLst/>
                        <a:defRPr/>
                      </a:pPr>
                      <a:r>
                        <a:rPr lang="uk-UA" sz="1600" noProof="0" dirty="0">
                          <a:solidFill>
                            <a:srgbClr val="002060"/>
                          </a:solidFill>
                        </a:rPr>
                        <a:t> ст. 37-а</a:t>
                      </a:r>
                    </a:p>
                  </a:txBody>
                  <a:tcPr>
                    <a:solidFill>
                      <a:schemeClr val="bg2"/>
                    </a:solidFill>
                  </a:tcPr>
                </a:tc>
                <a:extLst>
                  <a:ext uri="{0D108BD9-81ED-4DB2-BD59-A6C34878D82A}">
                    <a16:rowId xmlns:a16="http://schemas.microsoft.com/office/drawing/2014/main" val="10002"/>
                  </a:ext>
                </a:extLst>
              </a:tr>
              <a:tr h="1010327">
                <a:tc>
                  <a:txBody>
                    <a:bodyPr/>
                    <a:lstStyle/>
                    <a:p>
                      <a:r>
                        <a:rPr lang="ru-RU" sz="1600" dirty="0">
                          <a:solidFill>
                            <a:srgbClr val="002060"/>
                          </a:solidFill>
                        </a:rPr>
                        <a:t>8 . </a:t>
                      </a:r>
                      <a:endParaRPr lang="uk-UA" sz="1600" dirty="0">
                        <a:solidFill>
                          <a:srgbClr val="002060"/>
                        </a:solidFill>
                      </a:endParaRPr>
                    </a:p>
                  </a:txBody>
                  <a:tcPr>
                    <a:solidFill>
                      <a:schemeClr val="bg2"/>
                    </a:solidFill>
                  </a:tcPr>
                </a:tc>
                <a:tc>
                  <a:txBody>
                    <a:bodyPr/>
                    <a:lstStyle/>
                    <a:p>
                      <a:r>
                        <a:rPr lang="uk-UA" sz="1600" noProof="0" dirty="0">
                          <a:solidFill>
                            <a:srgbClr val="002060"/>
                          </a:solidFill>
                        </a:rPr>
                        <a:t>Правила внутрішнього розпорядку</a:t>
                      </a:r>
                    </a:p>
                  </a:txBody>
                  <a:tcPr>
                    <a:solidFill>
                      <a:schemeClr val="bg2"/>
                    </a:solidFill>
                  </a:tcPr>
                </a:tc>
                <a:tc>
                  <a:txBody>
                    <a:bodyPr/>
                    <a:lstStyle/>
                    <a:p>
                      <a:pPr algn="ctr"/>
                      <a:r>
                        <a:rPr lang="uk-UA" sz="1600" noProof="0" dirty="0">
                          <a:solidFill>
                            <a:srgbClr val="002060"/>
                          </a:solidFill>
                        </a:rPr>
                        <a:t>1 р.</a:t>
                      </a:r>
                    </a:p>
                    <a:p>
                      <a:pPr algn="ctr"/>
                      <a:r>
                        <a:rPr lang="uk-UA" sz="1600" noProof="0" dirty="0">
                          <a:solidFill>
                            <a:srgbClr val="002060"/>
                          </a:solidFill>
                        </a:rPr>
                        <a:t>після заміни новими, </a:t>
                      </a:r>
                    </a:p>
                    <a:p>
                      <a:pPr algn="ctr"/>
                      <a:r>
                        <a:rPr lang="uk-UA" sz="1600" noProof="0" dirty="0">
                          <a:solidFill>
                            <a:srgbClr val="002060"/>
                          </a:solidFill>
                        </a:rPr>
                        <a:t>ст. 397 </a:t>
                      </a: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noProof="0" dirty="0">
                          <a:solidFill>
                            <a:srgbClr val="002060"/>
                          </a:solidFill>
                        </a:rPr>
                        <a:t>1 р.</a:t>
                      </a:r>
                    </a:p>
                    <a:p>
                      <a:pPr marL="0" marR="0" indent="0" algn="ctr" defTabSz="914400" rtl="0" eaLnBrk="1" fontAlgn="auto" latinLnBrk="0" hangingPunct="1">
                        <a:lnSpc>
                          <a:spcPct val="100000"/>
                        </a:lnSpc>
                        <a:spcBef>
                          <a:spcPts val="0"/>
                        </a:spcBef>
                        <a:spcAft>
                          <a:spcPts val="0"/>
                        </a:spcAft>
                        <a:buClrTx/>
                        <a:buSzTx/>
                        <a:buFontTx/>
                        <a:buNone/>
                        <a:tabLst/>
                        <a:defRPr/>
                      </a:pPr>
                      <a:r>
                        <a:rPr lang="uk-UA" sz="1600" noProof="0" dirty="0">
                          <a:solidFill>
                            <a:srgbClr val="002060"/>
                          </a:solidFill>
                        </a:rPr>
                        <a:t>після заміни новими,</a:t>
                      </a:r>
                    </a:p>
                    <a:p>
                      <a:pPr marL="0" marR="0" indent="0" algn="ctr" defTabSz="914400" rtl="0" eaLnBrk="1" fontAlgn="auto" latinLnBrk="0" hangingPunct="1">
                        <a:lnSpc>
                          <a:spcPct val="100000"/>
                        </a:lnSpc>
                        <a:spcBef>
                          <a:spcPts val="0"/>
                        </a:spcBef>
                        <a:spcAft>
                          <a:spcPts val="0"/>
                        </a:spcAft>
                        <a:buClrTx/>
                        <a:buSzTx/>
                        <a:buFontTx/>
                        <a:buNone/>
                        <a:tabLst/>
                        <a:defRPr/>
                      </a:pPr>
                      <a:r>
                        <a:rPr lang="uk-UA" sz="1600" noProof="0" dirty="0">
                          <a:solidFill>
                            <a:srgbClr val="002060"/>
                          </a:solidFill>
                        </a:rPr>
                        <a:t> ст. 397 </a:t>
                      </a:r>
                    </a:p>
                  </a:txBody>
                  <a:tcPr>
                    <a:solidFill>
                      <a:schemeClr val="bg2"/>
                    </a:solidFill>
                  </a:tcPr>
                </a:tc>
                <a:extLst>
                  <a:ext uri="{0D108BD9-81ED-4DB2-BD59-A6C34878D82A}">
                    <a16:rowId xmlns:a16="http://schemas.microsoft.com/office/drawing/2014/main" val="10003"/>
                  </a:ext>
                </a:extLst>
              </a:tr>
              <a:tr h="1241259">
                <a:tc>
                  <a:txBody>
                    <a:bodyPr/>
                    <a:lstStyle/>
                    <a:p>
                      <a:r>
                        <a:rPr lang="uk-UA" sz="1600" dirty="0">
                          <a:solidFill>
                            <a:srgbClr val="002060"/>
                          </a:solidFill>
                        </a:rPr>
                        <a:t>1 1 . </a:t>
                      </a:r>
                    </a:p>
                  </a:txBody>
                  <a:tcPr>
                    <a:solidFill>
                      <a:schemeClr val="bg2"/>
                    </a:solidFill>
                  </a:tcPr>
                </a:tc>
                <a:tc>
                  <a:txBody>
                    <a:bodyPr/>
                    <a:lstStyle/>
                    <a:p>
                      <a:r>
                        <a:rPr lang="uk-UA" sz="1600" dirty="0">
                          <a:solidFill>
                            <a:srgbClr val="002060"/>
                          </a:solidFill>
                        </a:rPr>
                        <a:t>Посадові інструкції працівників закладу освіти</a:t>
                      </a:r>
                    </a:p>
                  </a:txBody>
                  <a:tcPr>
                    <a:solidFill>
                      <a:schemeClr val="bg2"/>
                    </a:solidFill>
                  </a:tcPr>
                </a:tc>
                <a:tc>
                  <a:txBody>
                    <a:bodyPr/>
                    <a:lstStyle/>
                    <a:p>
                      <a:pPr algn="ctr"/>
                      <a:r>
                        <a:rPr lang="uk-UA" sz="1600" dirty="0">
                          <a:solidFill>
                            <a:srgbClr val="002060"/>
                          </a:solidFill>
                        </a:rPr>
                        <a:t>5 р. </a:t>
                      </a:r>
                    </a:p>
                    <a:p>
                      <a:pPr algn="ctr"/>
                      <a:r>
                        <a:rPr lang="uk-UA" sz="1600" dirty="0">
                          <a:solidFill>
                            <a:srgbClr val="002060"/>
                          </a:solidFill>
                        </a:rPr>
                        <a:t>після заміни новими, ст. 43 </a:t>
                      </a:r>
                    </a:p>
                  </a:txBody>
                  <a:tcP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solidFill>
                            <a:srgbClr val="002060"/>
                          </a:solidFill>
                        </a:rPr>
                        <a:t>5 р. </a:t>
                      </a:r>
                    </a:p>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solidFill>
                            <a:srgbClr val="002060"/>
                          </a:solidFill>
                        </a:rPr>
                        <a:t>після заміни новими,</a:t>
                      </a:r>
                    </a:p>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solidFill>
                            <a:srgbClr val="002060"/>
                          </a:solidFill>
                        </a:rPr>
                        <a:t> ст. 43</a:t>
                      </a:r>
                    </a:p>
                    <a:p>
                      <a:pPr algn="ctr"/>
                      <a:endParaRPr lang="uk-UA" sz="1600" dirty="0">
                        <a:solidFill>
                          <a:srgbClr val="002060"/>
                        </a:solidFill>
                      </a:endParaRPr>
                    </a:p>
                  </a:txBody>
                  <a:tcP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628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НОМЕНКЛАТУРА СПРАВ</a:t>
            </a:r>
            <a:endParaRPr lang="en-US" sz="2800" b="1" kern="0" dirty="0">
              <a:solidFill>
                <a:srgbClr val="C00000"/>
              </a:solidFill>
              <a:latin typeface="Candara" panose="020E0502030303020204" pitchFamily="34" charset="0"/>
              <a:ea typeface="+mn-ea"/>
              <a:cs typeface="+mn-cs"/>
            </a:endParaRPr>
          </a:p>
        </p:txBody>
      </p:sp>
      <p:pic>
        <p:nvPicPr>
          <p:cNvPr id="6" name="Рисунок 5"/>
          <p:cNvPicPr>
            <a:picLocks noChangeAspect="1"/>
          </p:cNvPicPr>
          <p:nvPr/>
        </p:nvPicPr>
        <p:blipFill>
          <a:blip r:embed="rId3"/>
          <a:stretch>
            <a:fillRect/>
          </a:stretch>
        </p:blipFill>
        <p:spPr>
          <a:xfrm>
            <a:off x="0" y="-30046"/>
            <a:ext cx="2292846" cy="1078290"/>
          </a:xfrm>
          <a:prstGeom prst="rect">
            <a:avLst/>
          </a:prstGeom>
        </p:spPr>
      </p:pic>
      <p:graphicFrame>
        <p:nvGraphicFramePr>
          <p:cNvPr id="7" name="Об'єкт 6"/>
          <p:cNvGraphicFramePr>
            <a:graphicFrameLocks noChangeAspect="1"/>
          </p:cNvGraphicFramePr>
          <p:nvPr/>
        </p:nvGraphicFramePr>
        <p:xfrm>
          <a:off x="866326" y="1108137"/>
          <a:ext cx="7848872" cy="2198379"/>
        </p:xfrm>
        <a:graphic>
          <a:graphicData uri="http://schemas.openxmlformats.org/presentationml/2006/ole">
            <mc:AlternateContent xmlns:mc="http://schemas.openxmlformats.org/markup-compatibility/2006">
              <mc:Choice xmlns:v="urn:schemas-microsoft-com:vml" Requires="v">
                <p:oleObj spid="_x0000_s2080" name="Документ" r:id="rId4" imgW="5940803" imgH="1607818" progId="Word.Document.12">
                  <p:embed/>
                </p:oleObj>
              </mc:Choice>
              <mc:Fallback>
                <p:oleObj name="Документ" r:id="rId4" imgW="5940803" imgH="1607818" progId="Word.Document.12">
                  <p:embed/>
                  <p:pic>
                    <p:nvPicPr>
                      <p:cNvPr id="0" name=""/>
                      <p:cNvPicPr/>
                      <p:nvPr/>
                    </p:nvPicPr>
                    <p:blipFill>
                      <a:blip r:embed="rId5"/>
                      <a:stretch>
                        <a:fillRect/>
                      </a:stretch>
                    </p:blipFill>
                    <p:spPr>
                      <a:xfrm>
                        <a:off x="866326" y="1108137"/>
                        <a:ext cx="7848872" cy="2198379"/>
                      </a:xfrm>
                      <a:prstGeom prst="rect">
                        <a:avLst/>
                      </a:prstGeom>
                      <a:solidFill>
                        <a:schemeClr val="bg2">
                          <a:lumMod val="90000"/>
                        </a:schemeClr>
                      </a:solidFill>
                      <a:ln>
                        <a:solidFill>
                          <a:schemeClr val="bg2">
                            <a:lumMod val="75000"/>
                          </a:schemeClr>
                        </a:solidFill>
                      </a:ln>
                    </p:spPr>
                  </p:pic>
                </p:oleObj>
              </mc:Fallback>
            </mc:AlternateContent>
          </a:graphicData>
        </a:graphic>
      </p:graphicFrame>
      <p:pic>
        <p:nvPicPr>
          <p:cNvPr id="4" name="Рисунок 3"/>
          <p:cNvPicPr>
            <a:picLocks noChangeAspect="1"/>
          </p:cNvPicPr>
          <p:nvPr/>
        </p:nvPicPr>
        <p:blipFill>
          <a:blip r:embed="rId6"/>
          <a:stretch>
            <a:fillRect/>
          </a:stretch>
        </p:blipFill>
        <p:spPr>
          <a:xfrm>
            <a:off x="875251" y="3366409"/>
            <a:ext cx="7866113" cy="1566726"/>
          </a:xfrm>
          <a:prstGeom prst="rect">
            <a:avLst/>
          </a:prstGeom>
          <a:solidFill>
            <a:schemeClr val="bg2">
              <a:lumMod val="90000"/>
            </a:schemeClr>
          </a:solidFill>
        </p:spPr>
      </p:pic>
      <p:sp>
        <p:nvSpPr>
          <p:cNvPr id="9" name="Місце для вмісту 2"/>
          <p:cNvSpPr txBox="1">
            <a:spLocks/>
          </p:cNvSpPr>
          <p:nvPr/>
        </p:nvSpPr>
        <p:spPr>
          <a:xfrm>
            <a:off x="849085" y="5181558"/>
            <a:ext cx="7866113" cy="156169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dirty="0">
                <a:solidFill>
                  <a:srgbClr val="002060"/>
                </a:solidFill>
              </a:rPr>
              <a:t>	</a:t>
            </a:r>
            <a:r>
              <a:rPr lang="uk-UA" sz="2000" b="1" dirty="0">
                <a:solidFill>
                  <a:srgbClr val="002060"/>
                </a:solidFill>
              </a:rPr>
              <a:t>               Приклад</a:t>
            </a:r>
          </a:p>
          <a:p>
            <a:pPr marL="0" indent="0">
              <a:buFont typeface="Arial" pitchFamily="34" charset="0"/>
              <a:buNone/>
            </a:pPr>
            <a:r>
              <a:rPr lang="uk-UA" sz="2000" dirty="0">
                <a:solidFill>
                  <a:srgbClr val="002060"/>
                </a:solidFill>
              </a:rPr>
              <a:t>СХВАЛЕНО </a:t>
            </a:r>
          </a:p>
          <a:p>
            <a:pPr marL="0" indent="0">
              <a:buFont typeface="Arial" pitchFamily="34" charset="0"/>
              <a:buNone/>
            </a:pPr>
            <a:r>
              <a:rPr lang="uk-UA" sz="2000" dirty="0">
                <a:solidFill>
                  <a:srgbClr val="002060"/>
                </a:solidFill>
              </a:rPr>
              <a:t>Протокол засідання експертної комісії</a:t>
            </a:r>
          </a:p>
          <a:p>
            <a:pPr marL="0" lvl="8" indent="0">
              <a:buFont typeface="Arial" pitchFamily="34" charset="0"/>
              <a:buNone/>
            </a:pPr>
            <a:r>
              <a:rPr lang="uk-UA" i="1" dirty="0">
                <a:solidFill>
                  <a:srgbClr val="F79646">
                    <a:lumMod val="50000"/>
                  </a:srgbClr>
                </a:solidFill>
              </a:rPr>
              <a:t>    </a:t>
            </a:r>
            <a:r>
              <a:rPr lang="uk-UA" i="1" dirty="0">
                <a:solidFill>
                  <a:srgbClr val="002060"/>
                </a:solidFill>
              </a:rPr>
              <a:t>(назва закладу освіти)</a:t>
            </a:r>
            <a:endParaRPr lang="ru-RU" i="1" dirty="0">
              <a:solidFill>
                <a:srgbClr val="002060"/>
              </a:solidFill>
            </a:endParaRPr>
          </a:p>
          <a:p>
            <a:pPr marL="0" indent="0">
              <a:buFont typeface="Arial" pitchFamily="34" charset="0"/>
              <a:buNone/>
            </a:pPr>
            <a:r>
              <a:rPr lang="uk-UA" sz="2000" dirty="0">
                <a:solidFill>
                  <a:srgbClr val="002060"/>
                </a:solidFill>
              </a:rPr>
              <a:t>Дата                      № </a:t>
            </a:r>
          </a:p>
        </p:txBody>
      </p:sp>
      <p:sp>
        <p:nvSpPr>
          <p:cNvPr id="10" name="Прямокутник 9"/>
          <p:cNvSpPr/>
          <p:nvPr/>
        </p:nvSpPr>
        <p:spPr>
          <a:xfrm>
            <a:off x="3707904" y="758848"/>
            <a:ext cx="5310236" cy="307777"/>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uk-UA" sz="1400" dirty="0">
                <a:solidFill>
                  <a:srgbClr val="002060"/>
                </a:solidFill>
              </a:rPr>
              <a:t>Наказ Міністерства юстиції України від 18 червня 2015 р. № 1000/5</a:t>
            </a:r>
          </a:p>
        </p:txBody>
      </p:sp>
      <p:sp>
        <p:nvSpPr>
          <p:cNvPr id="8" name="Прямокутник 7"/>
          <p:cNvSpPr/>
          <p:nvPr/>
        </p:nvSpPr>
        <p:spPr>
          <a:xfrm>
            <a:off x="5292079" y="5158029"/>
            <a:ext cx="3423119"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i="1" dirty="0">
                <a:solidFill>
                  <a:srgbClr val="002060"/>
                </a:solidFill>
              </a:rPr>
              <a:t>Гриф погодження розміщують на лицьовому або зворотному боці </a:t>
            </a:r>
            <a:r>
              <a:rPr lang="uk-UA" sz="1200" i="1" u="sng" dirty="0">
                <a:solidFill>
                  <a:srgbClr val="002060"/>
                </a:solidFill>
              </a:rPr>
              <a:t>останнього аркуша документа,</a:t>
            </a:r>
            <a:r>
              <a:rPr lang="uk-UA" sz="1200" i="1" dirty="0">
                <a:solidFill>
                  <a:srgbClr val="002060"/>
                </a:solidFill>
              </a:rPr>
              <a:t> якщо місця на лицьовому боці останнього аркуша не вистачає.</a:t>
            </a:r>
          </a:p>
        </p:txBody>
      </p:sp>
    </p:spTree>
    <p:extLst>
      <p:ext uri="{BB962C8B-B14F-4D97-AF65-F5344CB8AC3E}">
        <p14:creationId xmlns:p14="http://schemas.microsoft.com/office/powerpoint/2010/main" val="150616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11560" y="1700808"/>
            <a:ext cx="8131427" cy="309634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marL="0" indent="0" algn="just">
              <a:buNone/>
            </a:pPr>
            <a:r>
              <a:rPr lang="uk-UA" sz="2400" dirty="0">
                <a:solidFill>
                  <a:srgbClr val="002060"/>
                </a:solidFill>
              </a:rPr>
              <a:t>Організаційно-розпорядчі  документи  оформляють  на  бланках,  що виготовляються згідно з вимогами ДСТУ: 2020 та Інструкції. </a:t>
            </a:r>
          </a:p>
          <a:p>
            <a:pPr marL="0" indent="0" algn="just">
              <a:buNone/>
            </a:pPr>
            <a:r>
              <a:rPr lang="uk-UA" sz="2400" dirty="0">
                <a:solidFill>
                  <a:srgbClr val="002060"/>
                </a:solidFill>
              </a:rPr>
              <a:t>У закладі освіти можуть використовуватися такі </a:t>
            </a:r>
            <a:r>
              <a:rPr lang="uk-UA" sz="2400" b="1" dirty="0">
                <a:solidFill>
                  <a:srgbClr val="002060"/>
                </a:solidFill>
              </a:rPr>
              <a:t>бланки документів</a:t>
            </a:r>
            <a:r>
              <a:rPr lang="uk-UA" sz="2400" dirty="0">
                <a:solidFill>
                  <a:srgbClr val="002060"/>
                </a:solidFill>
              </a:rPr>
              <a:t>:</a:t>
            </a:r>
          </a:p>
          <a:p>
            <a:pPr algn="just">
              <a:buFont typeface="Wingdings" panose="05000000000000000000" pitchFamily="2" charset="2"/>
              <a:buChar char="§"/>
            </a:pPr>
            <a:r>
              <a:rPr lang="uk-UA" sz="2400" dirty="0">
                <a:solidFill>
                  <a:srgbClr val="002060"/>
                </a:solidFill>
              </a:rPr>
              <a:t> загальний  бланк  для  створення  різних  видів  документів  (без зазначення у бланку назви виду документа);</a:t>
            </a:r>
          </a:p>
          <a:p>
            <a:pPr algn="just">
              <a:buFont typeface="Wingdings" panose="05000000000000000000" pitchFamily="2" charset="2"/>
              <a:buChar char="§"/>
            </a:pPr>
            <a:r>
              <a:rPr lang="uk-UA" sz="2400" dirty="0">
                <a:solidFill>
                  <a:srgbClr val="002060"/>
                </a:solidFill>
              </a:rPr>
              <a:t>бланк листа;</a:t>
            </a:r>
          </a:p>
          <a:p>
            <a:pPr algn="just">
              <a:buFont typeface="Wingdings" panose="05000000000000000000" pitchFamily="2" charset="2"/>
              <a:buChar char="§"/>
            </a:pPr>
            <a:r>
              <a:rPr lang="uk-UA" sz="2400" dirty="0">
                <a:solidFill>
                  <a:srgbClr val="002060"/>
                </a:solidFill>
              </a:rPr>
              <a:t>бланк наказу.</a:t>
            </a:r>
            <a:r>
              <a:rPr lang="uk-UA" sz="2400" i="1" dirty="0">
                <a:solidFill>
                  <a:srgbClr val="002060"/>
                </a:solidFill>
              </a:rPr>
              <a:t> </a:t>
            </a:r>
          </a:p>
        </p:txBody>
      </p:sp>
      <p:sp>
        <p:nvSpPr>
          <p:cNvPr id="5" name="Прямокутник 4"/>
          <p:cNvSpPr/>
          <p:nvPr/>
        </p:nvSpPr>
        <p:spPr>
          <a:xfrm>
            <a:off x="1623591" y="14401"/>
            <a:ext cx="7359708" cy="1138773"/>
          </a:xfrm>
          <a:prstGeom prst="rect">
            <a:avLst/>
          </a:prstGeom>
        </p:spPr>
        <p:txBody>
          <a:bodyPr wrap="none">
            <a:spAutoFit/>
          </a:bodyPr>
          <a:lstStyle/>
          <a:p>
            <a:pPr algn="ctr"/>
            <a:endParaRPr lang="uk-UA" sz="2000" b="1" kern="0" dirty="0">
              <a:solidFill>
                <a:srgbClr val="002060"/>
              </a:solidFill>
              <a:latin typeface="Candara" panose="020E0502030303020204" pitchFamily="34" charset="0"/>
            </a:endParaRPr>
          </a:p>
          <a:p>
            <a:pPr algn="ctr"/>
            <a:r>
              <a:rPr lang="ru-RU" sz="2400" b="1" kern="0" dirty="0">
                <a:solidFill>
                  <a:srgbClr val="C00000"/>
                </a:solidFill>
                <a:latin typeface="Candara" panose="020E0502030303020204" pitchFamily="34" charset="0"/>
              </a:rPr>
              <a:t>ЗАГАЛЬНІ ВИМОГИ ДО СТВОРЕННЯ, ОФОРМЛЕННЯ </a:t>
            </a:r>
          </a:p>
          <a:p>
            <a:pPr algn="ctr"/>
            <a:r>
              <a:rPr lang="ru-RU" sz="2400" b="1" kern="0" dirty="0">
                <a:solidFill>
                  <a:srgbClr val="C00000"/>
                </a:solidFill>
                <a:latin typeface="Candara" panose="020E0502030303020204" pitchFamily="34" charset="0"/>
              </a:rPr>
              <a:t>ТА ДОКУМЕНТУВАННЯ УПРАВЛІНСЬКОЇ ІНФОРМАЦІЇ</a:t>
            </a:r>
            <a:endParaRPr lang="uk-UA" sz="2400" b="1" kern="0" dirty="0">
              <a:solidFill>
                <a:srgbClr val="C00000"/>
              </a:solidFill>
              <a:latin typeface="Candara" panose="020E0502030303020204" pitchFamily="34" charset="0"/>
            </a:endParaRPr>
          </a:p>
        </p:txBody>
      </p:sp>
      <p:pic>
        <p:nvPicPr>
          <p:cNvPr id="6" name="Рисунок 5"/>
          <p:cNvPicPr>
            <a:picLocks noChangeAspect="1"/>
          </p:cNvPicPr>
          <p:nvPr/>
        </p:nvPicPr>
        <p:blipFill>
          <a:blip r:embed="rId2"/>
          <a:stretch>
            <a:fillRect/>
          </a:stretch>
        </p:blipFill>
        <p:spPr>
          <a:xfrm>
            <a:off x="35496" y="14401"/>
            <a:ext cx="1440160" cy="1542391"/>
          </a:xfrm>
          <a:prstGeom prst="rect">
            <a:avLst/>
          </a:prstGeom>
        </p:spPr>
      </p:pic>
      <p:sp>
        <p:nvSpPr>
          <p:cNvPr id="2" name="Прямокутник 1"/>
          <p:cNvSpPr/>
          <p:nvPr/>
        </p:nvSpPr>
        <p:spPr>
          <a:xfrm>
            <a:off x="179512" y="5085184"/>
            <a:ext cx="8856984" cy="138499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gn="just">
              <a:buFont typeface="Wingdings" panose="05000000000000000000" pitchFamily="2" charset="2"/>
              <a:buChar char="§"/>
            </a:pPr>
            <a:r>
              <a:rPr lang="uk-UA" sz="2200" dirty="0">
                <a:solidFill>
                  <a:srgbClr val="002060"/>
                </a:solidFill>
              </a:rPr>
              <a:t>Зразки бланків затверджуються розпорядчим документом установи.</a:t>
            </a:r>
          </a:p>
          <a:p>
            <a:pPr marL="342900" indent="-342900" algn="just">
              <a:buFont typeface="Wingdings" panose="05000000000000000000" pitchFamily="2" charset="2"/>
              <a:buChar char="§"/>
            </a:pPr>
            <a:r>
              <a:rPr lang="uk-UA" sz="2200" dirty="0">
                <a:solidFill>
                  <a:srgbClr val="002060"/>
                </a:solidFill>
              </a:rPr>
              <a:t>Види бланків, що застосовуються в установі, та порядок їх обліку і зберігання визначаються інструкцією з діловодства установи. </a:t>
            </a:r>
          </a:p>
          <a:p>
            <a:pPr algn="ctr"/>
            <a:r>
              <a:rPr lang="ru-RU" dirty="0">
                <a:solidFill>
                  <a:prstClr val="black"/>
                </a:solidFill>
              </a:rPr>
              <a:t> </a:t>
            </a:r>
            <a:r>
              <a:rPr lang="ru-RU" b="1" i="1" dirty="0">
                <a:solidFill>
                  <a:srgbClr val="002060"/>
                </a:solidFill>
              </a:rPr>
              <a:t>(наказ Міністерства юстиції України від 18 червня 2015 р.  №1000/5)</a:t>
            </a:r>
            <a:endParaRPr lang="uk-UA" b="1" i="1" dirty="0">
              <a:solidFill>
                <a:srgbClr val="002060"/>
              </a:solidFill>
            </a:endParaRPr>
          </a:p>
        </p:txBody>
      </p:sp>
      <p:sp>
        <p:nvSpPr>
          <p:cNvPr id="4" name="Прямокутник 3"/>
          <p:cNvSpPr/>
          <p:nvPr/>
        </p:nvSpPr>
        <p:spPr>
          <a:xfrm>
            <a:off x="3419872" y="1153174"/>
            <a:ext cx="2404889" cy="369332"/>
          </a:xfrm>
          <a:prstGeom prst="rect">
            <a:avLst/>
          </a:prstGeom>
        </p:spPr>
        <p:txBody>
          <a:bodyPr wrap="none">
            <a:spAutoFit/>
          </a:bodyPr>
          <a:lstStyle/>
          <a:p>
            <a:r>
              <a:rPr lang="uk-UA" b="1" dirty="0">
                <a:solidFill>
                  <a:srgbClr val="002060"/>
                </a:solidFill>
              </a:rPr>
              <a:t>БЛАНКИ ДОКУМЕНТІВ</a:t>
            </a:r>
          </a:p>
        </p:txBody>
      </p:sp>
    </p:spTree>
    <p:extLst>
      <p:ext uri="{BB962C8B-B14F-4D97-AF65-F5344CB8AC3E}">
        <p14:creationId xmlns:p14="http://schemas.microsoft.com/office/powerpoint/2010/main" val="712355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843" y="36515"/>
            <a:ext cx="7272808" cy="512165"/>
          </a:xfrm>
        </p:spPr>
        <p:txBody>
          <a:bodyPr>
            <a:noAutofit/>
          </a:bodyPr>
          <a:lstStyle/>
          <a:p>
            <a:r>
              <a:rPr lang="ru-RU" sz="2400" b="1" kern="0" dirty="0">
                <a:solidFill>
                  <a:srgbClr val="C00000"/>
                </a:solidFill>
                <a:latin typeface="Candara" panose="020E0502030303020204" pitchFamily="34" charset="0"/>
                <a:ea typeface="+mn-ea"/>
                <a:cs typeface="+mn-cs"/>
              </a:rPr>
              <a:t>ВИМОГИ ДО ОФОРМЛЕННЯ БЛАНКІВ ДОКУМЕНТІВ</a:t>
            </a:r>
            <a:endParaRPr lang="en-US" sz="24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07505" y="692696"/>
            <a:ext cx="9036495" cy="604867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lvl="0" algn="just">
              <a:buFont typeface="Wingdings" panose="05000000000000000000" pitchFamily="2" charset="2"/>
              <a:buChar char="§"/>
            </a:pPr>
            <a:r>
              <a:rPr lang="uk-UA" sz="1800" b="1" dirty="0">
                <a:solidFill>
                  <a:srgbClr val="002060"/>
                </a:solidFill>
              </a:rPr>
              <a:t>Гарнітура </a:t>
            </a:r>
            <a:r>
              <a:rPr lang="uk-UA" sz="1800" dirty="0">
                <a:solidFill>
                  <a:srgbClr val="002060"/>
                </a:solidFill>
              </a:rPr>
              <a:t>- Times New Roman; </a:t>
            </a:r>
            <a:r>
              <a:rPr lang="uk-UA" sz="1800" b="1" dirty="0">
                <a:solidFill>
                  <a:srgbClr val="002060"/>
                </a:solidFill>
              </a:rPr>
              <a:t>шрифт</a:t>
            </a:r>
            <a:r>
              <a:rPr lang="uk-UA" sz="1800" dirty="0">
                <a:solidFill>
                  <a:srgbClr val="002060"/>
                </a:solidFill>
              </a:rPr>
              <a:t> розміром 12–14 друкарських пунктів; 1–1,5 </a:t>
            </a:r>
            <a:r>
              <a:rPr lang="uk-UA" sz="1800" b="1" dirty="0">
                <a:solidFill>
                  <a:srgbClr val="002060"/>
                </a:solidFill>
              </a:rPr>
              <a:t>міжрядкових інтервали </a:t>
            </a:r>
            <a:r>
              <a:rPr lang="uk-UA" sz="1800" dirty="0">
                <a:solidFill>
                  <a:srgbClr val="002060"/>
                </a:solidFill>
              </a:rPr>
              <a:t>для формату А4, 1 міжрядковий інтервал для формату А5.  Реквізити - через 1 міжрядковий інтервал. Складові частини реквізитів «Адресат», «Гриф затвердження документа», «Гриф погодження (схвалення) документа» - через 1,5 міжрядковий інтервал. </a:t>
            </a:r>
          </a:p>
          <a:p>
            <a:pPr algn="just">
              <a:buFont typeface="Wingdings" panose="05000000000000000000" pitchFamily="2" charset="2"/>
              <a:buChar char="§"/>
            </a:pPr>
            <a:r>
              <a:rPr lang="uk-UA" sz="1800" dirty="0">
                <a:solidFill>
                  <a:srgbClr val="002060"/>
                </a:solidFill>
              </a:rPr>
              <a:t>Документи постійного та тривалого строку зберігання (понад 10 років) друкують на одному боці аркуша, документи тимчасового строку (до 10 років) - на лицьовому та зворотному боці аркуша. </a:t>
            </a:r>
          </a:p>
          <a:p>
            <a:pPr algn="just">
              <a:buFont typeface="Wingdings" panose="05000000000000000000" pitchFamily="2" charset="2"/>
              <a:buChar char="§"/>
            </a:pPr>
            <a:r>
              <a:rPr lang="uk-UA" sz="1800" b="1" dirty="0">
                <a:solidFill>
                  <a:srgbClr val="002060"/>
                </a:solidFill>
              </a:rPr>
              <a:t>Поля бланків </a:t>
            </a:r>
            <a:r>
              <a:rPr lang="uk-UA" sz="1800" dirty="0">
                <a:solidFill>
                  <a:srgbClr val="002060"/>
                </a:solidFill>
              </a:rPr>
              <a:t>документів: ліве – 30 мм; праве –10 мм; верхнє та нижнє – 20 мм.</a:t>
            </a:r>
          </a:p>
          <a:p>
            <a:pPr lvl="0" algn="just">
              <a:buFont typeface="Wingdings" panose="05000000000000000000" pitchFamily="2" charset="2"/>
              <a:buChar char="§"/>
            </a:pPr>
            <a:r>
              <a:rPr lang="uk-UA" sz="1800" b="1" dirty="0">
                <a:solidFill>
                  <a:srgbClr val="002060"/>
                </a:solidFill>
              </a:rPr>
              <a:t>Вимоги до відступів </a:t>
            </a:r>
            <a:r>
              <a:rPr lang="uk-UA" sz="1800" dirty="0">
                <a:solidFill>
                  <a:srgbClr val="002060"/>
                </a:solidFill>
              </a:rPr>
              <a:t>від межі лівого поля документа: абзац у тексті – 10 мм;  реквізит «Адресат»  – 90 мм;  «Гриф затвердження документа»– 100 мм; розшифрування підпису в реквізиті «Підпис» – 125 мм.</a:t>
            </a:r>
          </a:p>
          <a:p>
            <a:pPr lvl="0" algn="just">
              <a:buFont typeface="Wingdings" panose="05000000000000000000" pitchFamily="2" charset="2"/>
              <a:buChar char="§"/>
            </a:pPr>
            <a:r>
              <a:rPr lang="uk-UA" sz="1800" b="1" dirty="0">
                <a:solidFill>
                  <a:srgbClr val="002060"/>
                </a:solidFill>
              </a:rPr>
              <a:t>Не роблять відступ</a:t>
            </a:r>
            <a:r>
              <a:rPr lang="uk-UA" sz="1800" dirty="0">
                <a:solidFill>
                  <a:srgbClr val="002060"/>
                </a:solidFill>
              </a:rPr>
              <a:t>: для реквізитів «Дата документа», «Заголовок», «Текст», «Додаток», «Віза», «Гриф погодження (схвалення)», «Відмітка про засвідчення копії документа», «Відомості про виконавця документа», «Відмітка про ознайомлення з документом», «Відмітка про виконання документа»; «Підпис»; для слів «СЛУХАЛИ», «ВИСТУПИЛИ», «ВИРІШИЛИ», «УХВАЛИЛИ», «НАКАЗУЮ»; «Додаток» і «Підстава», якщо в тексті документа є на них посилання.</a:t>
            </a:r>
          </a:p>
          <a:p>
            <a:pPr lvl="0" algn="just">
              <a:buFont typeface="Wingdings" panose="05000000000000000000" pitchFamily="2" charset="2"/>
              <a:buChar char="§"/>
            </a:pPr>
            <a:r>
              <a:rPr lang="uk-UA" sz="1800" b="1" dirty="0">
                <a:solidFill>
                  <a:srgbClr val="002060"/>
                </a:solidFill>
              </a:rPr>
              <a:t>Номери сторінок </a:t>
            </a:r>
            <a:r>
              <a:rPr lang="uk-UA" sz="1800" dirty="0">
                <a:solidFill>
                  <a:srgbClr val="002060"/>
                </a:solidFill>
              </a:rPr>
              <a:t>розміщують посередині верхнього поля аркуша арабськими цифрами. Якщо документ має додатки, кожен з них нумерується окремо.  </a:t>
            </a:r>
          </a:p>
          <a:p>
            <a:pPr lvl="0" algn="just">
              <a:buFont typeface="Wingdings" panose="05000000000000000000" pitchFamily="2" charset="2"/>
              <a:buChar char="§"/>
            </a:pPr>
            <a:endParaRPr lang="uk-UA" sz="1800" dirty="0">
              <a:solidFill>
                <a:srgbClr val="002060"/>
              </a:solidFill>
            </a:endParaRPr>
          </a:p>
          <a:p>
            <a:pPr lvl="0" algn="just"/>
            <a:endParaRPr lang="uk-UA" sz="1800" dirty="0">
              <a:solidFill>
                <a:srgbClr val="002060"/>
              </a:solidFill>
            </a:endParaRPr>
          </a:p>
          <a:p>
            <a:pPr marL="0" indent="0" algn="just">
              <a:buNone/>
            </a:pPr>
            <a:r>
              <a:rPr lang="uk-UA" sz="1800" dirty="0">
                <a:solidFill>
                  <a:srgbClr val="002060"/>
                </a:solidFill>
              </a:rPr>
              <a:t>.</a:t>
            </a:r>
          </a:p>
        </p:txBody>
      </p:sp>
    </p:spTree>
    <p:extLst>
      <p:ext uri="{BB962C8B-B14F-4D97-AF65-F5344CB8AC3E}">
        <p14:creationId xmlns:p14="http://schemas.microsoft.com/office/powerpoint/2010/main" val="321321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3218"/>
            <a:ext cx="5328592" cy="698383"/>
          </a:xfrm>
        </p:spPr>
        <p:txBody>
          <a:bodyPr>
            <a:normAutofit/>
          </a:bodyPr>
          <a:lstStyle/>
          <a:p>
            <a:r>
              <a:rPr lang="uk-UA" sz="2600" b="1" dirty="0">
                <a:solidFill>
                  <a:srgbClr val="AC0000"/>
                </a:solidFill>
                <a:latin typeface="Candara" panose="020E0502030303020204" pitchFamily="34" charset="0"/>
                <a:cs typeface="Arial" charset="0"/>
              </a:rPr>
              <a:t>НОРМАТИВНО-ПРАВОВІ АКТИ</a:t>
            </a:r>
          </a:p>
        </p:txBody>
      </p:sp>
      <p:sp>
        <p:nvSpPr>
          <p:cNvPr id="3" name="Місце для вмісту 2"/>
          <p:cNvSpPr>
            <a:spLocks noGrp="1"/>
          </p:cNvSpPr>
          <p:nvPr>
            <p:ph idx="1"/>
          </p:nvPr>
        </p:nvSpPr>
        <p:spPr>
          <a:xfrm>
            <a:off x="539552" y="4437227"/>
            <a:ext cx="8229600" cy="226688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marL="0" indent="0" algn="just">
              <a:buNone/>
            </a:pPr>
            <a:r>
              <a:rPr lang="uk-UA" sz="2400" b="1" dirty="0">
                <a:solidFill>
                  <a:srgbClr val="002060"/>
                </a:solidFill>
              </a:rPr>
              <a:t>Відповідно до статті 2 Закону України «Про освіту»</a:t>
            </a:r>
          </a:p>
          <a:p>
            <a:pPr marL="0" indent="0" algn="just">
              <a:buNone/>
            </a:pPr>
            <a:r>
              <a:rPr lang="uk-UA" sz="2400" dirty="0">
                <a:solidFill>
                  <a:srgbClr val="002060"/>
                </a:solidFill>
              </a:rPr>
              <a:t> </a:t>
            </a:r>
            <a:r>
              <a:rPr lang="en-US" sz="2400" i="1" dirty="0">
                <a:solidFill>
                  <a:srgbClr val="002060"/>
                </a:solidFill>
              </a:rPr>
              <a:t>«... </a:t>
            </a:r>
            <a:r>
              <a:rPr lang="uk-UA" sz="2400" i="1" dirty="0">
                <a:solidFill>
                  <a:srgbClr val="002060"/>
                </a:solidFill>
              </a:rPr>
              <a:t>Листи, інструкції, методичні рекомендації, інші документи органів виконавчої влади, крім наказів, зареєстрованих Міністерством юстиції України, та документів, що регулюють внутрішню діяльність органу, </a:t>
            </a:r>
            <a:r>
              <a:rPr lang="uk-UA" sz="2400" b="1" i="1" dirty="0">
                <a:solidFill>
                  <a:srgbClr val="002060"/>
                </a:solidFill>
              </a:rPr>
              <a:t>не є нормативно-правовими актами і не можуть встановлювати правові норми».</a:t>
            </a:r>
            <a:endParaRPr lang="uk-UA" sz="2400" b="1" i="1" dirty="0"/>
          </a:p>
        </p:txBody>
      </p:sp>
      <p:pic>
        <p:nvPicPr>
          <p:cNvPr id="4" name="Рисунок 3"/>
          <p:cNvPicPr>
            <a:picLocks noChangeAspect="1"/>
          </p:cNvPicPr>
          <p:nvPr/>
        </p:nvPicPr>
        <p:blipFill>
          <a:blip r:embed="rId2"/>
          <a:stretch>
            <a:fillRect/>
          </a:stretch>
        </p:blipFill>
        <p:spPr>
          <a:xfrm>
            <a:off x="7884369" y="3717032"/>
            <a:ext cx="1224136" cy="1152244"/>
          </a:xfrm>
          <a:prstGeom prst="rect">
            <a:avLst/>
          </a:prstGeom>
        </p:spPr>
      </p:pic>
      <p:sp>
        <p:nvSpPr>
          <p:cNvPr id="5" name="Прямокутник 4"/>
          <p:cNvSpPr/>
          <p:nvPr/>
        </p:nvSpPr>
        <p:spPr>
          <a:xfrm>
            <a:off x="513791" y="1089491"/>
            <a:ext cx="8237714" cy="1938992"/>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400" b="1" dirty="0">
                <a:solidFill>
                  <a:srgbClr val="002060"/>
                </a:solidFill>
              </a:rPr>
              <a:t>Нормативно-правовий акт </a:t>
            </a:r>
            <a:r>
              <a:rPr lang="uk-UA" sz="2400" dirty="0">
                <a:solidFill>
                  <a:srgbClr val="002060"/>
                </a:solidFill>
              </a:rPr>
              <a:t>— офіційний письмовий документ, прийнятий уповноваженими на це суб'єктами правотворчості у визначеній формі та за встановленою процедурою, спрямований на встановлення, зміну або скасування норми права</a:t>
            </a:r>
            <a:r>
              <a:rPr lang="ru-RU" sz="2400" dirty="0">
                <a:solidFill>
                  <a:srgbClr val="002060"/>
                </a:solidFill>
              </a:rPr>
              <a:t>.</a:t>
            </a:r>
            <a:endParaRPr lang="uk-UA" sz="2400" dirty="0">
              <a:solidFill>
                <a:srgbClr val="002060"/>
              </a:solidFill>
            </a:endParaRPr>
          </a:p>
        </p:txBody>
      </p:sp>
      <p:pic>
        <p:nvPicPr>
          <p:cNvPr id="6" name="Рисунок 5"/>
          <p:cNvPicPr>
            <a:picLocks noChangeAspect="1"/>
          </p:cNvPicPr>
          <p:nvPr/>
        </p:nvPicPr>
        <p:blipFill>
          <a:blip r:embed="rId3"/>
          <a:stretch>
            <a:fillRect/>
          </a:stretch>
        </p:blipFill>
        <p:spPr>
          <a:xfrm>
            <a:off x="7536702" y="77416"/>
            <a:ext cx="1470759" cy="1012075"/>
          </a:xfrm>
          <a:prstGeom prst="rect">
            <a:avLst/>
          </a:prstGeom>
        </p:spPr>
      </p:pic>
    </p:spTree>
    <p:extLst>
      <p:ext uri="{BB962C8B-B14F-4D97-AF65-F5344CB8AC3E}">
        <p14:creationId xmlns:p14="http://schemas.microsoft.com/office/powerpoint/2010/main" val="422768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843" y="36515"/>
            <a:ext cx="7272808" cy="512165"/>
          </a:xfrm>
        </p:spPr>
        <p:txBody>
          <a:bodyPr>
            <a:noAutofit/>
          </a:bodyPr>
          <a:lstStyle/>
          <a:p>
            <a:r>
              <a:rPr lang="ru-RU" sz="2400" b="1" kern="0" dirty="0">
                <a:solidFill>
                  <a:srgbClr val="C00000"/>
                </a:solidFill>
                <a:latin typeface="Candara" panose="020E0502030303020204" pitchFamily="34" charset="0"/>
                <a:ea typeface="+mn-ea"/>
                <a:cs typeface="+mn-cs"/>
              </a:rPr>
              <a:t>ВИМОГИ ДО ОФОРМЛЕННЯ БЛАНКІВ ДОКУМЕНТІВ</a:t>
            </a:r>
            <a:endParaRPr lang="en-US" sz="24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07505" y="692696"/>
            <a:ext cx="9036495" cy="5832648"/>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lvl="0" indent="0" algn="ctr">
              <a:buNone/>
            </a:pPr>
            <a:r>
              <a:rPr lang="uk-UA" sz="1800" b="1" dirty="0">
                <a:solidFill>
                  <a:srgbClr val="002060"/>
                </a:solidFill>
              </a:rPr>
              <a:t>НАЙМЕНУВАННЯ ЗАКЛАДУ ОСВІТИ</a:t>
            </a:r>
          </a:p>
          <a:p>
            <a:pPr marL="0" lvl="0" indent="0" algn="ctr">
              <a:buNone/>
            </a:pPr>
            <a:endParaRPr lang="uk-UA" sz="1800" b="1" dirty="0">
              <a:solidFill>
                <a:srgbClr val="002060"/>
              </a:solidFill>
            </a:endParaRPr>
          </a:p>
          <a:p>
            <a:pPr lvl="0" algn="just">
              <a:buFont typeface="Wingdings" panose="05000000000000000000" pitchFamily="2" charset="2"/>
              <a:buChar char="§"/>
            </a:pPr>
            <a:r>
              <a:rPr lang="uk-UA" sz="2000" dirty="0">
                <a:solidFill>
                  <a:srgbClr val="002060"/>
                </a:solidFill>
              </a:rPr>
              <a:t>Назва закладу освіти має відповідати повному найменуванню, зазначеному в Статуті. Нижче </a:t>
            </a:r>
            <a:r>
              <a:rPr lang="uk-UA" sz="2000" b="1" dirty="0">
                <a:solidFill>
                  <a:srgbClr val="002060"/>
                </a:solidFill>
              </a:rPr>
              <a:t>повного найменування </a:t>
            </a:r>
            <a:r>
              <a:rPr lang="uk-UA" sz="2000" dirty="0">
                <a:solidFill>
                  <a:srgbClr val="002060"/>
                </a:solidFill>
              </a:rPr>
              <a:t>(окремим рядком у центрі, у дужках або без них) розміщують </a:t>
            </a:r>
            <a:r>
              <a:rPr lang="uk-UA" sz="2000" b="1" dirty="0">
                <a:solidFill>
                  <a:srgbClr val="002060"/>
                </a:solidFill>
              </a:rPr>
              <a:t>скорочене найменування </a:t>
            </a:r>
            <a:r>
              <a:rPr lang="uk-UA" sz="2000" dirty="0">
                <a:solidFill>
                  <a:srgbClr val="002060"/>
                </a:solidFill>
              </a:rPr>
              <a:t>закладу освіти, якщо воно зафіксовано в установчому документі. </a:t>
            </a:r>
          </a:p>
          <a:p>
            <a:pPr lvl="0" algn="just">
              <a:buFont typeface="Wingdings" panose="05000000000000000000" pitchFamily="2" charset="2"/>
              <a:buChar char="§"/>
            </a:pPr>
            <a:r>
              <a:rPr lang="uk-UA" sz="2000" dirty="0">
                <a:solidFill>
                  <a:srgbClr val="002060"/>
                </a:solidFill>
              </a:rPr>
              <a:t>Довідкові дані про заклад освіти розміщують нижче найменування та мають містити: </a:t>
            </a:r>
          </a:p>
          <a:p>
            <a:pPr marL="685800" lvl="1" algn="just">
              <a:buFont typeface="Wingdings" panose="05000000000000000000" pitchFamily="2" charset="2"/>
              <a:buChar char="ü"/>
            </a:pPr>
            <a:r>
              <a:rPr lang="uk-UA" sz="2000" dirty="0">
                <a:solidFill>
                  <a:srgbClr val="002060"/>
                </a:solidFill>
              </a:rPr>
              <a:t>поштову адресу: назва вулиці, номер будинку, номер корпусу (за потреби), назва населеного пункту, району, області, поштовий індекс;</a:t>
            </a:r>
          </a:p>
          <a:p>
            <a:pPr marL="685800" lvl="1" algn="just">
              <a:buFont typeface="Wingdings" panose="05000000000000000000" pitchFamily="2" charset="2"/>
              <a:buChar char="ü"/>
            </a:pPr>
            <a:r>
              <a:rPr lang="uk-UA" sz="2000" dirty="0">
                <a:solidFill>
                  <a:srgbClr val="002060"/>
                </a:solidFill>
              </a:rPr>
              <a:t>інші відомості (номери телефонів: міжміський префікс, код населеного пункту (в дужках), телефонний номер, який відділяють від коду та розділяють пробілами), банківські рахунки, адреси електронної пошти та офіційного вебсайту тощо).</a:t>
            </a:r>
          </a:p>
          <a:p>
            <a:pPr lvl="0" algn="just">
              <a:buFont typeface="Wingdings" panose="05000000000000000000" pitchFamily="2" charset="2"/>
              <a:buChar char="§"/>
            </a:pPr>
            <a:r>
              <a:rPr lang="uk-UA" sz="2000" dirty="0">
                <a:solidFill>
                  <a:srgbClr val="002060"/>
                </a:solidFill>
              </a:rPr>
              <a:t>Найменування юридичної особи вищого рівня та найменування закладу освіти друкують великими літерами, допустимо використовувати напівжирний прямий шрифт.</a:t>
            </a:r>
          </a:p>
          <a:p>
            <a:pPr lvl="0" algn="just"/>
            <a:endParaRPr lang="uk-UA" sz="1800" dirty="0">
              <a:solidFill>
                <a:srgbClr val="002060"/>
              </a:solidFill>
            </a:endParaRPr>
          </a:p>
          <a:p>
            <a:pPr marL="0" indent="0" algn="just">
              <a:buNone/>
            </a:pPr>
            <a:r>
              <a:rPr lang="uk-UA" sz="1800" dirty="0">
                <a:solidFill>
                  <a:srgbClr val="002060"/>
                </a:solidFill>
              </a:rPr>
              <a:t>.</a:t>
            </a:r>
          </a:p>
        </p:txBody>
      </p:sp>
    </p:spTree>
    <p:extLst>
      <p:ext uri="{BB962C8B-B14F-4D97-AF65-F5344CB8AC3E}">
        <p14:creationId xmlns:p14="http://schemas.microsoft.com/office/powerpoint/2010/main" val="183127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a:t>
            </a:r>
            <a:r>
              <a:rPr lang="uk-UA" sz="2800" b="1" kern="0" dirty="0">
                <a:solidFill>
                  <a:srgbClr val="C00000"/>
                </a:solidFill>
                <a:latin typeface="Candara" panose="020E0502030303020204" pitchFamily="34" charset="0"/>
                <a:ea typeface="+mn-ea"/>
                <a:cs typeface="+mn-cs"/>
              </a:rPr>
              <a:t>РЕКВІЗИТІВ</a:t>
            </a:r>
            <a:r>
              <a:rPr lang="ru-RU" sz="2800" b="1" kern="0" dirty="0">
                <a:solidFill>
                  <a:srgbClr val="C00000"/>
                </a:solidFill>
                <a:latin typeface="Candara" panose="020E0502030303020204" pitchFamily="34" charset="0"/>
                <a:ea typeface="+mn-ea"/>
                <a:cs typeface="+mn-cs"/>
              </a:rPr>
              <a:t>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611560" y="949284"/>
            <a:ext cx="7848872" cy="540060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marL="0" indent="0" algn="ctr">
              <a:buNone/>
            </a:pPr>
            <a:r>
              <a:rPr lang="ru-RU" dirty="0"/>
              <a:t> </a:t>
            </a:r>
            <a:r>
              <a:rPr lang="ru-RU" sz="2000" b="1" dirty="0">
                <a:solidFill>
                  <a:srgbClr val="002060"/>
                </a:solidFill>
                <a:latin typeface="Arial" panose="020B0604020202020204" pitchFamily="34" charset="0"/>
              </a:rPr>
              <a:t>ДАТА ДОКУМЕНТІВ</a:t>
            </a:r>
          </a:p>
          <a:p>
            <a:pPr marL="0" indent="0" algn="ctr">
              <a:buNone/>
            </a:pPr>
            <a:endParaRPr lang="ru-RU" sz="2000" b="1" dirty="0">
              <a:solidFill>
                <a:srgbClr val="002060"/>
              </a:solidFill>
              <a:latin typeface="Arial" panose="020B0604020202020204" pitchFamily="34" charset="0"/>
            </a:endParaRPr>
          </a:p>
          <a:p>
            <a:pPr marL="0" indent="0" algn="just">
              <a:buNone/>
            </a:pPr>
            <a:r>
              <a:rPr lang="uk-UA" sz="2000" b="1" dirty="0">
                <a:solidFill>
                  <a:srgbClr val="002060"/>
                </a:solidFill>
                <a:latin typeface="Arial" panose="020B0604020202020204" pitchFamily="34" charset="0"/>
              </a:rPr>
              <a:t>	</a:t>
            </a:r>
            <a:r>
              <a:rPr lang="uk-UA" sz="2000" dirty="0">
                <a:solidFill>
                  <a:srgbClr val="002060"/>
                </a:solidFill>
                <a:latin typeface="Arial" panose="020B0604020202020204" pitchFamily="34" charset="0"/>
              </a:rPr>
              <a:t>Дату (підписання, затвердження, прийняття, реєстрації або складення) оформлюють цифровим або словесно-цифровим способом.</a:t>
            </a:r>
          </a:p>
          <a:p>
            <a:pPr lvl="1" algn="just">
              <a:buFont typeface="Wingdings" panose="05000000000000000000" pitchFamily="2" charset="2"/>
              <a:buChar char="§"/>
            </a:pPr>
            <a:r>
              <a:rPr lang="uk-UA" sz="2000" dirty="0">
                <a:solidFill>
                  <a:srgbClr val="002060"/>
                </a:solidFill>
                <a:latin typeface="Arial" panose="020B0604020202020204" pitchFamily="34" charset="0"/>
              </a:rPr>
              <a:t>	</a:t>
            </a:r>
            <a:r>
              <a:rPr lang="uk-UA" sz="2000" b="1" dirty="0">
                <a:solidFill>
                  <a:srgbClr val="002060"/>
                </a:solidFill>
                <a:latin typeface="Arial" panose="020B0604020202020204" pitchFamily="34" charset="0"/>
              </a:rPr>
              <a:t>07.12.2022</a:t>
            </a:r>
          </a:p>
          <a:p>
            <a:pPr lvl="1" algn="just">
              <a:buFont typeface="Wingdings" panose="05000000000000000000" pitchFamily="2" charset="2"/>
              <a:buChar char="§"/>
            </a:pPr>
            <a:r>
              <a:rPr lang="uk-UA" sz="2000" dirty="0">
                <a:solidFill>
                  <a:srgbClr val="002060"/>
                </a:solidFill>
                <a:latin typeface="Arial" panose="020B0604020202020204" pitchFamily="34" charset="0"/>
              </a:rPr>
              <a:t>	</a:t>
            </a:r>
            <a:r>
              <a:rPr lang="uk-UA" sz="2000" b="1" dirty="0">
                <a:solidFill>
                  <a:srgbClr val="002060"/>
                </a:solidFill>
                <a:latin typeface="Arial" panose="020B0604020202020204" pitchFamily="34" charset="0"/>
              </a:rPr>
              <a:t>2022.05.25</a:t>
            </a:r>
            <a:r>
              <a:rPr lang="uk-UA" sz="2000" dirty="0">
                <a:solidFill>
                  <a:srgbClr val="002060"/>
                </a:solidFill>
                <a:latin typeface="Arial" panose="020B0604020202020204" pitchFamily="34" charset="0"/>
              </a:rPr>
              <a:t> (під час службового листування з іноземними партнерами)</a:t>
            </a:r>
          </a:p>
          <a:p>
            <a:pPr lvl="1" algn="just">
              <a:buFont typeface="Wingdings" panose="05000000000000000000" pitchFamily="2" charset="2"/>
              <a:buChar char="§"/>
            </a:pPr>
            <a:r>
              <a:rPr lang="uk-UA" sz="2000" dirty="0">
                <a:solidFill>
                  <a:srgbClr val="002060"/>
                </a:solidFill>
                <a:latin typeface="Arial" panose="020B0604020202020204" pitchFamily="34" charset="0"/>
              </a:rPr>
              <a:t>	</a:t>
            </a:r>
            <a:r>
              <a:rPr lang="uk-UA" sz="2000" b="1" dirty="0">
                <a:solidFill>
                  <a:srgbClr val="002060"/>
                </a:solidFill>
                <a:latin typeface="Arial" panose="020B0604020202020204" pitchFamily="34" charset="0"/>
              </a:rPr>
              <a:t>07 грудня 2022 року </a:t>
            </a:r>
            <a:r>
              <a:rPr lang="uk-UA" sz="2000" dirty="0">
                <a:solidFill>
                  <a:srgbClr val="002060"/>
                </a:solidFill>
                <a:latin typeface="Arial" panose="020B0604020202020204" pitchFamily="34" charset="0"/>
              </a:rPr>
              <a:t>/  </a:t>
            </a:r>
            <a:r>
              <a:rPr lang="uk-UA" sz="2000" b="1" dirty="0">
                <a:solidFill>
                  <a:srgbClr val="002060"/>
                </a:solidFill>
                <a:latin typeface="Arial" panose="020B0604020202020204" pitchFamily="34" charset="0"/>
              </a:rPr>
              <a:t>25 травня 2022 р. </a:t>
            </a:r>
            <a:r>
              <a:rPr lang="uk-UA" sz="2000" dirty="0">
                <a:solidFill>
                  <a:srgbClr val="002060"/>
                </a:solidFill>
                <a:latin typeface="Arial" panose="020B0604020202020204" pitchFamily="34" charset="0"/>
              </a:rPr>
              <a:t>(у текстах нормативно-правових актів та в </a:t>
            </a:r>
            <a:r>
              <a:rPr lang="ru-RU" sz="2000" dirty="0">
                <a:solidFill>
                  <a:srgbClr val="002060"/>
                </a:solidFill>
                <a:latin typeface="Arial" panose="020B0604020202020204" pitchFamily="34" charset="0"/>
              </a:rPr>
              <a:t>посиланнях на них і в </a:t>
            </a:r>
            <a:r>
              <a:rPr lang="uk-UA" sz="2000" dirty="0">
                <a:solidFill>
                  <a:srgbClr val="002060"/>
                </a:solidFill>
                <a:latin typeface="Arial" panose="020B0604020202020204" pitchFamily="34" charset="0"/>
              </a:rPr>
              <a:t>документах, що містять відомості фінансового характеру)</a:t>
            </a:r>
          </a:p>
          <a:p>
            <a:pPr marL="0" indent="0" algn="just">
              <a:buNone/>
            </a:pPr>
            <a:r>
              <a:rPr lang="uk-UA" sz="2000" dirty="0">
                <a:solidFill>
                  <a:srgbClr val="002060"/>
                </a:solidFill>
                <a:latin typeface="Arial" panose="020B0604020202020204" pitchFamily="34" charset="0"/>
              </a:rPr>
              <a:t>	</a:t>
            </a:r>
          </a:p>
          <a:p>
            <a:pPr marL="0" indent="0" algn="just">
              <a:buNone/>
            </a:pPr>
            <a:r>
              <a:rPr lang="uk-UA" sz="2000" dirty="0">
                <a:solidFill>
                  <a:srgbClr val="002060"/>
                </a:solidFill>
                <a:latin typeface="Arial" panose="020B0604020202020204" pitchFamily="34" charset="0"/>
              </a:rPr>
              <a:t>	У різних реквізитах одного документа дата може бути оформлена як словесно-цифровим способом, так і цифровим.</a:t>
            </a:r>
          </a:p>
          <a:p>
            <a:pPr marL="0" indent="0" algn="just">
              <a:buNone/>
            </a:pPr>
            <a:r>
              <a:rPr lang="ru-RU" sz="2000" dirty="0">
                <a:solidFill>
                  <a:srgbClr val="002060"/>
                </a:solidFill>
                <a:latin typeface="Arial" panose="020B0604020202020204" pitchFamily="34" charset="0"/>
              </a:rPr>
              <a:t>	Дата </a:t>
            </a:r>
            <a:r>
              <a:rPr lang="uk-UA" sz="2000" dirty="0">
                <a:solidFill>
                  <a:srgbClr val="002060"/>
                </a:solidFill>
                <a:latin typeface="Arial" panose="020B0604020202020204" pitchFamily="34" charset="0"/>
              </a:rPr>
              <a:t>зазначається нижче підпису ліворуч</a:t>
            </a:r>
            <a:r>
              <a:rPr lang="ru-RU" sz="2000" dirty="0">
                <a:solidFill>
                  <a:srgbClr val="002060"/>
                </a:solidFill>
                <a:latin typeface="Arial" panose="020B0604020202020204" pitchFamily="34" charset="0"/>
              </a:rPr>
              <a:t>.</a:t>
            </a:r>
          </a:p>
          <a:p>
            <a:pPr marL="0" indent="0" algn="just">
              <a:buNone/>
            </a:pPr>
            <a:r>
              <a:rPr lang="uk-UA" sz="2100" dirty="0">
                <a:solidFill>
                  <a:srgbClr val="002060"/>
                </a:solidFill>
                <a:latin typeface="Arial" panose="020B0604020202020204" pitchFamily="34" charset="0"/>
              </a:rPr>
              <a:t>	</a:t>
            </a:r>
          </a:p>
          <a:p>
            <a:pPr marL="0" indent="0" algn="just">
              <a:buNone/>
            </a:pPr>
            <a:r>
              <a:rPr lang="uk-UA" sz="2100" dirty="0">
                <a:solidFill>
                  <a:srgbClr val="002060"/>
                </a:solidFill>
                <a:latin typeface="Arial" panose="020B0604020202020204" pitchFamily="34" charset="0"/>
              </a:rPr>
              <a:t>	У документах, складених не на бланку (заяви працівників, доповідні записки, довідки тощо), дата проставляється автором документа нижче підпису.</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117136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755576" y="1233498"/>
            <a:ext cx="7848872" cy="334832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uk-UA" sz="2000" b="1" dirty="0"/>
              <a:t> </a:t>
            </a:r>
            <a:r>
              <a:rPr lang="uk-UA" sz="2000" b="1" dirty="0">
                <a:solidFill>
                  <a:srgbClr val="002060"/>
                </a:solidFill>
                <a:latin typeface="Arial" panose="020B0604020202020204" pitchFamily="34" charset="0"/>
              </a:rPr>
              <a:t>РЕЄСТРАЦІЙНИЙ ІНДЕКС ДОКУМЕНТА</a:t>
            </a:r>
          </a:p>
          <a:p>
            <a:pPr marL="0" indent="0" algn="ctr">
              <a:buNone/>
            </a:pPr>
            <a:endParaRPr lang="uk-UA" sz="2000" b="1" dirty="0">
              <a:solidFill>
                <a:srgbClr val="002060"/>
              </a:solidFill>
              <a:latin typeface="Arial" panose="020B0604020202020204" pitchFamily="34" charset="0"/>
            </a:endParaRPr>
          </a:p>
          <a:p>
            <a:pPr marL="400050" lvl="1" indent="0">
              <a:buNone/>
            </a:pPr>
            <a:r>
              <a:rPr lang="uk-UA" sz="2000" dirty="0">
                <a:solidFill>
                  <a:srgbClr val="002060"/>
                </a:solidFill>
                <a:latin typeface="Arial" panose="020B0604020202020204" pitchFamily="34" charset="0"/>
              </a:rPr>
              <a:t>Реєстраційний індекс документа складається:</a:t>
            </a:r>
          </a:p>
          <a:p>
            <a:pPr marL="801688" lvl="1" indent="-401638" algn="just">
              <a:buFont typeface="Wingdings" panose="05000000000000000000" pitchFamily="2" charset="2"/>
              <a:buChar char="§"/>
            </a:pPr>
            <a:r>
              <a:rPr lang="uk-UA" sz="2000" dirty="0">
                <a:solidFill>
                  <a:srgbClr val="002060"/>
                </a:solidFill>
                <a:latin typeface="Arial" panose="020B0604020202020204" pitchFamily="34" charset="0"/>
              </a:rPr>
              <a:t>з  порядкового номера цього документа в межах групи документів, що реєструють, </a:t>
            </a:r>
          </a:p>
          <a:p>
            <a:pPr lvl="1" indent="-342900">
              <a:buFont typeface="Wingdings" panose="05000000000000000000" pitchFamily="2" charset="2"/>
              <a:buChar char="§"/>
            </a:pPr>
            <a:r>
              <a:rPr lang="uk-UA" sz="2000" dirty="0">
                <a:solidFill>
                  <a:srgbClr val="002060"/>
                </a:solidFill>
                <a:latin typeface="Arial" panose="020B0604020202020204" pitchFamily="34" charset="0"/>
              </a:rPr>
              <a:t>з індекса за номенклатурою справ. </a:t>
            </a:r>
          </a:p>
          <a:p>
            <a:pPr marL="400050" lvl="1" indent="0">
              <a:buNone/>
            </a:pPr>
            <a:endParaRPr lang="uk-UA" sz="2000" dirty="0">
              <a:solidFill>
                <a:srgbClr val="002060"/>
              </a:solidFill>
              <a:latin typeface="Arial" panose="020B0604020202020204" pitchFamily="34" charset="0"/>
            </a:endParaRPr>
          </a:p>
          <a:p>
            <a:pPr marL="400050" lvl="1" indent="0" algn="just">
              <a:buNone/>
            </a:pPr>
            <a:r>
              <a:rPr lang="uk-UA" sz="2000" dirty="0">
                <a:solidFill>
                  <a:srgbClr val="002060"/>
                </a:solidFill>
                <a:latin typeface="Arial" panose="020B0604020202020204" pitchFamily="34" charset="0"/>
              </a:rPr>
              <a:t>Складові індексу відокремлюють одна від одної правобічною похилою рискою. </a:t>
            </a:r>
          </a:p>
        </p:txBody>
      </p:sp>
      <p:sp>
        <p:nvSpPr>
          <p:cNvPr id="6" name="Прямокутник 5"/>
          <p:cNvSpPr/>
          <p:nvPr/>
        </p:nvSpPr>
        <p:spPr>
          <a:xfrm>
            <a:off x="2293911" y="5211197"/>
            <a:ext cx="6318448" cy="954107"/>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400050" lvl="1"/>
            <a:r>
              <a:rPr lang="uk-UA" sz="2000" b="1" dirty="0">
                <a:solidFill>
                  <a:srgbClr val="4F81BD">
                    <a:lumMod val="50000"/>
                  </a:srgbClr>
                </a:solidFill>
              </a:rPr>
              <a:t>Приклади:           </a:t>
            </a:r>
            <a:r>
              <a:rPr lang="uk-UA" sz="2000" dirty="0">
                <a:solidFill>
                  <a:srgbClr val="4F81BD">
                    <a:lumMod val="50000"/>
                  </a:srgbClr>
                </a:solidFill>
              </a:rPr>
              <a:t>         </a:t>
            </a:r>
            <a:r>
              <a:rPr lang="uk-UA" i="1" dirty="0">
                <a:solidFill>
                  <a:srgbClr val="002060"/>
                </a:solidFill>
              </a:rPr>
              <a:t>123/01-10, </a:t>
            </a:r>
          </a:p>
          <a:p>
            <a:pPr marL="2686050" lvl="6"/>
            <a:r>
              <a:rPr lang="uk-UA" i="1" dirty="0">
                <a:solidFill>
                  <a:srgbClr val="002060"/>
                </a:solidFill>
              </a:rPr>
              <a:t>321/01/01-10,</a:t>
            </a:r>
          </a:p>
          <a:p>
            <a:pPr marL="2686050" lvl="6"/>
            <a:r>
              <a:rPr lang="uk-UA" i="1" dirty="0">
                <a:solidFill>
                  <a:srgbClr val="002060"/>
                </a:solidFill>
              </a:rPr>
              <a:t> 01-10/456 </a:t>
            </a:r>
            <a:endParaRPr lang="uk-UA" dirty="0">
              <a:solidFill>
                <a:srgbClr val="002060"/>
              </a:solidFill>
            </a:endParaRPr>
          </a:p>
        </p:txBody>
      </p:sp>
      <p:pic>
        <p:nvPicPr>
          <p:cNvPr id="7" name="Рисунок 6"/>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310155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07504" y="802433"/>
            <a:ext cx="8856984" cy="590465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55000" lnSpcReduction="20000"/>
          </a:bodyPr>
          <a:lstStyle/>
          <a:p>
            <a:pPr marL="0" indent="0" algn="ctr">
              <a:buNone/>
            </a:pPr>
            <a:r>
              <a:rPr lang="ru-RU" dirty="0"/>
              <a:t> </a:t>
            </a:r>
            <a:r>
              <a:rPr lang="ru-RU" sz="2900" b="1" dirty="0">
                <a:solidFill>
                  <a:srgbClr val="002060"/>
                </a:solidFill>
                <a:latin typeface="Arial" panose="020B0604020202020204" pitchFamily="34" charset="0"/>
              </a:rPr>
              <a:t>АДРЕСАТИ ДОКУМЕНТА</a:t>
            </a:r>
          </a:p>
          <a:p>
            <a:pPr marL="0" indent="0" algn="ctr">
              <a:buNone/>
            </a:pPr>
            <a:endParaRPr lang="ru-RU" sz="2200" b="1" dirty="0">
              <a:solidFill>
                <a:srgbClr val="002060"/>
              </a:solidFill>
              <a:latin typeface="Arial" panose="020B0604020202020204" pitchFamily="34" charset="0"/>
            </a:endParaRPr>
          </a:p>
          <a:p>
            <a:pPr marL="0" indent="0" algn="just">
              <a:buNone/>
            </a:pPr>
            <a:r>
              <a:rPr lang="uk-UA" sz="2900" dirty="0">
                <a:solidFill>
                  <a:srgbClr val="002060"/>
                </a:solidFill>
                <a:latin typeface="Arial" panose="020B0604020202020204" pitchFamily="34" charset="0"/>
              </a:rPr>
              <a:t>У разі адресування документа </a:t>
            </a:r>
            <a:r>
              <a:rPr lang="uk-UA" sz="2900" b="1" dirty="0">
                <a:solidFill>
                  <a:srgbClr val="002060"/>
                </a:solidFill>
                <a:latin typeface="Arial" panose="020B0604020202020204" pitchFamily="34" charset="0"/>
              </a:rPr>
              <a:t>юридичній особі або її структурному підрозділу </a:t>
            </a:r>
            <a:r>
              <a:rPr lang="uk-UA" sz="2900" dirty="0">
                <a:solidFill>
                  <a:srgbClr val="002060"/>
                </a:solidFill>
                <a:latin typeface="Arial" panose="020B0604020202020204" pitchFamily="34" charset="0"/>
              </a:rPr>
              <a:t>без зазначення посадової особи їхні найменування подають у називному відмінку:</a:t>
            </a:r>
          </a:p>
          <a:p>
            <a:pPr marL="0" indent="0" algn="just">
              <a:buNone/>
            </a:pPr>
            <a:r>
              <a:rPr lang="uk-UA" sz="2900" dirty="0">
                <a:solidFill>
                  <a:srgbClr val="002060"/>
                </a:solidFill>
                <a:latin typeface="Arial" panose="020B0604020202020204" pitchFamily="34" charset="0"/>
              </a:rPr>
              <a:t>	Міністерство освіти і науки України</a:t>
            </a:r>
          </a:p>
          <a:p>
            <a:pPr marL="0" indent="0" algn="just">
              <a:buNone/>
            </a:pPr>
            <a:endParaRPr lang="uk-UA" sz="2900" i="1" dirty="0">
              <a:solidFill>
                <a:srgbClr val="002060"/>
              </a:solidFill>
              <a:latin typeface="Arial" panose="020B0604020202020204" pitchFamily="34" charset="0"/>
            </a:endParaRPr>
          </a:p>
          <a:p>
            <a:pPr marL="0" indent="0" algn="just">
              <a:buNone/>
            </a:pPr>
            <a:r>
              <a:rPr lang="uk-UA" sz="2900" dirty="0">
                <a:solidFill>
                  <a:srgbClr val="002060"/>
                </a:solidFill>
                <a:latin typeface="Arial" panose="020B0604020202020204" pitchFamily="34" charset="0"/>
              </a:rPr>
              <a:t>У разі адресування документа </a:t>
            </a:r>
            <a:r>
              <a:rPr lang="uk-UA" sz="2900" b="1" dirty="0">
                <a:solidFill>
                  <a:srgbClr val="002060"/>
                </a:solidFill>
                <a:latin typeface="Arial" panose="020B0604020202020204" pitchFamily="34" charset="0"/>
              </a:rPr>
              <a:t>керівнику юридичної особи </a:t>
            </a:r>
            <a:r>
              <a:rPr lang="uk-UA" sz="2900" dirty="0">
                <a:solidFill>
                  <a:srgbClr val="002060"/>
                </a:solidFill>
                <a:latin typeface="Arial" panose="020B0604020202020204" pitchFamily="34" charset="0"/>
              </a:rPr>
              <a:t>найменування юридичної особи має бути складовою частиною найменування посади адресата, яке зазначають у давальному відмінку:</a:t>
            </a:r>
          </a:p>
          <a:p>
            <a:pPr marL="800100" lvl="2" indent="0" algn="just">
              <a:buNone/>
            </a:pPr>
            <a:r>
              <a:rPr lang="uk-UA" sz="2900" dirty="0">
                <a:solidFill>
                  <a:srgbClr val="002060"/>
                </a:solidFill>
                <a:latin typeface="Arial" panose="020B0604020202020204" pitchFamily="34" charset="0"/>
              </a:rPr>
              <a:t>Директору… </a:t>
            </a:r>
          </a:p>
          <a:p>
            <a:pPr marL="800100" lvl="2" indent="0" algn="just">
              <a:buNone/>
            </a:pPr>
            <a:r>
              <a:rPr lang="uk-UA" sz="2900" dirty="0">
                <a:solidFill>
                  <a:srgbClr val="002060"/>
                </a:solidFill>
                <a:latin typeface="Arial" panose="020B0604020202020204" pitchFamily="34" charset="0"/>
              </a:rPr>
              <a:t>Власне ім’я ПРІЗВИЩЕ</a:t>
            </a:r>
          </a:p>
          <a:p>
            <a:pPr marL="800100" lvl="2" indent="0" algn="just">
              <a:buNone/>
            </a:pPr>
            <a:r>
              <a:rPr lang="uk-UA" sz="2900" dirty="0">
                <a:solidFill>
                  <a:srgbClr val="002060"/>
                </a:solidFill>
                <a:latin typeface="Arial" panose="020B0604020202020204" pitchFamily="34" charset="0"/>
              </a:rPr>
              <a:t>АБО</a:t>
            </a:r>
          </a:p>
          <a:p>
            <a:pPr marL="800100" lvl="2" indent="0" fontAlgn="base">
              <a:buNone/>
            </a:pPr>
            <a:r>
              <a:rPr lang="uk-UA" sz="2900" dirty="0">
                <a:solidFill>
                  <a:srgbClr val="002060"/>
                </a:solidFill>
                <a:latin typeface="Arial" panose="020B0604020202020204" pitchFamily="34" charset="0"/>
              </a:rPr>
              <a:t>Український інститут розвитку освіти </a:t>
            </a:r>
          </a:p>
          <a:p>
            <a:pPr marL="800100" lvl="2" indent="0" fontAlgn="base">
              <a:buNone/>
            </a:pPr>
            <a:r>
              <a:rPr lang="uk-UA" sz="2900" dirty="0">
                <a:solidFill>
                  <a:srgbClr val="002060"/>
                </a:solidFill>
                <a:latin typeface="Arial" panose="020B0604020202020204" pitchFamily="34" charset="0"/>
              </a:rPr>
              <a:t>Завідувачу відділу …</a:t>
            </a:r>
            <a:br>
              <a:rPr lang="uk-UA" sz="2900" dirty="0">
                <a:solidFill>
                  <a:srgbClr val="002060"/>
                </a:solidFill>
                <a:latin typeface="Arial" panose="020B0604020202020204" pitchFamily="34" charset="0"/>
              </a:rPr>
            </a:br>
            <a:r>
              <a:rPr lang="uk-UA" sz="2900" dirty="0">
                <a:solidFill>
                  <a:srgbClr val="002060"/>
                </a:solidFill>
                <a:latin typeface="Arial" panose="020B0604020202020204" pitchFamily="34" charset="0"/>
              </a:rPr>
              <a:t>Власне ім’я ПРІЗВИЩЕ</a:t>
            </a:r>
          </a:p>
          <a:p>
            <a:pPr marL="400050" lvl="1" indent="0" fontAlgn="base">
              <a:buNone/>
            </a:pPr>
            <a:endParaRPr lang="uk-UA" sz="2900" dirty="0">
              <a:solidFill>
                <a:srgbClr val="002060"/>
              </a:solidFill>
              <a:latin typeface="Arial" panose="020B0604020202020204" pitchFamily="34" charset="0"/>
            </a:endParaRPr>
          </a:p>
          <a:p>
            <a:pPr marL="0" lvl="1" indent="0" algn="just" fontAlgn="base">
              <a:buNone/>
            </a:pPr>
            <a:r>
              <a:rPr lang="uk-UA" sz="2900" dirty="0">
                <a:solidFill>
                  <a:srgbClr val="002060"/>
                </a:solidFill>
                <a:latin typeface="Arial" panose="020B0604020202020204" pitchFamily="34" charset="0"/>
              </a:rPr>
              <a:t>Якщо документ адресують </a:t>
            </a:r>
            <a:r>
              <a:rPr lang="uk-UA" sz="2900" b="1" dirty="0">
                <a:solidFill>
                  <a:srgbClr val="002060"/>
                </a:solidFill>
                <a:latin typeface="Arial" panose="020B0604020202020204" pitchFamily="34" charset="0"/>
              </a:rPr>
              <a:t>багатьом однорідним юридичним особам або їхнім керівникам</a:t>
            </a:r>
            <a:r>
              <a:rPr lang="uk-UA" sz="2900" dirty="0">
                <a:solidFill>
                  <a:srgbClr val="002060"/>
                </a:solidFill>
                <a:latin typeface="Arial" panose="020B0604020202020204" pitchFamily="34" charset="0"/>
              </a:rPr>
              <a:t>, адресата зазначають узагальнено в давальному відмінку:</a:t>
            </a:r>
          </a:p>
          <a:p>
            <a:pPr marL="800100" lvl="2" indent="0" fontAlgn="base">
              <a:buNone/>
            </a:pPr>
            <a:r>
              <a:rPr lang="uk-UA" sz="2900" dirty="0">
                <a:solidFill>
                  <a:srgbClr val="002060"/>
                </a:solidFill>
                <a:latin typeface="Arial" panose="020B0604020202020204" pitchFamily="34" charset="0"/>
              </a:rPr>
              <a:t>Закладам дошкільної освіти</a:t>
            </a:r>
          </a:p>
          <a:p>
            <a:pPr marL="400050" lvl="1" indent="0" fontAlgn="base">
              <a:buNone/>
            </a:pPr>
            <a:endParaRPr lang="uk-UA" sz="2900" dirty="0">
              <a:solidFill>
                <a:srgbClr val="002060"/>
              </a:solidFill>
              <a:latin typeface="Arial" panose="020B0604020202020204" pitchFamily="34" charset="0"/>
            </a:endParaRPr>
          </a:p>
          <a:p>
            <a:pPr marL="0" lvl="1" indent="0" fontAlgn="base">
              <a:buNone/>
            </a:pPr>
            <a:r>
              <a:rPr lang="uk-UA" sz="2900" dirty="0">
                <a:solidFill>
                  <a:srgbClr val="002060"/>
                </a:solidFill>
                <a:latin typeface="Arial" panose="020B0604020202020204" pitchFamily="34" charset="0"/>
              </a:rPr>
              <a:t>Якщо документ адресують </a:t>
            </a:r>
            <a:r>
              <a:rPr lang="uk-UA" sz="2900" b="1" dirty="0">
                <a:solidFill>
                  <a:srgbClr val="002060"/>
                </a:solidFill>
                <a:latin typeface="Arial" panose="020B0604020202020204" pitchFamily="34" charset="0"/>
              </a:rPr>
              <a:t>фізичній особ</a:t>
            </a:r>
            <a:r>
              <a:rPr lang="uk-UA" sz="2900" dirty="0">
                <a:solidFill>
                  <a:srgbClr val="002060"/>
                </a:solidFill>
                <a:latin typeface="Arial" panose="020B0604020202020204" pitchFamily="34" charset="0"/>
              </a:rPr>
              <a:t>і, спочатку зазначають власне ім’я та прізвище адресата в давальному відмінку, потім – поштову адресу:</a:t>
            </a:r>
          </a:p>
          <a:p>
            <a:pPr marL="800100" lvl="2" indent="0" fontAlgn="base">
              <a:buNone/>
            </a:pPr>
            <a:r>
              <a:rPr lang="uk-UA" sz="2900" dirty="0">
                <a:solidFill>
                  <a:srgbClr val="002060"/>
                </a:solidFill>
                <a:latin typeface="Arial" panose="020B0604020202020204" pitchFamily="34" charset="0"/>
              </a:rPr>
              <a:t>Надії Левчук</a:t>
            </a:r>
          </a:p>
          <a:p>
            <a:pPr marL="800100" lvl="2" indent="0" fontAlgn="base">
              <a:buNone/>
            </a:pPr>
            <a:r>
              <a:rPr lang="uk-UA" sz="2900" dirty="0">
                <a:solidFill>
                  <a:srgbClr val="002060"/>
                </a:solidFill>
                <a:latin typeface="Arial" panose="020B0604020202020204" pitchFamily="34" charset="0"/>
              </a:rPr>
              <a:t>вул. Рівненська, буд. 23, м. Рівне</a:t>
            </a:r>
          </a:p>
          <a:p>
            <a:pPr marL="800100" lvl="2" indent="0" fontAlgn="base">
              <a:buNone/>
            </a:pPr>
            <a:r>
              <a:rPr lang="uk-UA" sz="2900" dirty="0">
                <a:solidFill>
                  <a:srgbClr val="002060"/>
                </a:solidFill>
                <a:latin typeface="Arial" panose="020B0604020202020204" pitchFamily="34" charset="0"/>
              </a:rPr>
              <a:t>11754</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3969293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723121" y="836712"/>
            <a:ext cx="7848872" cy="568863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marL="0" indent="0" algn="ctr">
              <a:buNone/>
            </a:pPr>
            <a:r>
              <a:rPr lang="ru-RU" sz="1600" b="1" dirty="0">
                <a:solidFill>
                  <a:srgbClr val="002060"/>
                </a:solidFill>
                <a:latin typeface="Arial" panose="020B0604020202020204" pitchFamily="34" charset="0"/>
              </a:rPr>
              <a:t>ЗАГОЛОВОК ДО ТЕКСТУ ДОКУМЕНТА</a:t>
            </a:r>
          </a:p>
          <a:p>
            <a:pPr marL="0" indent="0" algn="ctr">
              <a:buNone/>
            </a:pPr>
            <a:endParaRPr lang="ru-RU" sz="2000" b="1" dirty="0">
              <a:solidFill>
                <a:srgbClr val="002060"/>
              </a:solidFill>
              <a:latin typeface="Arial" panose="020B0604020202020204" pitchFamily="34" charset="0"/>
            </a:endParaRPr>
          </a:p>
          <a:p>
            <a:pPr algn="just">
              <a:buFont typeface="Wingdings" panose="05000000000000000000" pitchFamily="2" charset="2"/>
              <a:buChar char="§"/>
            </a:pPr>
            <a:r>
              <a:rPr lang="uk-UA" sz="2000" dirty="0">
                <a:solidFill>
                  <a:srgbClr val="002060"/>
                </a:solidFill>
                <a:latin typeface="Arial" panose="020B0604020202020204" pitchFamily="34" charset="0"/>
              </a:rPr>
              <a:t>Заголовок до тексту документа має містити </a:t>
            </a:r>
            <a:r>
              <a:rPr lang="uk-UA" sz="2000" u="sng" dirty="0">
                <a:solidFill>
                  <a:srgbClr val="002060"/>
                </a:solidFill>
                <a:latin typeface="Arial" panose="020B0604020202020204" pitchFamily="34" charset="0"/>
              </a:rPr>
              <a:t>стислий виклад </a:t>
            </a:r>
            <a:r>
              <a:rPr lang="uk-UA" sz="2000" dirty="0">
                <a:solidFill>
                  <a:srgbClr val="002060"/>
                </a:solidFill>
                <a:latin typeface="Arial" panose="020B0604020202020204" pitchFamily="34" charset="0"/>
              </a:rPr>
              <a:t>основного смислового аспекту змісту документа.</a:t>
            </a:r>
          </a:p>
          <a:p>
            <a:pPr algn="just">
              <a:buFont typeface="Wingdings" panose="05000000000000000000" pitchFamily="2" charset="2"/>
              <a:buChar char="§"/>
            </a:pPr>
            <a:endParaRPr lang="uk-UA" sz="2000" dirty="0">
              <a:solidFill>
                <a:srgbClr val="002060"/>
              </a:solidFill>
              <a:latin typeface="Arial" panose="020B0604020202020204" pitchFamily="34" charset="0"/>
            </a:endParaRPr>
          </a:p>
          <a:p>
            <a:pPr algn="just">
              <a:buFont typeface="Wingdings" panose="05000000000000000000" pitchFamily="2" charset="2"/>
              <a:buChar char="§"/>
            </a:pPr>
            <a:r>
              <a:rPr lang="uk-UA" sz="2000" dirty="0">
                <a:solidFill>
                  <a:srgbClr val="002060"/>
                </a:solidFill>
                <a:latin typeface="Arial" panose="020B0604020202020204" pitchFamily="34" charset="0"/>
              </a:rPr>
              <a:t>Заголовок до тексту документа </a:t>
            </a:r>
            <a:r>
              <a:rPr lang="uk-UA" sz="2000" u="sng" dirty="0">
                <a:solidFill>
                  <a:srgbClr val="002060"/>
                </a:solidFill>
                <a:latin typeface="Arial" panose="020B0604020202020204" pitchFamily="34" charset="0"/>
              </a:rPr>
              <a:t>має бути коротким</a:t>
            </a:r>
            <a:r>
              <a:rPr lang="uk-UA" sz="2000" dirty="0">
                <a:solidFill>
                  <a:srgbClr val="002060"/>
                </a:solidFill>
                <a:latin typeface="Arial" panose="020B0604020202020204" pitchFamily="34" charset="0"/>
              </a:rPr>
              <a:t>, граматично узгодженим із назвою документа, точно передавати зміст тексту та відповідати на запитання «про що?», «чого?», «кого?»:</a:t>
            </a:r>
          </a:p>
          <a:p>
            <a:pPr marL="0" indent="0" algn="just">
              <a:buNone/>
            </a:pPr>
            <a:r>
              <a:rPr lang="uk-UA" sz="2000" dirty="0">
                <a:solidFill>
                  <a:srgbClr val="002060"/>
                </a:solidFill>
                <a:latin typeface="Arial" panose="020B0604020202020204" pitchFamily="34" charset="0"/>
              </a:rPr>
              <a:t>	</a:t>
            </a:r>
            <a:r>
              <a:rPr lang="uk-UA" sz="2000" b="1" dirty="0">
                <a:solidFill>
                  <a:srgbClr val="002060"/>
                </a:solidFill>
                <a:latin typeface="Arial" panose="020B0604020202020204" pitchFamily="34" charset="0"/>
              </a:rPr>
              <a:t>Наказ (про що?) про надання відпустки.</a:t>
            </a:r>
          </a:p>
          <a:p>
            <a:pPr marL="0" indent="0" algn="just">
              <a:buNone/>
            </a:pPr>
            <a:r>
              <a:rPr lang="uk-UA" sz="2000" b="1" dirty="0">
                <a:solidFill>
                  <a:srgbClr val="002060"/>
                </a:solidFill>
                <a:latin typeface="Arial" panose="020B0604020202020204" pitchFamily="34" charset="0"/>
              </a:rPr>
              <a:t>	Лист (про що?) про організацію конференції.</a:t>
            </a:r>
          </a:p>
          <a:p>
            <a:pPr marL="0" indent="0" algn="just">
              <a:buNone/>
            </a:pPr>
            <a:r>
              <a:rPr lang="uk-UA" sz="2000" b="1" dirty="0">
                <a:solidFill>
                  <a:srgbClr val="002060"/>
                </a:solidFill>
                <a:latin typeface="Arial" panose="020B0604020202020204" pitchFamily="34" charset="0"/>
              </a:rPr>
              <a:t>	Протокол (чого?) засідання атестаційної комісії.</a:t>
            </a:r>
          </a:p>
          <a:p>
            <a:pPr marL="0" indent="0" algn="just">
              <a:buNone/>
            </a:pPr>
            <a:r>
              <a:rPr lang="uk-UA" sz="2000" b="1" dirty="0">
                <a:solidFill>
                  <a:srgbClr val="002060"/>
                </a:solidFill>
                <a:latin typeface="Arial" panose="020B0604020202020204" pitchFamily="34" charset="0"/>
              </a:rPr>
              <a:t>	Посадова інструкція (кого?) вихователя.</a:t>
            </a:r>
          </a:p>
          <a:p>
            <a:pPr marL="0" indent="0" algn="just">
              <a:buNone/>
            </a:pPr>
            <a:endParaRPr lang="uk-UA" sz="2000" dirty="0">
              <a:solidFill>
                <a:srgbClr val="002060"/>
              </a:solidFill>
              <a:latin typeface="Arial" panose="020B0604020202020204" pitchFamily="34" charset="0"/>
            </a:endParaRPr>
          </a:p>
          <a:p>
            <a:pPr algn="just">
              <a:buFont typeface="Wingdings" panose="05000000000000000000" pitchFamily="2" charset="2"/>
              <a:buChar char="§"/>
            </a:pPr>
            <a:r>
              <a:rPr lang="uk-UA" sz="2000" dirty="0">
                <a:solidFill>
                  <a:srgbClr val="002060"/>
                </a:solidFill>
                <a:latin typeface="Arial" panose="020B0604020202020204" pitchFamily="34" charset="0"/>
              </a:rPr>
              <a:t>Крапку в кінці заголовка не ставлять. </a:t>
            </a:r>
          </a:p>
          <a:p>
            <a:pPr marL="0" indent="0" algn="just">
              <a:buNone/>
            </a:pPr>
            <a:endParaRPr lang="uk-UA" sz="2000" dirty="0">
              <a:solidFill>
                <a:srgbClr val="002060"/>
              </a:solidFill>
              <a:latin typeface="Arial" panose="020B0604020202020204" pitchFamily="34" charset="0"/>
            </a:endParaRPr>
          </a:p>
          <a:p>
            <a:pPr algn="just">
              <a:buFont typeface="Wingdings" panose="05000000000000000000" pitchFamily="2" charset="2"/>
              <a:buChar char="§"/>
            </a:pPr>
            <a:r>
              <a:rPr lang="uk-UA" sz="2000" dirty="0">
                <a:solidFill>
                  <a:srgbClr val="002060"/>
                </a:solidFill>
                <a:latin typeface="Arial" panose="020B0604020202020204" pitchFamily="34" charset="0"/>
              </a:rPr>
              <a:t>Заголовок до тексту документа оформлюють у спеціально відведеному місці на бланку.</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24981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467544" y="1124744"/>
            <a:ext cx="8496944" cy="554461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0" indent="0" algn="ctr">
              <a:buNone/>
            </a:pPr>
            <a:endParaRPr lang="ru-RU" sz="2100" b="1" dirty="0">
              <a:solidFill>
                <a:srgbClr val="002060"/>
              </a:solidFill>
              <a:latin typeface="Arial" panose="020B0604020202020204" pitchFamily="34" charset="0"/>
            </a:endParaRPr>
          </a:p>
          <a:p>
            <a:pPr marL="0" indent="0" algn="ctr">
              <a:buNone/>
            </a:pPr>
            <a:r>
              <a:rPr lang="ru-RU" sz="2100" b="1" dirty="0">
                <a:solidFill>
                  <a:srgbClr val="002060"/>
                </a:solidFill>
                <a:latin typeface="Arial" panose="020B0604020202020204" pitchFamily="34" charset="0"/>
              </a:rPr>
              <a:t>ТЕКСТ ДОКУМЕНТА</a:t>
            </a:r>
          </a:p>
          <a:p>
            <a:pPr marL="0" indent="0" algn="ctr">
              <a:buNone/>
            </a:pPr>
            <a:endParaRPr lang="ru-RU" sz="2000" b="1"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Має містити інформацію, заради фіксування якої його було створено, і стосується того питання, яке сформульоване в заголовку до тексту документа.</a:t>
            </a:r>
          </a:p>
          <a:p>
            <a:pPr>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Інформацію потрібно подавати стисло, грамотно, зрозуміло та об’єктивно. </a:t>
            </a:r>
          </a:p>
          <a:p>
            <a:pPr algn="just">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Текст документа не може містити повторів, а також слів і зворотів, що не несуть змістового навантаження.</a:t>
            </a:r>
          </a:p>
          <a:p>
            <a:pPr>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Текст документа оформлюють у вигляді суцільного зв’язного тексту, анкети, таблиці або із поєднанням цих форм.</a:t>
            </a:r>
          </a:p>
          <a:p>
            <a:pPr>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Документи складають державною мовою, крім випадків, передбачених законодавством про мови в Україні.</a:t>
            </a:r>
          </a:p>
          <a:p>
            <a:pPr>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r>
              <a:rPr lang="uk-UA" sz="2600" dirty="0">
                <a:solidFill>
                  <a:srgbClr val="002060"/>
                </a:solidFill>
                <a:latin typeface="Arial" panose="020B0604020202020204" pitchFamily="34" charset="0"/>
              </a:rPr>
              <a:t>Тексти документів, які надсилають зарубіжним адресатам, за попередньою домовленістю, можна складати українською мовою, мовою країни-адресата чи однією з мов міжнародного спілкування. Документи, адресовані державним органам, складають лише українською мовою.</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3228480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467544" y="859184"/>
            <a:ext cx="8496944" cy="1621661"/>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ctr">
              <a:buNone/>
            </a:pPr>
            <a:r>
              <a:rPr lang="ru-RU" sz="2100" b="1" dirty="0">
                <a:solidFill>
                  <a:srgbClr val="002060"/>
                </a:solidFill>
                <a:latin typeface="Arial" panose="020B0604020202020204" pitchFamily="34" charset="0"/>
              </a:rPr>
              <a:t>ПІДПИС  ДОКУМЕНТА</a:t>
            </a:r>
          </a:p>
          <a:p>
            <a:pPr marL="0" indent="0" algn="just">
              <a:buNone/>
            </a:pPr>
            <a:r>
              <a:rPr lang="uk-UA" sz="1900" dirty="0">
                <a:solidFill>
                  <a:srgbClr val="002060"/>
                </a:solidFill>
                <a:latin typeface="Arial" panose="020B0604020202020204" pitchFamily="34" charset="0"/>
              </a:rPr>
              <a:t>Підпис має містити найменування посади особи, яка підписує документ (у повній формі, якщо документ надрукований не на бланку, у скороченій – на документі, надрукованому на бланку), особистий підпис (окрім електронних документів), власне ім’я і прізвище.</a:t>
            </a:r>
          </a:p>
          <a:p>
            <a:pPr algn="just">
              <a:buFont typeface="Wingdings" panose="05000000000000000000" pitchFamily="2" charset="2"/>
              <a:buChar char="§"/>
            </a:pPr>
            <a:endParaRPr lang="uk-UA" sz="2600" dirty="0">
              <a:solidFill>
                <a:srgbClr val="002060"/>
              </a:solidFill>
              <a:latin typeface="Arial" panose="020B0604020202020204" pitchFamily="34" charset="0"/>
            </a:endParaRPr>
          </a:p>
          <a:p>
            <a:pPr algn="just">
              <a:buFont typeface="Wingdings" panose="05000000000000000000" pitchFamily="2" charset="2"/>
              <a:buChar char="§"/>
            </a:pPr>
            <a:endParaRPr lang="uk-UA" sz="2600" dirty="0">
              <a:solidFill>
                <a:srgbClr val="002060"/>
              </a:solidFill>
              <a:latin typeface="Arial" panose="020B0604020202020204" pitchFamily="34" charset="0"/>
            </a:endParaRPr>
          </a:p>
        </p:txBody>
      </p:sp>
      <p:sp>
        <p:nvSpPr>
          <p:cNvPr id="4" name="Прямокутник 3"/>
          <p:cNvSpPr/>
          <p:nvPr/>
        </p:nvSpPr>
        <p:spPr>
          <a:xfrm>
            <a:off x="2718048" y="2457024"/>
            <a:ext cx="6318448"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b="1" dirty="0">
                <a:solidFill>
                  <a:srgbClr val="4F81BD">
                    <a:lumMod val="50000"/>
                  </a:srgbClr>
                </a:solidFill>
              </a:rPr>
              <a:t>Приклад           </a:t>
            </a:r>
            <a:r>
              <a:rPr lang="uk-UA" dirty="0">
                <a:solidFill>
                  <a:srgbClr val="4F81BD">
                    <a:lumMod val="50000"/>
                  </a:srgbClr>
                </a:solidFill>
              </a:rPr>
              <a:t>        Директор (назва закладу освіти)</a:t>
            </a:r>
          </a:p>
          <a:p>
            <a:r>
              <a:rPr lang="uk-UA" dirty="0">
                <a:solidFill>
                  <a:srgbClr val="4F81BD">
                    <a:lumMod val="50000"/>
                  </a:srgbClr>
                </a:solidFill>
              </a:rPr>
              <a:t>                                   Особистий підпис	    Власне ім’я ПРІЗВИЩЕ</a:t>
            </a:r>
            <a:endParaRPr lang="ru-RU" dirty="0">
              <a:solidFill>
                <a:prstClr val="black"/>
              </a:solidFill>
            </a:endParaRPr>
          </a:p>
        </p:txBody>
      </p:sp>
      <p:sp>
        <p:nvSpPr>
          <p:cNvPr id="7" name="Прямокутник 6"/>
          <p:cNvSpPr/>
          <p:nvPr/>
        </p:nvSpPr>
        <p:spPr>
          <a:xfrm>
            <a:off x="446854" y="3551399"/>
            <a:ext cx="8496944" cy="9694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1900" dirty="0">
                <a:solidFill>
                  <a:srgbClr val="002060"/>
                </a:solidFill>
                <a:latin typeface="Arial" panose="020B0604020202020204" pitchFamily="34" charset="0"/>
              </a:rPr>
              <a:t>Якщо документ підписують кілька посадових осіб однієї юридичної особи, то їхні підписи розташовують один під одним відповідно до підпорядкованості цих осіб</a:t>
            </a:r>
            <a:r>
              <a:rPr lang="uk-UA" dirty="0">
                <a:solidFill>
                  <a:prstClr val="black"/>
                </a:solidFill>
              </a:rPr>
              <a:t>.</a:t>
            </a:r>
          </a:p>
        </p:txBody>
      </p:sp>
      <p:sp>
        <p:nvSpPr>
          <p:cNvPr id="8" name="Прямокутник 7"/>
          <p:cNvSpPr/>
          <p:nvPr/>
        </p:nvSpPr>
        <p:spPr>
          <a:xfrm>
            <a:off x="1148882" y="4520895"/>
            <a:ext cx="7992888"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b="1" dirty="0">
                <a:solidFill>
                  <a:srgbClr val="4F81BD">
                    <a:lumMod val="50000"/>
                  </a:srgbClr>
                </a:solidFill>
              </a:rPr>
              <a:t>Приклад  </a:t>
            </a:r>
            <a:r>
              <a:rPr lang="uk-UA" dirty="0">
                <a:solidFill>
                  <a:srgbClr val="4F81BD">
                    <a:lumMod val="50000"/>
                  </a:srgbClr>
                </a:solidFill>
              </a:rPr>
              <a:t>           Директор	                  Особистий підпис	Власне ім’я ПРІЗВИЩЕ</a:t>
            </a:r>
          </a:p>
          <a:p>
            <a:r>
              <a:rPr lang="uk-UA" dirty="0">
                <a:solidFill>
                  <a:srgbClr val="4F81BD">
                    <a:lumMod val="50000"/>
                  </a:srgbClr>
                </a:solidFill>
              </a:rPr>
              <a:t>                             Головний бухгалтер	Особистий підпис	Власне ім’я ПРІЗВИЩЕ</a:t>
            </a:r>
          </a:p>
        </p:txBody>
      </p:sp>
      <p:sp>
        <p:nvSpPr>
          <p:cNvPr id="13" name="Прямокутник 12"/>
          <p:cNvSpPr/>
          <p:nvPr/>
        </p:nvSpPr>
        <p:spPr>
          <a:xfrm>
            <a:off x="105274" y="5301208"/>
            <a:ext cx="9036496" cy="147732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dirty="0">
                <a:solidFill>
                  <a:srgbClr val="4F81BD">
                    <a:lumMod val="50000"/>
                  </a:srgbClr>
                </a:solidFill>
              </a:rPr>
              <a:t>У разі відсутності посадової особи документ підписує особа, яка виконує її обов’язки, або її заступник. </a:t>
            </a:r>
            <a:r>
              <a:rPr lang="uk-UA" i="1" dirty="0">
                <a:solidFill>
                  <a:srgbClr val="4F81BD">
                    <a:lumMod val="50000"/>
                  </a:srgbClr>
                </a:solidFill>
                <a:latin typeface="Arial" panose="020B0604020202020204" pitchFamily="34" charset="0"/>
              </a:rPr>
              <a:t>Не дозволено ставити прийменник “За” чи правобічну похилу риску перед найменуванням посади</a:t>
            </a:r>
            <a:r>
              <a:rPr lang="uk-UA" dirty="0">
                <a:solidFill>
                  <a:srgbClr val="4F81BD">
                    <a:lumMod val="50000"/>
                  </a:srgbClr>
                </a:solidFill>
                <a:latin typeface="Arial" panose="020B0604020202020204" pitchFamily="34" charset="0"/>
              </a:rPr>
              <a:t>. Слова “Виконувач обов’язків” або “В. о.” до найменування посади керівника юридичної особи додають лише в разі його заміщення на підставі розпорядчого документа.</a:t>
            </a:r>
            <a:endParaRPr lang="uk-UA" dirty="0">
              <a:solidFill>
                <a:srgbClr val="4F81BD">
                  <a:lumMod val="50000"/>
                </a:srgbClr>
              </a:solidFill>
            </a:endParaRPr>
          </a:p>
        </p:txBody>
      </p:sp>
      <p:pic>
        <p:nvPicPr>
          <p:cNvPr id="9" name="Рисунок 8"/>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1210664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ВІДМІТКА ПРО НАЯВНІСТЬ ДОДАТКІВ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251520" y="980728"/>
            <a:ext cx="8496944" cy="576064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algn="just">
              <a:buFont typeface="Wingdings" panose="05000000000000000000" pitchFamily="2" charset="2"/>
              <a:buChar char="§"/>
            </a:pPr>
            <a:r>
              <a:rPr lang="uk-UA" sz="8000" dirty="0">
                <a:solidFill>
                  <a:srgbClr val="002060"/>
                </a:solidFill>
                <a:latin typeface="Arial" panose="020B0604020202020204" pitchFamily="34" charset="0"/>
              </a:rPr>
              <a:t>Відмітку про наявність додатків, повну назву яких наводять переважно в тексті супровідного листа, оформлюють після тексту листа перед підписом:</a:t>
            </a:r>
          </a:p>
          <a:p>
            <a:pPr marL="0" indent="0" algn="just">
              <a:buNone/>
            </a:pPr>
            <a:r>
              <a:rPr lang="uk-UA" sz="8000" b="1" dirty="0">
                <a:solidFill>
                  <a:srgbClr val="002060"/>
                </a:solidFill>
                <a:latin typeface="Arial" panose="020B0604020202020204" pitchFamily="34" charset="0"/>
              </a:rPr>
              <a:t>      Додаток: на 5 арк. у 2 прим.</a:t>
            </a:r>
          </a:p>
          <a:p>
            <a:pPr marL="0" indent="0" algn="just">
              <a:buNone/>
            </a:pPr>
            <a:endParaRPr lang="uk-UA" sz="8000" b="1" dirty="0">
              <a:solidFill>
                <a:srgbClr val="002060"/>
              </a:solidFill>
              <a:latin typeface="Arial" panose="020B0604020202020204" pitchFamily="34" charset="0"/>
            </a:endParaRPr>
          </a:p>
          <a:p>
            <a:pPr algn="just">
              <a:buFont typeface="Wingdings" panose="05000000000000000000" pitchFamily="2" charset="2"/>
              <a:buChar char="§"/>
            </a:pPr>
            <a:r>
              <a:rPr lang="uk-UA" sz="8000" dirty="0">
                <a:solidFill>
                  <a:srgbClr val="002060"/>
                </a:solidFill>
                <a:latin typeface="Arial" panose="020B0604020202020204" pitchFamily="34" charset="0"/>
              </a:rPr>
              <a:t>Якщо документ має додатки, повні назви яких не наведено в тексті документа, то ці назви потрібно зазначити у відмітці про наявність додатків із зазначенням кількості аркушів у кожному додатку та кількості їх примірників:</a:t>
            </a:r>
          </a:p>
          <a:p>
            <a:pPr marL="0" indent="0" algn="just">
              <a:buNone/>
            </a:pPr>
            <a:r>
              <a:rPr lang="uk-UA" sz="8000" b="1" dirty="0">
                <a:solidFill>
                  <a:srgbClr val="002060"/>
                </a:solidFill>
                <a:latin typeface="Arial" panose="020B0604020202020204" pitchFamily="34" charset="0"/>
              </a:rPr>
              <a:t>     Додатки: 1. Довідка про … на 5 арк. в 1 прим.</a:t>
            </a:r>
          </a:p>
          <a:p>
            <a:pPr marL="0" indent="0" algn="just">
              <a:buNone/>
            </a:pPr>
            <a:r>
              <a:rPr lang="uk-UA" sz="8000" b="1" dirty="0">
                <a:solidFill>
                  <a:srgbClr val="002060"/>
                </a:solidFill>
                <a:latin typeface="Arial" panose="020B0604020202020204" pitchFamily="34" charset="0"/>
              </a:rPr>
              <a:t>                      2. Графік … на 3 арк. в 1прим.</a:t>
            </a:r>
          </a:p>
          <a:p>
            <a:pPr marL="0" indent="0" algn="just">
              <a:buNone/>
            </a:pPr>
            <a:r>
              <a:rPr lang="uk-UA" sz="8000" b="1" dirty="0">
                <a:solidFill>
                  <a:srgbClr val="002060"/>
                </a:solidFill>
                <a:latin typeface="Arial" panose="020B0604020202020204" pitchFamily="34" charset="0"/>
              </a:rPr>
              <a:t> </a:t>
            </a:r>
          </a:p>
          <a:p>
            <a:pPr algn="just">
              <a:buFont typeface="Wingdings" panose="05000000000000000000" pitchFamily="2" charset="2"/>
              <a:buChar char="§"/>
            </a:pPr>
            <a:r>
              <a:rPr lang="uk-UA" sz="8000" dirty="0">
                <a:solidFill>
                  <a:srgbClr val="002060"/>
                </a:solidFill>
                <a:latin typeface="Arial" panose="020B0604020202020204" pitchFamily="34" charset="0"/>
              </a:rPr>
              <a:t>Якщо документ містить більше десяти додатків, складають опис, а відмітку про наявність додатків оформлюють так:</a:t>
            </a:r>
          </a:p>
          <a:p>
            <a:pPr marL="0" indent="0" algn="just">
              <a:buNone/>
            </a:pPr>
            <a:r>
              <a:rPr lang="uk-UA" sz="8000" b="1" dirty="0">
                <a:solidFill>
                  <a:srgbClr val="002060"/>
                </a:solidFill>
                <a:latin typeface="Arial" panose="020B0604020202020204" pitchFamily="34" charset="0"/>
              </a:rPr>
              <a:t>     Додатки: згідно з описом на 2 арк.</a:t>
            </a:r>
          </a:p>
          <a:p>
            <a:pPr marL="0" indent="0" algn="just">
              <a:buNone/>
            </a:pPr>
            <a:endParaRPr lang="uk-UA" sz="8000" b="1" dirty="0">
              <a:solidFill>
                <a:srgbClr val="002060"/>
              </a:solidFill>
              <a:latin typeface="Arial" panose="020B0604020202020204" pitchFamily="34" charset="0"/>
            </a:endParaRPr>
          </a:p>
          <a:p>
            <a:pPr algn="just">
              <a:buFont typeface="Wingdings" panose="05000000000000000000" pitchFamily="2" charset="2"/>
              <a:buChar char="§"/>
            </a:pPr>
            <a:r>
              <a:rPr lang="uk-UA" sz="8000" dirty="0">
                <a:solidFill>
                  <a:srgbClr val="002060"/>
                </a:solidFill>
                <a:latin typeface="Arial" panose="020B0604020202020204" pitchFamily="34" charset="0"/>
              </a:rPr>
              <a:t>Якщо до документа додають інший документ із додатками, відмітку оформлюють наступним чином:</a:t>
            </a:r>
          </a:p>
          <a:p>
            <a:pPr marL="354013" indent="-354013" algn="just">
              <a:buNone/>
            </a:pPr>
            <a:r>
              <a:rPr lang="ru-RU" sz="8000" b="1" dirty="0">
                <a:solidFill>
                  <a:srgbClr val="002060"/>
                </a:solidFill>
                <a:latin typeface="Arial" panose="020B0604020202020204" pitchFamily="34" charset="0"/>
              </a:rPr>
              <a:t>     Додаток: наказ МОН від 12.10.2022 №904 і додаток </a:t>
            </a:r>
            <a:r>
              <a:rPr lang="uk-UA" sz="8000" b="1" dirty="0">
                <a:solidFill>
                  <a:srgbClr val="002060"/>
                </a:solidFill>
                <a:latin typeface="Arial" panose="020B0604020202020204" pitchFamily="34" charset="0"/>
              </a:rPr>
              <a:t>до нього,          всього на 23 арк. в 1 прим. </a:t>
            </a:r>
          </a:p>
          <a:p>
            <a:pPr marL="0" indent="0" algn="just">
              <a:buNone/>
            </a:pPr>
            <a:endParaRPr lang="uk-UA" sz="8000" b="1" dirty="0">
              <a:solidFill>
                <a:srgbClr val="002060"/>
              </a:solidFill>
              <a:latin typeface="Arial" panose="020B0604020202020204" pitchFamily="34" charset="0"/>
            </a:endParaRPr>
          </a:p>
          <a:p>
            <a:pPr marL="0" indent="0" algn="just">
              <a:buNone/>
            </a:pPr>
            <a:endParaRPr lang="uk-UA" sz="3800" b="1" dirty="0">
              <a:solidFill>
                <a:srgbClr val="002060"/>
              </a:solidFill>
              <a:latin typeface="Arial" panose="020B0604020202020204" pitchFamily="34" charset="0"/>
            </a:endParaRPr>
          </a:p>
          <a:p>
            <a:pPr marL="0" indent="0" algn="just">
              <a:buNone/>
            </a:pPr>
            <a:endParaRPr lang="ru-RU" sz="2000" b="1" dirty="0">
              <a:solidFill>
                <a:srgbClr val="002060"/>
              </a:solidFill>
              <a:latin typeface="Arial" panose="020B0604020202020204" pitchFamily="34" charset="0"/>
            </a:endParaRPr>
          </a:p>
          <a:p>
            <a:pPr marL="0" indent="0" algn="just">
              <a:buNone/>
            </a:pPr>
            <a:r>
              <a:rPr lang="uk-UA" sz="2000" b="1" dirty="0">
                <a:solidFill>
                  <a:srgbClr val="002060"/>
                </a:solidFill>
                <a:latin typeface="Arial" panose="020B0604020202020204" pitchFamily="34" charset="0"/>
              </a:rPr>
              <a:t>	</a:t>
            </a:r>
            <a:endParaRPr lang="uk-UA" sz="2000" dirty="0">
              <a:solidFill>
                <a:srgbClr val="002060"/>
              </a:solidFill>
              <a:latin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6800191" y="3212976"/>
            <a:ext cx="2343809" cy="1116124"/>
          </a:xfrm>
          <a:prstGeom prst="rect">
            <a:avLst/>
          </a:prstGeom>
        </p:spPr>
      </p:pic>
    </p:spTree>
    <p:extLst>
      <p:ext uri="{BB962C8B-B14F-4D97-AF65-F5344CB8AC3E}">
        <p14:creationId xmlns:p14="http://schemas.microsoft.com/office/powerpoint/2010/main" val="2595306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27184"/>
            <a:ext cx="6624736" cy="809528"/>
          </a:xfrm>
        </p:spPr>
        <p:txBody>
          <a:bodyPr>
            <a:normAutofit/>
          </a:bodyPr>
          <a:lstStyle/>
          <a:p>
            <a:r>
              <a:rPr lang="ru-RU" sz="2800" b="1" kern="0" dirty="0">
                <a:solidFill>
                  <a:srgbClr val="C00000"/>
                </a:solidFill>
                <a:latin typeface="Candara" panose="020E0502030303020204" pitchFamily="34" charset="0"/>
                <a:ea typeface="+mn-ea"/>
                <a:cs typeface="+mn-cs"/>
              </a:rPr>
              <a:t>ВІДМІТКА ПРО НАЯВНІСТЬ ДОДАТКІВ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07504" y="1337797"/>
            <a:ext cx="8784976" cy="437318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lvl="0" algn="just">
              <a:buFont typeface="Wingdings" panose="05000000000000000000" pitchFamily="2" charset="2"/>
              <a:buChar char="§"/>
            </a:pPr>
            <a:r>
              <a:rPr lang="uk-UA" sz="8000" dirty="0">
                <a:solidFill>
                  <a:srgbClr val="002060"/>
                </a:solidFill>
                <a:latin typeface="Arial" panose="020B0604020202020204" pitchFamily="34" charset="0"/>
                <a:cs typeface="Arial" panose="020B0604020202020204" pitchFamily="34" charset="0"/>
              </a:rPr>
              <a:t>Якщо до розпорядчого документа є один додаток, то його не нумерують.</a:t>
            </a:r>
          </a:p>
          <a:p>
            <a:pPr lvl="0" algn="just">
              <a:buFont typeface="Wingdings" panose="05000000000000000000" pitchFamily="2" charset="2"/>
              <a:buChar char="§"/>
            </a:pPr>
            <a:r>
              <a:rPr lang="uk-UA" sz="8000" dirty="0">
                <a:solidFill>
                  <a:srgbClr val="002060"/>
                </a:solidFill>
                <a:latin typeface="Arial" panose="020B0604020202020204" pitchFamily="34" charset="0"/>
                <a:cs typeface="Arial" panose="020B0604020202020204" pitchFamily="34" charset="0"/>
              </a:rPr>
              <a:t>За наявності кількох додатків зазначають їхні порядкові номери. Знак «№» перед цифровими позначеннями не ставлять. На другому та наступних аркушах додатка роблять відмітку «Продовження додатка».</a:t>
            </a:r>
          </a:p>
          <a:p>
            <a:pPr lvl="0" algn="just">
              <a:buFont typeface="Wingdings" panose="05000000000000000000" pitchFamily="2" charset="2"/>
              <a:buChar char="§"/>
            </a:pPr>
            <a:r>
              <a:rPr lang="uk-UA" sz="8000" dirty="0">
                <a:solidFill>
                  <a:srgbClr val="002060"/>
                </a:solidFill>
                <a:latin typeface="Arial" panose="020B0604020202020204" pitchFamily="34" charset="0"/>
                <a:cs typeface="Arial" panose="020B0604020202020204" pitchFamily="34" charset="0"/>
              </a:rPr>
              <a:t>Усі додатки до документів візує працівник, який створив документ, та керівник структурного підрозділу юридичної особи, у якому його створено.</a:t>
            </a:r>
          </a:p>
          <a:p>
            <a:pPr algn="just">
              <a:buFont typeface="Wingdings" panose="05000000000000000000" pitchFamily="2" charset="2"/>
              <a:buChar char="§"/>
            </a:pPr>
            <a:r>
              <a:rPr lang="uk-UA" sz="8000" dirty="0">
                <a:solidFill>
                  <a:srgbClr val="002060"/>
                </a:solidFill>
                <a:latin typeface="Arial" panose="020B0604020202020204" pitchFamily="34" charset="0"/>
                <a:cs typeface="Arial" panose="020B0604020202020204" pitchFamily="34" charset="0"/>
              </a:rPr>
              <a:t>У розпорядчому документі відмітку про наявність додатка оформлюють безпосередньо в тексті документа словами: «що додається», «(додається)», «згідно з додатком 1», «відповідно до додатка 2» або «див. додаток З». А на самому додатку до розпорядчого документа у верхньому правому куті першого аркуша проставляють відмітку з посиланням на цей документ, його дату і номер.</a:t>
            </a:r>
          </a:p>
          <a:p>
            <a:endParaRPr lang="ru-RU" sz="7200" dirty="0">
              <a:latin typeface="Arial" panose="020B0604020202020204" pitchFamily="34" charset="0"/>
              <a:cs typeface="Arial" panose="020B0604020202020204" pitchFamily="34" charset="0"/>
            </a:endParaRPr>
          </a:p>
          <a:p>
            <a:pPr marL="0" indent="0" algn="just">
              <a:buNone/>
            </a:pPr>
            <a:endParaRPr lang="uk-UA" sz="7200" b="1" dirty="0">
              <a:solidFill>
                <a:srgbClr val="002060"/>
              </a:solidFill>
              <a:latin typeface="Arial" panose="020B0604020202020204" pitchFamily="34" charset="0"/>
              <a:cs typeface="Arial" panose="020B0604020202020204" pitchFamily="34" charset="0"/>
            </a:endParaRPr>
          </a:p>
          <a:p>
            <a:pPr marL="0" indent="0" algn="just">
              <a:buNone/>
            </a:pPr>
            <a:endParaRPr lang="uk-UA" sz="3800" b="1" dirty="0">
              <a:solidFill>
                <a:srgbClr val="002060"/>
              </a:solidFill>
              <a:latin typeface="Arial" panose="020B0604020202020204" pitchFamily="34" charset="0"/>
            </a:endParaRPr>
          </a:p>
          <a:p>
            <a:pPr marL="0" indent="0" algn="just">
              <a:buNone/>
            </a:pPr>
            <a:endParaRPr lang="uk-UA" sz="3800" b="1" dirty="0">
              <a:solidFill>
                <a:srgbClr val="002060"/>
              </a:solidFill>
              <a:latin typeface="Arial" panose="020B0604020202020204" pitchFamily="34" charset="0"/>
            </a:endParaRPr>
          </a:p>
          <a:p>
            <a:pPr marL="0" indent="0" algn="just">
              <a:buNone/>
            </a:pPr>
            <a:endParaRPr lang="ru-RU" sz="2000" b="1" dirty="0">
              <a:solidFill>
                <a:srgbClr val="002060"/>
              </a:solidFill>
              <a:latin typeface="Arial" panose="020B0604020202020204" pitchFamily="34" charset="0"/>
            </a:endParaRPr>
          </a:p>
          <a:p>
            <a:pPr marL="0" indent="0" algn="just">
              <a:buNone/>
            </a:pPr>
            <a:r>
              <a:rPr lang="uk-UA" sz="2000" b="1" dirty="0">
                <a:solidFill>
                  <a:srgbClr val="002060"/>
                </a:solidFill>
                <a:latin typeface="Arial" panose="020B0604020202020204" pitchFamily="34" charset="0"/>
              </a:rPr>
              <a:t>	</a:t>
            </a:r>
            <a:endParaRPr lang="uk-UA" sz="2000" dirty="0">
              <a:solidFill>
                <a:srgbClr val="002060"/>
              </a:solidFill>
              <a:latin typeface="Arial" panose="020B0604020202020204" pitchFamily="34" charset="0"/>
            </a:endParaRPr>
          </a:p>
        </p:txBody>
      </p:sp>
      <p:sp>
        <p:nvSpPr>
          <p:cNvPr id="4" name="Прямокутник 3"/>
          <p:cNvSpPr/>
          <p:nvPr/>
        </p:nvSpPr>
        <p:spPr>
          <a:xfrm>
            <a:off x="2700800" y="5842337"/>
            <a:ext cx="6443200" cy="1015663"/>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ru-RU" sz="2000" b="1" dirty="0">
                <a:solidFill>
                  <a:srgbClr val="002060"/>
                </a:solidFill>
                <a:latin typeface="Arial" panose="020B0604020202020204" pitchFamily="34" charset="0"/>
              </a:rPr>
              <a:t>Приклад</a:t>
            </a:r>
            <a:r>
              <a:rPr lang="ru-RU" sz="2000" dirty="0">
                <a:solidFill>
                  <a:srgbClr val="002060"/>
                </a:solidFill>
                <a:latin typeface="Arial" panose="020B0604020202020204" pitchFamily="34" charset="0"/>
              </a:rPr>
              <a:t>                  Додаток 1</a:t>
            </a:r>
          </a:p>
          <a:p>
            <a:pPr lvl="5"/>
            <a:r>
              <a:rPr lang="ru-RU" sz="2000" dirty="0">
                <a:solidFill>
                  <a:srgbClr val="002060"/>
                </a:solidFill>
                <a:latin typeface="Arial" panose="020B0604020202020204" pitchFamily="34" charset="0"/>
              </a:rPr>
              <a:t>до наказу (</a:t>
            </a:r>
            <a:r>
              <a:rPr lang="uk-UA" sz="2000" dirty="0">
                <a:solidFill>
                  <a:srgbClr val="002060"/>
                </a:solidFill>
                <a:latin typeface="Arial" panose="020B0604020202020204" pitchFamily="34" charset="0"/>
              </a:rPr>
              <a:t>назва закладу освіти)</a:t>
            </a:r>
          </a:p>
          <a:p>
            <a:pPr lvl="5"/>
            <a:r>
              <a:rPr lang="uk-UA" sz="2000" dirty="0">
                <a:solidFill>
                  <a:srgbClr val="002060"/>
                </a:solidFill>
                <a:latin typeface="Arial" panose="020B0604020202020204" pitchFamily="34" charset="0"/>
              </a:rPr>
              <a:t>20.09.2022 №21 </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827984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2795" y="116632"/>
            <a:ext cx="7272808" cy="809528"/>
          </a:xfrm>
        </p:spPr>
        <p:txBody>
          <a:bodyPr>
            <a:normAutofit fontScale="90000"/>
          </a:bodyPr>
          <a:lstStyle/>
          <a:p>
            <a:r>
              <a:rPr lang="ru-RU" sz="2800" b="1" kern="0" dirty="0">
                <a:solidFill>
                  <a:srgbClr val="C00000"/>
                </a:solidFill>
                <a:latin typeface="Candara" panose="020E0502030303020204" pitchFamily="34" charset="0"/>
                <a:ea typeface="+mn-ea"/>
                <a:cs typeface="+mn-cs"/>
              </a:rPr>
              <a:t>ОСОБЛИВІ ВИМОГИ ДО СКЛАДАННЯ ДЕЯКИХ ВИДІВ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323528" y="948849"/>
            <a:ext cx="8423110" cy="3509067"/>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55000" lnSpcReduction="20000"/>
          </a:bodyPr>
          <a:lstStyle/>
          <a:p>
            <a:pPr marL="0" indent="0" algn="ctr">
              <a:buNone/>
            </a:pPr>
            <a:r>
              <a:rPr lang="ru-RU" dirty="0"/>
              <a:t> </a:t>
            </a:r>
            <a:r>
              <a:rPr lang="ru-RU" sz="3300" b="1" dirty="0">
                <a:solidFill>
                  <a:srgbClr val="002060"/>
                </a:solidFill>
                <a:latin typeface="Arial" panose="020B0604020202020204" pitchFamily="34" charset="0"/>
              </a:rPr>
              <a:t>НАКАЗИ</a:t>
            </a:r>
          </a:p>
          <a:p>
            <a:pPr algn="just">
              <a:buFont typeface="Wingdings" panose="05000000000000000000" pitchFamily="2" charset="2"/>
              <a:buChar char="§"/>
            </a:pPr>
            <a:r>
              <a:rPr lang="uk-UA" sz="3300" dirty="0">
                <a:solidFill>
                  <a:srgbClr val="002060"/>
                </a:solidFill>
                <a:latin typeface="Arial" panose="020B0604020202020204" pitchFamily="34" charset="0"/>
              </a:rPr>
              <a:t>Наказ оформлюється на бланку наказу закладу освіти.</a:t>
            </a:r>
          </a:p>
          <a:p>
            <a:pPr algn="just">
              <a:buFont typeface="Wingdings" panose="05000000000000000000" pitchFamily="2" charset="2"/>
              <a:buChar char="§"/>
            </a:pPr>
            <a:r>
              <a:rPr lang="uk-UA" sz="3300" dirty="0">
                <a:solidFill>
                  <a:srgbClr val="002060"/>
                </a:solidFill>
                <a:latin typeface="Arial" panose="020B0604020202020204" pitchFamily="34" charset="0"/>
              </a:rPr>
              <a:t>Зміст  наказу  стисло  викладається  в  заголовку,  який  починається  з прийменника "Про…" та складається за допомогою віддієслівного іменника ("Про  затвердження...",  "Про  створення...")  або  іменника  ("Про підсумки...").</a:t>
            </a:r>
          </a:p>
          <a:p>
            <a:pPr algn="just">
              <a:buFont typeface="Wingdings" panose="05000000000000000000" pitchFamily="2" charset="2"/>
              <a:buChar char="§"/>
            </a:pPr>
            <a:r>
              <a:rPr lang="uk-UA" sz="3300" dirty="0">
                <a:solidFill>
                  <a:srgbClr val="002060"/>
                </a:solidFill>
                <a:latin typeface="Arial" panose="020B0604020202020204" pitchFamily="34" charset="0"/>
              </a:rPr>
              <a:t>Накази  нумеруються  в  порядку  їх  видання  в  межах  календарного  року. </a:t>
            </a:r>
          </a:p>
          <a:p>
            <a:pPr algn="just">
              <a:buFont typeface="Wingdings" panose="05000000000000000000" pitchFamily="2" charset="2"/>
              <a:buChar char="§"/>
            </a:pPr>
            <a:r>
              <a:rPr lang="uk-UA" sz="3300" dirty="0">
                <a:solidFill>
                  <a:srgbClr val="002060"/>
                </a:solidFill>
                <a:latin typeface="Arial" panose="020B0604020202020204" pitchFamily="34" charset="0"/>
              </a:rPr>
              <a:t>Накази реєструються в окремих журналах реєстрації відповідних груп наказів</a:t>
            </a:r>
            <a:r>
              <a:rPr lang="uk-UA" sz="3300" dirty="0"/>
              <a:t>. </a:t>
            </a:r>
          </a:p>
          <a:p>
            <a:pPr algn="just">
              <a:buFont typeface="Wingdings" panose="05000000000000000000" pitchFamily="2" charset="2"/>
              <a:buChar char="§"/>
            </a:pPr>
            <a:r>
              <a:rPr lang="uk-UA" sz="3300" dirty="0">
                <a:solidFill>
                  <a:srgbClr val="002060"/>
                </a:solidFill>
                <a:latin typeface="Arial" panose="020B0604020202020204" pitchFamily="34" charset="0"/>
              </a:rPr>
              <a:t>Текст наказів, крім кадрових питань, має складатись з двох частин: констатуючої  і розпорядчої, яка починається із слова «НАКАЗУЮ» (друкується з нового рядка великими літерами без відступу від лівого поля і лапок, після чого ставиться двокрапка.</a:t>
            </a:r>
          </a:p>
          <a:p>
            <a:pPr algn="just">
              <a:buFont typeface="Wingdings" panose="05000000000000000000" pitchFamily="2" charset="2"/>
              <a:buChar char="§"/>
            </a:pPr>
            <a:endParaRPr lang="uk-UA" sz="3100" dirty="0"/>
          </a:p>
          <a:p>
            <a:pPr algn="just">
              <a:buFont typeface="Wingdings" panose="05000000000000000000" pitchFamily="2" charset="2"/>
              <a:buChar char="§"/>
            </a:pPr>
            <a:endParaRPr lang="uk-UA" sz="3100" dirty="0"/>
          </a:p>
        </p:txBody>
      </p:sp>
      <p:sp>
        <p:nvSpPr>
          <p:cNvPr id="5" name="Заголовок 1"/>
          <p:cNvSpPr txBox="1">
            <a:spLocks/>
          </p:cNvSpPr>
          <p:nvPr/>
        </p:nvSpPr>
        <p:spPr>
          <a:xfrm>
            <a:off x="3956991" y="4457916"/>
            <a:ext cx="1872208" cy="4459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defRPr/>
            </a:pPr>
            <a:endParaRPr lang="uk-UA" sz="1800" b="1" kern="0" dirty="0">
              <a:solidFill>
                <a:srgbClr val="002060"/>
              </a:solidFill>
              <a:latin typeface="Candara" panose="020E0502030303020204" pitchFamily="34" charset="0"/>
              <a:ea typeface="+mn-ea"/>
              <a:cs typeface="+mn-cs"/>
            </a:endParaRPr>
          </a:p>
          <a:p>
            <a:pPr eaLnBrk="0" fontAlgn="base" hangingPunct="0">
              <a:spcAft>
                <a:spcPct val="0"/>
              </a:spcAft>
              <a:defRPr/>
            </a:pPr>
            <a:r>
              <a:rPr lang="uk-UA" sz="1800" b="1" kern="0" dirty="0">
                <a:solidFill>
                  <a:srgbClr val="002060"/>
                </a:solidFill>
                <a:latin typeface="Candara" panose="020E0502030303020204" pitchFamily="34" charset="0"/>
                <a:ea typeface="+mn-ea"/>
                <a:cs typeface="+mn-cs"/>
              </a:rPr>
              <a:t>ГРУПИ НАКАЗІВ:</a:t>
            </a:r>
            <a:br>
              <a:rPr lang="uk-UA" sz="1800" b="1" kern="0" dirty="0">
                <a:solidFill>
                  <a:srgbClr val="002060"/>
                </a:solidFill>
                <a:latin typeface="Candara" panose="020E0502030303020204" pitchFamily="34" charset="0"/>
                <a:ea typeface="+mn-ea"/>
                <a:cs typeface="+mn-cs"/>
              </a:rPr>
            </a:br>
            <a:endParaRPr lang="uk-UA" sz="1800" b="1" kern="0" dirty="0">
              <a:solidFill>
                <a:srgbClr val="002060"/>
              </a:solidFill>
              <a:latin typeface="Candara" panose="020E0502030303020204" pitchFamily="34" charset="0"/>
              <a:ea typeface="+mn-ea"/>
              <a:cs typeface="+mn-cs"/>
            </a:endParaRPr>
          </a:p>
        </p:txBody>
      </p:sp>
      <p:sp>
        <p:nvSpPr>
          <p:cNvPr id="6" name="Объект 2"/>
          <p:cNvSpPr txBox="1">
            <a:spLocks/>
          </p:cNvSpPr>
          <p:nvPr/>
        </p:nvSpPr>
        <p:spPr>
          <a:xfrm>
            <a:off x="755576" y="4833756"/>
            <a:ext cx="7787208" cy="201447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uk-UA" sz="2000" dirty="0">
                <a:solidFill>
                  <a:srgbClr val="002060"/>
                </a:solidFill>
                <a:latin typeface="Arial" panose="020B0604020202020204" pitchFamily="34" charset="0"/>
              </a:rPr>
              <a:t>Накази з основної діяльності (без літерної відмітки).</a:t>
            </a:r>
          </a:p>
          <a:p>
            <a:pPr algn="just">
              <a:buFont typeface="Wingdings" panose="05000000000000000000" pitchFamily="2" charset="2"/>
              <a:buChar char="§"/>
            </a:pPr>
            <a:r>
              <a:rPr lang="uk-UA" sz="2000" dirty="0">
                <a:solidFill>
                  <a:srgbClr val="002060"/>
                </a:solidFill>
                <a:latin typeface="Arial" panose="020B0604020202020204" pitchFamily="34" charset="0"/>
              </a:rPr>
              <a:t>Накази з адміністративно-господарських питань («г»).</a:t>
            </a:r>
          </a:p>
          <a:p>
            <a:pPr algn="just">
              <a:buFont typeface="Wingdings" panose="05000000000000000000" pitchFamily="2" charset="2"/>
              <a:buChar char="§"/>
            </a:pPr>
            <a:r>
              <a:rPr lang="uk-UA" sz="2000" dirty="0">
                <a:solidFill>
                  <a:srgbClr val="002060"/>
                </a:solidFill>
                <a:latin typeface="Arial" panose="020B0604020202020204" pitchFamily="34" charset="0"/>
              </a:rPr>
              <a:t>Накази з кадрових питань тривалого строку зберігання («к»).</a:t>
            </a:r>
          </a:p>
          <a:p>
            <a:pPr algn="just">
              <a:buFont typeface="Wingdings" panose="05000000000000000000" pitchFamily="2" charset="2"/>
              <a:buChar char="§"/>
            </a:pPr>
            <a:r>
              <a:rPr lang="uk-UA" sz="2000" dirty="0">
                <a:solidFill>
                  <a:srgbClr val="002060"/>
                </a:solidFill>
                <a:latin typeface="Arial" panose="020B0604020202020204" pitchFamily="34" charset="0"/>
              </a:rPr>
              <a:t>Накази з кадрових питань тимчасового строку зберігання («в»).</a:t>
            </a:r>
          </a:p>
          <a:p>
            <a:pPr algn="just">
              <a:buFont typeface="Wingdings" panose="05000000000000000000" pitchFamily="2" charset="2"/>
              <a:buChar char="§"/>
            </a:pPr>
            <a:r>
              <a:rPr lang="uk-UA" sz="2000" dirty="0">
                <a:solidFill>
                  <a:srgbClr val="002060"/>
                </a:solidFill>
                <a:latin typeface="Arial" panose="020B0604020202020204" pitchFamily="34" charset="0"/>
              </a:rPr>
              <a:t>Накази про рух учнів/вихованців («у»).</a:t>
            </a:r>
          </a:p>
        </p:txBody>
      </p:sp>
      <p:pic>
        <p:nvPicPr>
          <p:cNvPr id="8" name="Рисунок 7"/>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233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539552" y="1412776"/>
            <a:ext cx="8229600" cy="4525963"/>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fontScale="92500" lnSpcReduction="10000"/>
          </a:bodyPr>
          <a:lstStyle/>
          <a:p>
            <a:pPr marL="0" indent="0" algn="ctr">
              <a:lnSpc>
                <a:spcPct val="120000"/>
              </a:lnSpc>
              <a:buNone/>
            </a:pPr>
            <a:r>
              <a:rPr lang="uk-UA" sz="2800" dirty="0">
                <a:solidFill>
                  <a:srgbClr val="002060"/>
                </a:solidFill>
              </a:rPr>
              <a:t>Національний стандарт ДСТУ 4163:2020 «Державна уніфікована система документації. Уніфікована система організаційно-розпорядчої документації. Вимоги до оформлення документів» </a:t>
            </a:r>
          </a:p>
          <a:p>
            <a:pPr marL="0" indent="0" algn="ctr">
              <a:lnSpc>
                <a:spcPct val="120000"/>
              </a:lnSpc>
              <a:spcBef>
                <a:spcPts val="0"/>
              </a:spcBef>
              <a:buNone/>
            </a:pPr>
            <a:r>
              <a:rPr lang="uk-UA" sz="2100" dirty="0">
                <a:solidFill>
                  <a:srgbClr val="002060"/>
                </a:solidFill>
              </a:rPr>
              <a:t>(наказ Державного підприємства</a:t>
            </a:r>
          </a:p>
          <a:p>
            <a:pPr marL="0" indent="0" algn="ctr">
              <a:lnSpc>
                <a:spcPct val="120000"/>
              </a:lnSpc>
              <a:spcBef>
                <a:spcPts val="0"/>
              </a:spcBef>
              <a:buNone/>
            </a:pPr>
            <a:r>
              <a:rPr lang="uk-UA" sz="2100" dirty="0">
                <a:solidFill>
                  <a:srgbClr val="002060"/>
                </a:solidFill>
              </a:rPr>
              <a:t> «Український науково-дослідний  і навчальний центр проблем стандартизації, сертифікації та якості»  від 01 липня 2020 р. № 144,  </a:t>
            </a:r>
            <a:r>
              <a:rPr lang="uk-UA" sz="2100" b="1" dirty="0">
                <a:solidFill>
                  <a:srgbClr val="002060"/>
                </a:solidFill>
                <a:latin typeface="Franklin Gothic Book"/>
              </a:rPr>
              <a:t>чинний від 01 вересня 2021 р.)</a:t>
            </a:r>
            <a:endParaRPr kumimoji="0" lang="uk-UA" sz="2100" b="1" i="0" u="none" strike="noStrike" kern="1200" cap="none" spc="0" normalizeH="0" baseline="0" dirty="0">
              <a:ln>
                <a:noFill/>
              </a:ln>
              <a:solidFill>
                <a:srgbClr val="002060"/>
              </a:solidFill>
              <a:effectLst/>
              <a:uLnTx/>
              <a:uFillTx/>
              <a:latin typeface="Franklin Gothic Book"/>
            </a:endParaRPr>
          </a:p>
        </p:txBody>
      </p:sp>
      <p:sp>
        <p:nvSpPr>
          <p:cNvPr id="2" name="Прямокутник 1"/>
          <p:cNvSpPr/>
          <p:nvPr/>
        </p:nvSpPr>
        <p:spPr>
          <a:xfrm>
            <a:off x="2051720" y="1448780"/>
            <a:ext cx="6154249" cy="461665"/>
          </a:xfrm>
          <a:prstGeom prst="rect">
            <a:avLst/>
          </a:prstGeom>
        </p:spPr>
        <p:txBody>
          <a:bodyPr wrap="none">
            <a:spAutoFit/>
          </a:bodyPr>
          <a:lstStyle/>
          <a:p>
            <a:r>
              <a:rPr lang="uk-UA" sz="2400" b="1" kern="0" dirty="0">
                <a:solidFill>
                  <a:srgbClr val="C00000"/>
                </a:solidFill>
                <a:latin typeface="Candara" panose="020E0502030303020204" pitchFamily="34" charset="0"/>
                <a:ea typeface="+mj-ea"/>
                <a:cs typeface="+mj-cs"/>
              </a:rPr>
              <a:t>НАЦІОНАЛЬНИЙ СТАНДАРТ ДСТУ </a:t>
            </a:r>
            <a:r>
              <a:rPr lang="uk-UA" sz="2400" b="1" kern="0" dirty="0">
                <a:solidFill>
                  <a:srgbClr val="C00000"/>
                </a:solidFill>
                <a:ea typeface="+mj-ea"/>
                <a:cs typeface="+mj-cs"/>
              </a:rPr>
              <a:t>4163:2020 </a:t>
            </a:r>
          </a:p>
        </p:txBody>
      </p:sp>
      <p:pic>
        <p:nvPicPr>
          <p:cNvPr id="3" name="Рисунок 2"/>
          <p:cNvPicPr>
            <a:picLocks noChangeAspect="1"/>
          </p:cNvPicPr>
          <p:nvPr/>
        </p:nvPicPr>
        <p:blipFill>
          <a:blip r:embed="rId2"/>
          <a:stretch>
            <a:fillRect/>
          </a:stretch>
        </p:blipFill>
        <p:spPr>
          <a:xfrm>
            <a:off x="179512" y="152636"/>
            <a:ext cx="2808312" cy="1116124"/>
          </a:xfrm>
          <a:prstGeom prst="rect">
            <a:avLst/>
          </a:prstGeom>
        </p:spPr>
      </p:pic>
      <p:pic>
        <p:nvPicPr>
          <p:cNvPr id="6" name="Рисунок 5"/>
          <p:cNvPicPr>
            <a:picLocks noChangeAspect="1"/>
          </p:cNvPicPr>
          <p:nvPr/>
        </p:nvPicPr>
        <p:blipFill>
          <a:blip r:embed="rId2"/>
          <a:stretch>
            <a:fillRect/>
          </a:stretch>
        </p:blipFill>
        <p:spPr>
          <a:xfrm>
            <a:off x="179512" y="116632"/>
            <a:ext cx="2808312" cy="1116124"/>
          </a:xfrm>
          <a:prstGeom prst="rect">
            <a:avLst/>
          </a:prstGeom>
        </p:spPr>
      </p:pic>
    </p:spTree>
    <p:extLst>
      <p:ext uri="{BB962C8B-B14F-4D97-AF65-F5344CB8AC3E}">
        <p14:creationId xmlns:p14="http://schemas.microsoft.com/office/powerpoint/2010/main" val="2661490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9648" y="154907"/>
            <a:ext cx="6501408" cy="1143000"/>
          </a:xfrm>
        </p:spPr>
        <p:txBody>
          <a:bodyPr>
            <a:normAutofit/>
          </a:bodyPr>
          <a:lstStyle/>
          <a:p>
            <a:r>
              <a:rPr lang="ru-RU" sz="2400" b="1" kern="0" dirty="0">
                <a:solidFill>
                  <a:srgbClr val="C00000"/>
                </a:solidFill>
                <a:latin typeface="Candara" panose="020E0502030303020204" pitchFamily="34" charset="0"/>
              </a:rPr>
              <a:t>ОСОБЛИВІ ВИМОГИ </a:t>
            </a:r>
            <a:br>
              <a:rPr lang="ru-RU" sz="2400" b="1" kern="0" dirty="0">
                <a:solidFill>
                  <a:srgbClr val="C00000"/>
                </a:solidFill>
                <a:latin typeface="Candara" panose="020E0502030303020204" pitchFamily="34" charset="0"/>
              </a:rPr>
            </a:br>
            <a:r>
              <a:rPr lang="ru-RU" sz="2400" b="1" kern="0" dirty="0">
                <a:solidFill>
                  <a:srgbClr val="C00000"/>
                </a:solidFill>
                <a:latin typeface="Candara" panose="020E0502030303020204" pitchFamily="34" charset="0"/>
              </a:rPr>
              <a:t>ДО СКЛАДАННЯ ДЕЯКИХ ВИДІВ ДОКУМЕНТІВ</a:t>
            </a:r>
            <a:br>
              <a:rPr lang="ru-RU" sz="2400" b="1" kern="0" dirty="0">
                <a:solidFill>
                  <a:srgbClr val="C00000"/>
                </a:solidFill>
                <a:latin typeface="Candara" panose="020E0502030303020204" pitchFamily="34" charset="0"/>
              </a:rPr>
            </a:br>
            <a:endParaRPr lang="uk-UA" sz="2000" b="1" kern="0" dirty="0">
              <a:solidFill>
                <a:srgbClr val="00206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366495" y="1844824"/>
            <a:ext cx="8229600" cy="4781128"/>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62500" lnSpcReduction="20000"/>
          </a:bodyPr>
          <a:lstStyle/>
          <a:p>
            <a:pPr marL="0" indent="0" algn="just">
              <a:buNone/>
            </a:pPr>
            <a:r>
              <a:rPr lang="uk-UA" dirty="0">
                <a:solidFill>
                  <a:srgbClr val="002060"/>
                </a:solidFill>
              </a:rPr>
              <a:t>6. </a:t>
            </a:r>
            <a:r>
              <a:rPr lang="uk-UA" sz="3400" dirty="0">
                <a:solidFill>
                  <a:srgbClr val="002060"/>
                </a:solidFill>
                <a:latin typeface="Arial" panose="020B0604020202020204" pitchFamily="34" charset="0"/>
              </a:rPr>
              <a:t>Накази (розпорядження) з питань основної діяльності установи, з адміністративно-господарських питань, з кадрових питань (особового складу) групуються у різні справи.</a:t>
            </a:r>
          </a:p>
          <a:p>
            <a:pPr algn="just"/>
            <a:endParaRPr lang="uk-UA" sz="3400" dirty="0">
              <a:solidFill>
                <a:srgbClr val="002060"/>
              </a:solidFill>
              <a:latin typeface="Arial" panose="020B0604020202020204" pitchFamily="34" charset="0"/>
            </a:endParaRPr>
          </a:p>
          <a:p>
            <a:pPr marL="0" indent="0" algn="just">
              <a:buNone/>
            </a:pPr>
            <a:r>
              <a:rPr lang="uk-UA" sz="3400" dirty="0">
                <a:solidFill>
                  <a:srgbClr val="002060"/>
                </a:solidFill>
                <a:latin typeface="Arial" panose="020B0604020202020204" pitchFamily="34" charset="0"/>
              </a:rPr>
              <a:t>	Накази з кадрових питань (особового складу) групуються відповідно до їх видів та строків зберігання. </a:t>
            </a:r>
            <a:r>
              <a:rPr lang="uk-UA" sz="3400" b="1" dirty="0">
                <a:solidFill>
                  <a:srgbClr val="002060"/>
                </a:solidFill>
                <a:latin typeface="Arial" panose="020B0604020202020204" pitchFamily="34" charset="0"/>
              </a:rPr>
              <a:t>Не дозволяється групувати разом накази тривалого (75 років) та тимчасового (5 років) зберігання.</a:t>
            </a:r>
            <a:r>
              <a:rPr lang="uk-UA" sz="3400" dirty="0">
                <a:solidFill>
                  <a:srgbClr val="002060"/>
                </a:solidFill>
                <a:latin typeface="Arial" panose="020B0604020202020204" pitchFamily="34" charset="0"/>
              </a:rPr>
              <a:t> Доцільно при великих обсягах документів накази з кадрових питань (особового складу), що стосуються різних напрямів діяльності установи (приймання на роботу, звільнення, преміювання, відрядження, відпустки тощо), групувати в окремі справи.</a:t>
            </a:r>
          </a:p>
          <a:p>
            <a:pPr marL="0" indent="0" algn="just">
              <a:buNone/>
            </a:pPr>
            <a:r>
              <a:rPr lang="uk-UA" sz="3400" dirty="0">
                <a:solidFill>
                  <a:srgbClr val="002060"/>
                </a:solidFill>
                <a:latin typeface="Arial" panose="020B0604020202020204" pitchFamily="34" charset="0"/>
              </a:rPr>
              <a:t>	 Якщо різних видів наказів із кадрових питань (особового складу) створюється незначна кількість, їх дозволяється групувати за строками їх зберігання: в одну справу - накази тривалого строку зберігання, в іншу - тимчасового строку зберігання.</a:t>
            </a:r>
          </a:p>
        </p:txBody>
      </p:sp>
      <p:sp>
        <p:nvSpPr>
          <p:cNvPr id="4" name="Прямокутник 3"/>
          <p:cNvSpPr/>
          <p:nvPr/>
        </p:nvSpPr>
        <p:spPr>
          <a:xfrm>
            <a:off x="4481295" y="1066965"/>
            <a:ext cx="1244250" cy="400110"/>
          </a:xfrm>
          <a:prstGeom prst="rect">
            <a:avLst/>
          </a:prstGeom>
        </p:spPr>
        <p:txBody>
          <a:bodyPr wrap="none">
            <a:spAutoFit/>
          </a:bodyPr>
          <a:lstStyle/>
          <a:p>
            <a:pPr algn="ctr">
              <a:spcBef>
                <a:spcPct val="20000"/>
              </a:spcBef>
            </a:pPr>
            <a:r>
              <a:rPr lang="ru-RU" sz="2000" b="1" dirty="0">
                <a:solidFill>
                  <a:srgbClr val="002060"/>
                </a:solidFill>
                <a:latin typeface="Arial" panose="020B0604020202020204" pitchFamily="34" charset="0"/>
              </a:rPr>
              <a:t>НАКАЗИ</a:t>
            </a:r>
          </a:p>
        </p:txBody>
      </p:sp>
      <p:sp>
        <p:nvSpPr>
          <p:cNvPr id="5" name="Прямокутник 4"/>
          <p:cNvSpPr/>
          <p:nvPr/>
        </p:nvSpPr>
        <p:spPr>
          <a:xfrm>
            <a:off x="3725704" y="1521767"/>
            <a:ext cx="5265352" cy="307777"/>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uk-UA" sz="1400" dirty="0">
                <a:solidFill>
                  <a:srgbClr val="002060"/>
                </a:solidFill>
              </a:rPr>
              <a:t>Наказ Міністерства юстиції України від 18 червня 2015 р. № 1000/5</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2888544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1312" y="27184"/>
            <a:ext cx="6441167" cy="809528"/>
          </a:xfrm>
        </p:spPr>
        <p:txBody>
          <a:bodyPr>
            <a:normAutofit fontScale="90000"/>
          </a:bodyPr>
          <a:lstStyle/>
          <a:p>
            <a:r>
              <a:rPr lang="ru-RU" sz="2800" b="1" kern="0" dirty="0">
                <a:solidFill>
                  <a:srgbClr val="C00000"/>
                </a:solidFill>
                <a:latin typeface="Candara" panose="020E0502030303020204" pitchFamily="34" charset="0"/>
                <a:ea typeface="+mn-ea"/>
                <a:cs typeface="+mn-cs"/>
              </a:rPr>
              <a:t>ОСОБЛИВІ ВИМОГИ ДО СКЛАДАННЯ ДЕЯКИХ ВИДІВ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323528" y="944724"/>
            <a:ext cx="8424936" cy="579664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0" indent="0" algn="ctr">
              <a:buNone/>
            </a:pPr>
            <a:r>
              <a:rPr lang="ru-RU" dirty="0"/>
              <a:t> </a:t>
            </a:r>
            <a:r>
              <a:rPr lang="ru-RU" sz="2300" b="1" dirty="0">
                <a:solidFill>
                  <a:srgbClr val="002060"/>
                </a:solidFill>
                <a:latin typeface="Arial" panose="020B0604020202020204" pitchFamily="34" charset="0"/>
              </a:rPr>
              <a:t>ПРОТОКОЛИ</a:t>
            </a:r>
          </a:p>
          <a:p>
            <a:pPr algn="just">
              <a:buFont typeface="Wingdings" panose="05000000000000000000" pitchFamily="2" charset="2"/>
              <a:buChar char="§"/>
            </a:pPr>
            <a:r>
              <a:rPr lang="uk-UA" sz="2400" dirty="0">
                <a:solidFill>
                  <a:srgbClr val="002060"/>
                </a:solidFill>
                <a:latin typeface="Arial" panose="020B0604020202020204" pitchFamily="34" charset="0"/>
              </a:rPr>
              <a:t>Протоколи  засідань  педагогічних  рад,  інших  дорадчих  та  колегіальних органів  </a:t>
            </a:r>
            <a:r>
              <a:rPr lang="uk-UA" sz="2400" b="1" dirty="0">
                <a:solidFill>
                  <a:srgbClr val="002060"/>
                </a:solidFill>
                <a:latin typeface="Arial" panose="020B0604020202020204" pitchFamily="34" charset="0"/>
              </a:rPr>
              <a:t>складаються  в  стислій  формі</a:t>
            </a:r>
            <a:r>
              <a:rPr lang="uk-UA" sz="2400" dirty="0">
                <a:solidFill>
                  <a:srgbClr val="002060"/>
                </a:solidFill>
                <a:latin typeface="Arial" panose="020B0604020202020204" pitchFamily="34" charset="0"/>
              </a:rPr>
              <a:t>.</a:t>
            </a:r>
          </a:p>
          <a:p>
            <a:pPr algn="just">
              <a:buFont typeface="Wingdings" panose="05000000000000000000" pitchFamily="2" charset="2"/>
              <a:buChar char="§"/>
            </a:pPr>
            <a:r>
              <a:rPr lang="uk-UA" sz="2400" dirty="0">
                <a:solidFill>
                  <a:srgbClr val="002060"/>
                </a:solidFill>
                <a:latin typeface="Arial" panose="020B0604020202020204" pitchFamily="34" charset="0"/>
              </a:rPr>
              <a:t>Нумерація  протоколів  засідань  педагогічної  ради  ведеться  в  межах навчального  року.</a:t>
            </a:r>
          </a:p>
          <a:p>
            <a:pPr algn="just"/>
            <a:r>
              <a:rPr lang="uk-UA" sz="2400" dirty="0">
                <a:solidFill>
                  <a:srgbClr val="002060"/>
                </a:solidFill>
                <a:latin typeface="Arial" panose="020B0604020202020204" pitchFamily="34" charset="0"/>
              </a:rPr>
              <a:t>Текст протоколу складається зі вступної та основної частин. У вступній частині зазначають: прізвища та ініціали голови, секретаря, запрошених і присутніх осіб; порядок денний (слова «ПОРЯДОК ДЕННИЙ» друкуються від межі лівого поля, після них ставиться двокрапка. Питання нумеруються арабськими цифрами, друкуються з абзацу та розпочинаються з прийменника «Про»). Основна  частина  протоколу  складається  з  розділів,  які  нумеруються  арабськими цифрами і будуються за такою схемою:</a:t>
            </a:r>
          </a:p>
          <a:p>
            <a:pPr marL="857250" lvl="2" indent="-457200" algn="just">
              <a:buFont typeface="Wingdings" panose="05000000000000000000" pitchFamily="2" charset="2"/>
              <a:buChar char="Ø"/>
            </a:pPr>
            <a:r>
              <a:rPr lang="uk-UA" dirty="0">
                <a:solidFill>
                  <a:srgbClr val="002060"/>
                </a:solidFill>
                <a:latin typeface="Arial" panose="020B0604020202020204" pitchFamily="34" charset="0"/>
              </a:rPr>
              <a:t>для </a:t>
            </a:r>
            <a:r>
              <a:rPr lang="uk-UA" b="1" dirty="0">
                <a:solidFill>
                  <a:srgbClr val="002060"/>
                </a:solidFill>
                <a:latin typeface="Arial" panose="020B0604020202020204" pitchFamily="34" charset="0"/>
              </a:rPr>
              <a:t>стислої форми </a:t>
            </a:r>
            <a:r>
              <a:rPr lang="uk-UA" dirty="0">
                <a:solidFill>
                  <a:srgbClr val="002060"/>
                </a:solidFill>
                <a:latin typeface="Arial" panose="020B0604020202020204" pitchFamily="34" charset="0"/>
              </a:rPr>
              <a:t>протоколів: «СЛУХАЛИ — УХВАЛИЛИ»;</a:t>
            </a:r>
          </a:p>
          <a:p>
            <a:pPr marL="857250" lvl="2" indent="-457200" algn="just">
              <a:buFont typeface="Wingdings" panose="05000000000000000000" pitchFamily="2" charset="2"/>
              <a:buChar char="Ø"/>
            </a:pPr>
            <a:r>
              <a:rPr lang="uk-UA" dirty="0">
                <a:solidFill>
                  <a:srgbClr val="002060"/>
                </a:solidFill>
                <a:latin typeface="Arial" panose="020B0604020202020204" pitchFamily="34" charset="0"/>
              </a:rPr>
              <a:t>для  </a:t>
            </a:r>
            <a:r>
              <a:rPr lang="uk-UA" b="1" dirty="0">
                <a:solidFill>
                  <a:srgbClr val="002060"/>
                </a:solidFill>
                <a:latin typeface="Arial" panose="020B0604020202020204" pitchFamily="34" charset="0"/>
              </a:rPr>
              <a:t>повної  форми  </a:t>
            </a:r>
            <a:r>
              <a:rPr lang="uk-UA" dirty="0">
                <a:solidFill>
                  <a:srgbClr val="002060"/>
                </a:solidFill>
                <a:latin typeface="Arial" panose="020B0604020202020204" pitchFamily="34" charset="0"/>
              </a:rPr>
              <a:t>протоколів:  «СЛУХАЛИ —  ВИСТУПИЛИ — УХВАЛИЛИ»;</a:t>
            </a:r>
          </a:p>
          <a:p>
            <a:pPr marL="857250" lvl="2" indent="-457200" algn="just">
              <a:buFont typeface="Wingdings" panose="05000000000000000000" pitchFamily="2" charset="2"/>
              <a:buChar char="Ø"/>
            </a:pPr>
            <a:r>
              <a:rPr lang="uk-UA" dirty="0">
                <a:solidFill>
                  <a:srgbClr val="002060"/>
                </a:solidFill>
                <a:latin typeface="Arial" panose="020B0604020202020204" pitchFamily="34" charset="0"/>
              </a:rPr>
              <a:t>після слова «СЛУХАЛИ» з нового рядка зазначаються відомості про доповідача (прізвище та ініціал імені). Текст або тези доповіді, оформлені як окремі документи, до тексту протоколу не включаються (після відомостей про доповідача ставиться тире і зазначається «Текст доповіді додається до протоколу»);</a:t>
            </a:r>
          </a:p>
          <a:p>
            <a:pPr marL="857250" lvl="2" indent="-457200" algn="just">
              <a:buFont typeface="Wingdings" panose="05000000000000000000" pitchFamily="2" charset="2"/>
              <a:buChar char="Ø"/>
            </a:pPr>
            <a:r>
              <a:rPr lang="uk-UA" dirty="0">
                <a:solidFill>
                  <a:srgbClr val="002060"/>
                </a:solidFill>
                <a:latin typeface="Arial" panose="020B0604020202020204" pitchFamily="34" charset="0"/>
              </a:rPr>
              <a:t>після слова «УХВАЛИЛИ» фіксується прийняте рішення (кому? що зробити? в який строк?)  </a:t>
            </a:r>
          </a:p>
          <a:p>
            <a:pPr algn="just">
              <a:buFont typeface="Wingdings" panose="05000000000000000000" pitchFamily="2" charset="2"/>
              <a:buChar char="§"/>
            </a:pPr>
            <a:r>
              <a:rPr lang="uk-UA" sz="2400" dirty="0">
                <a:solidFill>
                  <a:srgbClr val="002060"/>
                </a:solidFill>
                <a:latin typeface="Arial" panose="020B0604020202020204" pitchFamily="34" charset="0"/>
              </a:rPr>
              <a:t>Протокол  підписує  головуючий  на  засіданні  колегіального  (дорадчого) органу  та  секретар  (за  наявності).  Протокол  засідань  комісій  підписують усі члени комісії.</a:t>
            </a:r>
          </a:p>
          <a:p>
            <a:pPr lvl="1" algn="just">
              <a:buFont typeface="Wingdings" panose="05000000000000000000" pitchFamily="2" charset="2"/>
              <a:buChar char="ü"/>
            </a:pPr>
            <a:endParaRPr lang="ru-RU" sz="2400" dirty="0">
              <a:solidFill>
                <a:srgbClr val="002060"/>
              </a:solidFill>
              <a:latin typeface="Arial" panose="020B0604020202020204" pitchFamily="34" charset="0"/>
            </a:endParaRPr>
          </a:p>
          <a:p>
            <a:pPr lvl="1" algn="just">
              <a:buFont typeface="Wingdings" panose="05000000000000000000" pitchFamily="2" charset="2"/>
              <a:buChar char="ü"/>
            </a:pPr>
            <a:endParaRPr lang="ru-RU" sz="2400" dirty="0">
              <a:solidFill>
                <a:srgbClr val="002060"/>
              </a:solidFill>
              <a:latin typeface="Arial" panose="020B0604020202020204" pitchFamily="34" charset="0"/>
            </a:endParaRPr>
          </a:p>
          <a:p>
            <a:pPr lvl="1" algn="just">
              <a:buFont typeface="Wingdings" panose="05000000000000000000" pitchFamily="2" charset="2"/>
              <a:buChar char="ü"/>
            </a:pPr>
            <a:endParaRPr lang="uk-UA" sz="2400" dirty="0">
              <a:solidFill>
                <a:srgbClr val="002060"/>
              </a:solidFill>
              <a:latin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3199987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49337" y="887742"/>
            <a:ext cx="7455666" cy="165618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buFont typeface="Wingdings" panose="05000000000000000000" pitchFamily="2" charset="2"/>
              <a:buChar char="§"/>
            </a:pPr>
            <a:r>
              <a:rPr lang="uk-UA" sz="2000" b="1" dirty="0">
                <a:solidFill>
                  <a:srgbClr val="002060"/>
                </a:solidFill>
              </a:rPr>
              <a:t>Гриф затвердження розміщують у правому верхньому куті першого аркуша документа. </a:t>
            </a:r>
          </a:p>
          <a:p>
            <a:pPr algn="just">
              <a:buFont typeface="Wingdings" panose="05000000000000000000" pitchFamily="2" charset="2"/>
              <a:buChar char="§"/>
            </a:pPr>
            <a:r>
              <a:rPr lang="uk-UA" sz="2000" dirty="0">
                <a:solidFill>
                  <a:srgbClr val="002060"/>
                </a:solidFill>
              </a:rPr>
              <a:t>Затвердження  управлінських  документів  здійснюється  особисто керівником  закладу освіти або  розпорядчим документом  закладу освіти.  </a:t>
            </a:r>
          </a:p>
          <a:p>
            <a:pPr algn="just">
              <a:buFont typeface="Wingdings" panose="05000000000000000000" pitchFamily="2" charset="2"/>
              <a:buChar char="§"/>
            </a:pPr>
            <a:endParaRPr lang="uk-UA" sz="2000" dirty="0">
              <a:solidFill>
                <a:srgbClr val="002060"/>
              </a:solidFill>
            </a:endParaRPr>
          </a:p>
        </p:txBody>
      </p:sp>
      <p:sp>
        <p:nvSpPr>
          <p:cNvPr id="5" name="Прямокутник 4"/>
          <p:cNvSpPr/>
          <p:nvPr/>
        </p:nvSpPr>
        <p:spPr>
          <a:xfrm>
            <a:off x="1549337" y="0"/>
            <a:ext cx="7776864" cy="830997"/>
          </a:xfrm>
          <a:prstGeom prst="rect">
            <a:avLst/>
          </a:prstGeom>
        </p:spPr>
        <p:txBody>
          <a:bodyPr wrap="square">
            <a:spAutoFit/>
          </a:bodyPr>
          <a:lstStyle/>
          <a:p>
            <a:pPr algn="ctr"/>
            <a:r>
              <a:rPr lang="ru-RU" sz="2400" b="1" kern="0" dirty="0">
                <a:solidFill>
                  <a:srgbClr val="C00000"/>
                </a:solidFill>
                <a:latin typeface="Candara" panose="020E0502030303020204" pitchFamily="34" charset="0"/>
              </a:rPr>
              <a:t>ЗАГАЛЬНІ ВИМОГИ ДО СТВОРЕННЯ, ОФОРМЛЕННЯ </a:t>
            </a:r>
          </a:p>
          <a:p>
            <a:pPr algn="ctr"/>
            <a:r>
              <a:rPr lang="ru-RU" sz="2400" b="1" kern="0" dirty="0">
                <a:solidFill>
                  <a:srgbClr val="C00000"/>
                </a:solidFill>
                <a:latin typeface="Candara" panose="020E0502030303020204" pitchFamily="34" charset="0"/>
              </a:rPr>
              <a:t>ТА ДОКУМЕНТУВАННЯ УПРАВЛІНСЬКОЇ ІНФОРМАЦІЇ</a:t>
            </a:r>
            <a:endParaRPr lang="uk-UA" sz="2400" b="1" kern="0" dirty="0">
              <a:solidFill>
                <a:srgbClr val="C00000"/>
              </a:solidFill>
              <a:latin typeface="Candara" panose="020E0502030303020204" pitchFamily="34" charset="0"/>
            </a:endParaRPr>
          </a:p>
        </p:txBody>
      </p:sp>
      <p:sp>
        <p:nvSpPr>
          <p:cNvPr id="8" name="Прямокутник 7"/>
          <p:cNvSpPr/>
          <p:nvPr/>
        </p:nvSpPr>
        <p:spPr>
          <a:xfrm>
            <a:off x="343355" y="2680253"/>
            <a:ext cx="8661648" cy="193899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000" dirty="0">
                <a:solidFill>
                  <a:srgbClr val="002060"/>
                </a:solidFill>
              </a:rPr>
              <a:t>	Гриф затвердження документа складається зі слова ЗАТВЕРДЖУЮ, найменування посади, особистого підпису, власного імені, прізвища особи і дати затвердження, якщо документ затверджує </a:t>
            </a:r>
            <a:r>
              <a:rPr lang="uk-UA" sz="2000" b="1" dirty="0">
                <a:solidFill>
                  <a:srgbClr val="002060"/>
                </a:solidFill>
              </a:rPr>
              <a:t>посадова особа</a:t>
            </a:r>
            <a:r>
              <a:rPr lang="uk-UA" sz="2000" dirty="0">
                <a:solidFill>
                  <a:srgbClr val="002060"/>
                </a:solidFill>
              </a:rPr>
              <a:t>.</a:t>
            </a:r>
          </a:p>
          <a:p>
            <a:pPr algn="just"/>
            <a:r>
              <a:rPr lang="uk-UA" sz="2000" dirty="0">
                <a:solidFill>
                  <a:srgbClr val="002060"/>
                </a:solidFill>
              </a:rPr>
              <a:t> 	Якщо документ </a:t>
            </a:r>
            <a:r>
              <a:rPr lang="uk-UA" sz="2000" b="1" dirty="0">
                <a:solidFill>
                  <a:srgbClr val="002060"/>
                </a:solidFill>
              </a:rPr>
              <a:t>затверджують дві посадові особи </a:t>
            </a:r>
            <a:r>
              <a:rPr lang="uk-UA" sz="2000" dirty="0">
                <a:solidFill>
                  <a:srgbClr val="002060"/>
                </a:solidFill>
              </a:rPr>
              <a:t>або два колегіальні органи юридичної особи, </a:t>
            </a:r>
            <a:r>
              <a:rPr lang="uk-UA" sz="2000" b="1" dirty="0">
                <a:solidFill>
                  <a:srgbClr val="002060"/>
                </a:solidFill>
              </a:rPr>
              <a:t>грифи затвердження розміщують на одному рівні горизонтально.</a:t>
            </a:r>
          </a:p>
        </p:txBody>
      </p:sp>
      <p:sp>
        <p:nvSpPr>
          <p:cNvPr id="9" name="Місце для вмісту 2"/>
          <p:cNvSpPr txBox="1">
            <a:spLocks/>
          </p:cNvSpPr>
          <p:nvPr/>
        </p:nvSpPr>
        <p:spPr>
          <a:xfrm>
            <a:off x="423833" y="4755572"/>
            <a:ext cx="8676456" cy="208437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dirty="0">
                <a:solidFill>
                  <a:srgbClr val="002060"/>
                </a:solidFill>
              </a:rPr>
              <a:t>	</a:t>
            </a:r>
            <a:r>
              <a:rPr lang="uk-UA" sz="2000" b="1" dirty="0">
                <a:solidFill>
                  <a:srgbClr val="002060"/>
                </a:solidFill>
              </a:rPr>
              <a:t>               Приклад</a:t>
            </a:r>
          </a:p>
          <a:p>
            <a:pPr marL="3946525" indent="-93663">
              <a:buFont typeface="Arial" pitchFamily="34" charset="0"/>
              <a:buNone/>
            </a:pPr>
            <a:r>
              <a:rPr lang="uk-UA" sz="2000" dirty="0">
                <a:solidFill>
                  <a:srgbClr val="002060"/>
                </a:solidFill>
              </a:rPr>
              <a:t>	ЗАТВЕРДЖУЮ</a:t>
            </a:r>
          </a:p>
          <a:p>
            <a:pPr marL="3946525" indent="0">
              <a:buFont typeface="Arial" pitchFamily="34" charset="0"/>
              <a:buNone/>
              <a:tabLst>
                <a:tab pos="3852863" algn="l"/>
              </a:tabLst>
            </a:pPr>
            <a:r>
              <a:rPr lang="uk-UA" sz="2000" dirty="0">
                <a:solidFill>
                  <a:srgbClr val="002060"/>
                </a:solidFill>
              </a:rPr>
              <a:t>Директор …….</a:t>
            </a:r>
          </a:p>
          <a:p>
            <a:pPr marL="3946525" indent="0">
              <a:buFont typeface="Arial" pitchFamily="34" charset="0"/>
              <a:buNone/>
              <a:tabLst>
                <a:tab pos="3852863" algn="l"/>
              </a:tabLst>
            </a:pPr>
            <a:r>
              <a:rPr lang="uk-UA" sz="2000" dirty="0">
                <a:solidFill>
                  <a:srgbClr val="002060"/>
                </a:solidFill>
              </a:rPr>
              <a:t>Особистий підпис Власне ім’я ПРІЗВИЩЕ</a:t>
            </a:r>
          </a:p>
          <a:p>
            <a:pPr marL="3946525" indent="0">
              <a:buFont typeface="Arial" pitchFamily="34" charset="0"/>
              <a:buNone/>
              <a:tabLst>
                <a:tab pos="3852863" algn="l"/>
              </a:tabLst>
            </a:pPr>
            <a:r>
              <a:rPr lang="uk-UA" sz="2000" dirty="0">
                <a:solidFill>
                  <a:srgbClr val="002060"/>
                </a:solidFill>
              </a:rPr>
              <a:t>Дата</a:t>
            </a:r>
          </a:p>
        </p:txBody>
      </p:sp>
      <p:pic>
        <p:nvPicPr>
          <p:cNvPr id="12" name="Рисунок 11"/>
          <p:cNvPicPr>
            <a:picLocks noChangeAspect="1"/>
          </p:cNvPicPr>
          <p:nvPr/>
        </p:nvPicPr>
        <p:blipFill>
          <a:blip r:embed="rId2"/>
          <a:stretch>
            <a:fillRect/>
          </a:stretch>
        </p:blipFill>
        <p:spPr>
          <a:xfrm>
            <a:off x="0" y="0"/>
            <a:ext cx="1440160" cy="1542391"/>
          </a:xfrm>
          <a:prstGeom prst="rect">
            <a:avLst/>
          </a:prstGeom>
        </p:spPr>
      </p:pic>
      <p:pic>
        <p:nvPicPr>
          <p:cNvPr id="11" name="Рисунок 10"/>
          <p:cNvPicPr>
            <a:picLocks noChangeAspect="1"/>
          </p:cNvPicPr>
          <p:nvPr/>
        </p:nvPicPr>
        <p:blipFill>
          <a:blip r:embed="rId3"/>
          <a:stretch>
            <a:fillRect/>
          </a:stretch>
        </p:blipFill>
        <p:spPr>
          <a:xfrm>
            <a:off x="1020687" y="5373216"/>
            <a:ext cx="2376264" cy="1116124"/>
          </a:xfrm>
          <a:prstGeom prst="rect">
            <a:avLst/>
          </a:prstGeom>
        </p:spPr>
      </p:pic>
    </p:spTree>
    <p:extLst>
      <p:ext uri="{BB962C8B-B14F-4D97-AF65-F5344CB8AC3E}">
        <p14:creationId xmlns:p14="http://schemas.microsoft.com/office/powerpoint/2010/main" val="2025268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849389" y="-59903"/>
            <a:ext cx="7776864" cy="830997"/>
          </a:xfrm>
          <a:prstGeom prst="rect">
            <a:avLst/>
          </a:prstGeom>
        </p:spPr>
        <p:txBody>
          <a:bodyPr wrap="square">
            <a:spAutoFit/>
          </a:bodyPr>
          <a:lstStyle/>
          <a:p>
            <a:pPr algn="ctr"/>
            <a:r>
              <a:rPr lang="ru-RU" sz="2400" b="1" kern="0" dirty="0">
                <a:solidFill>
                  <a:srgbClr val="C00000"/>
                </a:solidFill>
                <a:latin typeface="Candara" panose="020E0502030303020204" pitchFamily="34" charset="0"/>
              </a:rPr>
              <a:t>ЗАГАЛЬНІ ВИМОГИ ДО СТВОРЕННЯ, ОФОРМЛЕННЯ </a:t>
            </a:r>
          </a:p>
          <a:p>
            <a:pPr algn="ctr"/>
            <a:r>
              <a:rPr lang="ru-RU" sz="2400" b="1" kern="0" dirty="0">
                <a:solidFill>
                  <a:srgbClr val="C00000"/>
                </a:solidFill>
                <a:latin typeface="Candara" panose="020E0502030303020204" pitchFamily="34" charset="0"/>
              </a:rPr>
              <a:t>ТА ДОКУМЕНТУВАННЯ УПРАВЛІНСЬКОЇ ІНФОРМАЦІЇ</a:t>
            </a:r>
            <a:endParaRPr lang="uk-UA" sz="2400" b="1" kern="0" dirty="0">
              <a:solidFill>
                <a:srgbClr val="C00000"/>
              </a:solidFill>
              <a:latin typeface="Candara" panose="020E0502030303020204" pitchFamily="34" charset="0"/>
            </a:endParaRPr>
          </a:p>
        </p:txBody>
      </p:sp>
      <p:sp>
        <p:nvSpPr>
          <p:cNvPr id="8" name="Прямокутник 7"/>
          <p:cNvSpPr/>
          <p:nvPr/>
        </p:nvSpPr>
        <p:spPr>
          <a:xfrm>
            <a:off x="382555" y="732831"/>
            <a:ext cx="8661648" cy="104644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ru-RU" sz="2200" dirty="0">
                <a:solidFill>
                  <a:srgbClr val="002060"/>
                </a:solidFill>
              </a:rPr>
              <a:t>	</a:t>
            </a:r>
            <a:r>
              <a:rPr lang="uk-UA" sz="2000" dirty="0">
                <a:solidFill>
                  <a:srgbClr val="002060"/>
                </a:solidFill>
              </a:rPr>
              <a:t>Якщо створений документ затверджено </a:t>
            </a:r>
            <a:r>
              <a:rPr lang="uk-UA" sz="2000" b="1" dirty="0">
                <a:solidFill>
                  <a:srgbClr val="002060"/>
                </a:solidFill>
              </a:rPr>
              <a:t>розпорядчим документом </a:t>
            </a:r>
            <a:r>
              <a:rPr lang="uk-UA" sz="2000" dirty="0">
                <a:solidFill>
                  <a:srgbClr val="002060"/>
                </a:solidFill>
              </a:rPr>
              <a:t>юридичної особи, то гриф затвердження складається зі слова ЗАТВЕРДЖЕНО, назви виду розпорядчого документа в Н. в., його дати і номера.</a:t>
            </a:r>
          </a:p>
        </p:txBody>
      </p:sp>
      <p:sp>
        <p:nvSpPr>
          <p:cNvPr id="9" name="Місце для вмісту 2"/>
          <p:cNvSpPr txBox="1">
            <a:spLocks/>
          </p:cNvSpPr>
          <p:nvPr/>
        </p:nvSpPr>
        <p:spPr>
          <a:xfrm>
            <a:off x="399593" y="1811795"/>
            <a:ext cx="8676456" cy="1689213"/>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781300" algn="just">
              <a:buFont typeface="Arial" pitchFamily="34" charset="0"/>
              <a:buNone/>
            </a:pPr>
            <a:r>
              <a:rPr lang="uk-UA" sz="2000" b="1" dirty="0">
                <a:solidFill>
                  <a:srgbClr val="002060"/>
                </a:solidFill>
              </a:rPr>
              <a:t>Приклад</a:t>
            </a:r>
          </a:p>
          <a:p>
            <a:pPr marL="0" indent="3946525" algn="just">
              <a:buFont typeface="Arial" pitchFamily="34" charset="0"/>
              <a:buNone/>
            </a:pPr>
            <a:r>
              <a:rPr lang="uk-UA" sz="2000" dirty="0">
                <a:solidFill>
                  <a:srgbClr val="002060"/>
                </a:solidFill>
              </a:rPr>
              <a:t>      ЗАТВЕРДЖЕНО</a:t>
            </a:r>
          </a:p>
          <a:p>
            <a:pPr indent="3946525" algn="just"/>
            <a:r>
              <a:rPr lang="uk-UA" sz="2000" dirty="0">
                <a:solidFill>
                  <a:srgbClr val="002060"/>
                </a:solidFill>
              </a:rPr>
              <a:t>Наказ директора ……</a:t>
            </a:r>
          </a:p>
          <a:p>
            <a:pPr indent="3946525" algn="just"/>
            <a:r>
              <a:rPr lang="uk-UA" sz="2000" dirty="0">
                <a:solidFill>
                  <a:srgbClr val="002060"/>
                </a:solidFill>
              </a:rPr>
              <a:t>Дата                     №</a:t>
            </a:r>
          </a:p>
        </p:txBody>
      </p:sp>
      <p:sp>
        <p:nvSpPr>
          <p:cNvPr id="6" name="Прямокутник 5"/>
          <p:cNvSpPr/>
          <p:nvPr/>
        </p:nvSpPr>
        <p:spPr>
          <a:xfrm>
            <a:off x="238847" y="3822069"/>
            <a:ext cx="8784976" cy="1015663"/>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000" dirty="0">
                <a:solidFill>
                  <a:srgbClr val="002060"/>
                </a:solidFill>
                <a:ea typeface="Times New Roman (Hebrew)"/>
                <a:cs typeface="Calibri" panose="020F0502020204030204" pitchFamily="34" charset="0"/>
              </a:rPr>
              <a:t>	Якщо створений документ затверджено </a:t>
            </a:r>
            <a:r>
              <a:rPr lang="uk-UA" sz="2000" b="1" dirty="0">
                <a:solidFill>
                  <a:srgbClr val="002060"/>
                </a:solidFill>
                <a:ea typeface="Times New Roman (Hebrew)"/>
                <a:cs typeface="Calibri" panose="020F0502020204030204" pitchFamily="34" charset="0"/>
              </a:rPr>
              <a:t>рішенням колегіального органу,</a:t>
            </a:r>
            <a:r>
              <a:rPr lang="uk-UA" sz="2000" dirty="0">
                <a:solidFill>
                  <a:srgbClr val="002060"/>
                </a:solidFill>
                <a:ea typeface="Times New Roman (Hebrew)"/>
                <a:cs typeface="Calibri" panose="020F0502020204030204" pitchFamily="34" charset="0"/>
              </a:rPr>
              <a:t> то гриф затвердження складається зі слова ЗАТВЕРДЖЕНО, назви виду відповідного документа в називному відмінку, його дати і номера.</a:t>
            </a:r>
            <a:endParaRPr lang="uk-UA" sz="2200" b="1" dirty="0">
              <a:solidFill>
                <a:srgbClr val="002060"/>
              </a:solidFill>
              <a:ea typeface="Times New Roman (Hebrew)"/>
              <a:cs typeface="Calibri" panose="020F0502020204030204" pitchFamily="34" charset="0"/>
            </a:endParaRPr>
          </a:p>
        </p:txBody>
      </p:sp>
      <p:sp>
        <p:nvSpPr>
          <p:cNvPr id="7" name="Прямокутник 6"/>
          <p:cNvSpPr/>
          <p:nvPr/>
        </p:nvSpPr>
        <p:spPr>
          <a:xfrm>
            <a:off x="382555" y="4902781"/>
            <a:ext cx="8641268" cy="1938992"/>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indent="2781300" algn="just"/>
            <a:r>
              <a:rPr lang="uk-UA" sz="2000" b="1" dirty="0">
                <a:solidFill>
                  <a:srgbClr val="002060"/>
                </a:solidFill>
              </a:rPr>
              <a:t>Приклад</a:t>
            </a:r>
          </a:p>
          <a:p>
            <a:pPr lvl="8"/>
            <a:endParaRPr lang="ru-RU" sz="2000" dirty="0">
              <a:solidFill>
                <a:srgbClr val="002060"/>
              </a:solidFill>
            </a:endParaRPr>
          </a:p>
          <a:p>
            <a:pPr lvl="8"/>
            <a:r>
              <a:rPr lang="ru-RU" sz="2000" dirty="0">
                <a:solidFill>
                  <a:srgbClr val="002060"/>
                </a:solidFill>
              </a:rPr>
              <a:t>ЗАТВЕРДЖЕНО</a:t>
            </a:r>
          </a:p>
          <a:p>
            <a:pPr lvl="8"/>
            <a:r>
              <a:rPr lang="ru-RU" sz="2000" dirty="0">
                <a:solidFill>
                  <a:srgbClr val="002060"/>
                </a:solidFill>
              </a:rPr>
              <a:t>Протокол </a:t>
            </a:r>
            <a:r>
              <a:rPr lang="uk-UA" sz="2000" dirty="0">
                <a:solidFill>
                  <a:srgbClr val="002060"/>
                </a:solidFill>
              </a:rPr>
              <a:t>засідання педагогічної ради </a:t>
            </a:r>
            <a:r>
              <a:rPr lang="uk-UA" sz="2000" i="1" dirty="0">
                <a:solidFill>
                  <a:srgbClr val="002060"/>
                </a:solidFill>
              </a:rPr>
              <a:t>(назва закладу освіти)</a:t>
            </a:r>
            <a:endParaRPr lang="ru-RU" sz="2000" i="1" dirty="0">
              <a:solidFill>
                <a:srgbClr val="002060"/>
              </a:solidFill>
            </a:endParaRPr>
          </a:p>
          <a:p>
            <a:pPr indent="3676650" algn="just"/>
            <a:r>
              <a:rPr lang="uk-UA" sz="2000" dirty="0">
                <a:solidFill>
                  <a:srgbClr val="002060"/>
                </a:solidFill>
              </a:rPr>
              <a:t>Дата                     №</a:t>
            </a:r>
            <a:endParaRPr lang="ru-RU" sz="2000" dirty="0">
              <a:solidFill>
                <a:srgbClr val="002060"/>
              </a:solidFill>
            </a:endParaRPr>
          </a:p>
        </p:txBody>
      </p:sp>
      <p:pic>
        <p:nvPicPr>
          <p:cNvPr id="12" name="Рисунок 11"/>
          <p:cNvPicPr>
            <a:picLocks noChangeAspect="1"/>
          </p:cNvPicPr>
          <p:nvPr/>
        </p:nvPicPr>
        <p:blipFill>
          <a:blip r:embed="rId2"/>
          <a:stretch>
            <a:fillRect/>
          </a:stretch>
        </p:blipFill>
        <p:spPr>
          <a:xfrm>
            <a:off x="683568" y="2149233"/>
            <a:ext cx="2376264" cy="1116124"/>
          </a:xfrm>
          <a:prstGeom prst="rect">
            <a:avLst/>
          </a:prstGeom>
        </p:spPr>
      </p:pic>
      <p:pic>
        <p:nvPicPr>
          <p:cNvPr id="13" name="Рисунок 12"/>
          <p:cNvPicPr>
            <a:picLocks noChangeAspect="1"/>
          </p:cNvPicPr>
          <p:nvPr/>
        </p:nvPicPr>
        <p:blipFill>
          <a:blip r:embed="rId2"/>
          <a:stretch>
            <a:fillRect/>
          </a:stretch>
        </p:blipFill>
        <p:spPr>
          <a:xfrm>
            <a:off x="683568" y="5445224"/>
            <a:ext cx="2376264" cy="1116124"/>
          </a:xfrm>
          <a:prstGeom prst="rect">
            <a:avLst/>
          </a:prstGeom>
        </p:spPr>
      </p:pic>
    </p:spTree>
    <p:extLst>
      <p:ext uri="{BB962C8B-B14F-4D97-AF65-F5344CB8AC3E}">
        <p14:creationId xmlns:p14="http://schemas.microsoft.com/office/powerpoint/2010/main" val="1570911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49763" y="1023796"/>
            <a:ext cx="7316623" cy="1397240"/>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just">
              <a:buNone/>
            </a:pPr>
            <a:r>
              <a:rPr lang="uk-UA" sz="2000" b="1" dirty="0">
                <a:solidFill>
                  <a:srgbClr val="002060"/>
                </a:solidFill>
              </a:rPr>
              <a:t>Гриф погодження (схвалення) документа розміщують нижче реквізиту «Підпис» на лицьовому або зворотному боці останнього аркуша документа, якщо місця для нього на лицьовому боці останнього аркуша не вистачає.</a:t>
            </a:r>
            <a:r>
              <a:rPr lang="uk-UA" sz="2000" b="1" i="1" dirty="0">
                <a:solidFill>
                  <a:srgbClr val="002060"/>
                </a:solidFill>
              </a:rPr>
              <a:t> </a:t>
            </a:r>
          </a:p>
        </p:txBody>
      </p:sp>
      <p:sp>
        <p:nvSpPr>
          <p:cNvPr id="5" name="Прямокутник 4"/>
          <p:cNvSpPr/>
          <p:nvPr/>
        </p:nvSpPr>
        <p:spPr>
          <a:xfrm>
            <a:off x="1749763" y="9398"/>
            <a:ext cx="7359707" cy="830997"/>
          </a:xfrm>
          <a:prstGeom prst="rect">
            <a:avLst/>
          </a:prstGeom>
        </p:spPr>
        <p:txBody>
          <a:bodyPr wrap="none">
            <a:spAutoFit/>
          </a:bodyPr>
          <a:lstStyle/>
          <a:p>
            <a:pPr algn="ctr"/>
            <a:r>
              <a:rPr lang="ru-RU" sz="2400" b="1" kern="0" dirty="0">
                <a:solidFill>
                  <a:srgbClr val="C00000"/>
                </a:solidFill>
                <a:latin typeface="Candara" panose="020E0502030303020204" pitchFamily="34" charset="0"/>
              </a:rPr>
              <a:t>ЗАГАЛЬНІ ВИМОГИ ДО СТВОРЕННЯ, ОФОРМЛЕННЯ </a:t>
            </a:r>
          </a:p>
          <a:p>
            <a:pPr algn="ctr"/>
            <a:r>
              <a:rPr lang="ru-RU" sz="2400" b="1" kern="0" dirty="0">
                <a:solidFill>
                  <a:srgbClr val="C00000"/>
                </a:solidFill>
                <a:latin typeface="Candara" panose="020E0502030303020204" pitchFamily="34" charset="0"/>
              </a:rPr>
              <a:t>ТА ДОКУМЕНТУВАННЯ УПРАВЛІНСЬКОЇ ІНФОРМАЦІЇ</a:t>
            </a:r>
            <a:endParaRPr lang="uk-UA" sz="2400" b="1" kern="0" dirty="0">
              <a:solidFill>
                <a:srgbClr val="C00000"/>
              </a:solidFill>
              <a:latin typeface="Candara" panose="020E0502030303020204" pitchFamily="34" charset="0"/>
            </a:endParaRPr>
          </a:p>
        </p:txBody>
      </p:sp>
      <p:sp>
        <p:nvSpPr>
          <p:cNvPr id="12" name="Місце для вмісту 2"/>
          <p:cNvSpPr txBox="1">
            <a:spLocks/>
          </p:cNvSpPr>
          <p:nvPr/>
        </p:nvSpPr>
        <p:spPr>
          <a:xfrm>
            <a:off x="395536" y="4636584"/>
            <a:ext cx="8509417" cy="184972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dirty="0">
                <a:solidFill>
                  <a:srgbClr val="002060"/>
                </a:solidFill>
              </a:rPr>
              <a:t>	</a:t>
            </a:r>
            <a:r>
              <a:rPr lang="uk-UA" sz="2000" b="1" dirty="0">
                <a:solidFill>
                  <a:srgbClr val="002060"/>
                </a:solidFill>
              </a:rPr>
              <a:t>               Приклад</a:t>
            </a:r>
          </a:p>
          <a:p>
            <a:pPr marL="93663" indent="-93663">
              <a:buFont typeface="Arial" pitchFamily="34" charset="0"/>
              <a:buNone/>
            </a:pPr>
            <a:r>
              <a:rPr lang="uk-UA" sz="2000" dirty="0">
                <a:solidFill>
                  <a:srgbClr val="002060"/>
                </a:solidFill>
              </a:rPr>
              <a:t>ПОГОДЖЕНО </a:t>
            </a:r>
          </a:p>
          <a:p>
            <a:pPr marL="93663" indent="-93663">
              <a:buFont typeface="Arial" pitchFamily="34" charset="0"/>
              <a:buNone/>
            </a:pPr>
            <a:r>
              <a:rPr lang="uk-UA" sz="2000" dirty="0">
                <a:solidFill>
                  <a:srgbClr val="002060"/>
                </a:solidFill>
              </a:rPr>
              <a:t>Протокол засідання педагогічної ради </a:t>
            </a:r>
          </a:p>
          <a:p>
            <a:pPr marL="93663" lvl="8" indent="-93663">
              <a:buFont typeface="Arial" pitchFamily="34" charset="0"/>
              <a:buNone/>
            </a:pPr>
            <a:r>
              <a:rPr lang="uk-UA" i="1" dirty="0">
                <a:solidFill>
                  <a:srgbClr val="F79646">
                    <a:lumMod val="50000"/>
                  </a:srgbClr>
                </a:solidFill>
              </a:rPr>
              <a:t>    </a:t>
            </a:r>
            <a:r>
              <a:rPr lang="uk-UA" i="1" dirty="0">
                <a:solidFill>
                  <a:srgbClr val="002060"/>
                </a:solidFill>
              </a:rPr>
              <a:t>(назва закладу освіти)</a:t>
            </a:r>
            <a:endParaRPr lang="ru-RU" i="1" dirty="0">
              <a:solidFill>
                <a:srgbClr val="002060"/>
              </a:solidFill>
            </a:endParaRPr>
          </a:p>
          <a:p>
            <a:pPr marL="93663" indent="-93663">
              <a:buFont typeface="Arial" pitchFamily="34" charset="0"/>
              <a:buNone/>
            </a:pPr>
            <a:r>
              <a:rPr lang="uk-UA" sz="2000" dirty="0">
                <a:solidFill>
                  <a:srgbClr val="002060"/>
                </a:solidFill>
              </a:rPr>
              <a:t>Дата                      № </a:t>
            </a:r>
          </a:p>
        </p:txBody>
      </p:sp>
      <p:pic>
        <p:nvPicPr>
          <p:cNvPr id="14" name="Рисунок 13"/>
          <p:cNvPicPr>
            <a:picLocks noChangeAspect="1"/>
          </p:cNvPicPr>
          <p:nvPr/>
        </p:nvPicPr>
        <p:blipFill>
          <a:blip r:embed="rId2"/>
          <a:stretch>
            <a:fillRect/>
          </a:stretch>
        </p:blipFill>
        <p:spPr>
          <a:xfrm>
            <a:off x="100640" y="116604"/>
            <a:ext cx="1440160" cy="1542391"/>
          </a:xfrm>
          <a:prstGeom prst="rect">
            <a:avLst/>
          </a:prstGeom>
        </p:spPr>
      </p:pic>
      <p:sp>
        <p:nvSpPr>
          <p:cNvPr id="8" name="Прямокутник 7"/>
          <p:cNvSpPr/>
          <p:nvPr/>
        </p:nvSpPr>
        <p:spPr>
          <a:xfrm>
            <a:off x="244622" y="3129744"/>
            <a:ext cx="8811244"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000" dirty="0">
                <a:solidFill>
                  <a:srgbClr val="002060"/>
                </a:solidFill>
              </a:rPr>
              <a:t>Якщо </a:t>
            </a:r>
            <a:r>
              <a:rPr lang="uk-UA" sz="2000" b="1" dirty="0">
                <a:solidFill>
                  <a:srgbClr val="002060"/>
                </a:solidFill>
              </a:rPr>
              <a:t>документ погоджують (схвалюють) іншим документом </a:t>
            </a:r>
            <a:r>
              <a:rPr lang="uk-UA" sz="2000" dirty="0">
                <a:solidFill>
                  <a:srgbClr val="002060"/>
                </a:solidFill>
              </a:rPr>
              <a:t>(листом, протоколом, актом тощо), то гриф погодження (схвалення) складається зі слова ПОГОДЖЕНО (СХВАЛЕНО), назви виду документа в називному відмінку, його дати і номера. </a:t>
            </a:r>
          </a:p>
        </p:txBody>
      </p:sp>
      <p:pic>
        <p:nvPicPr>
          <p:cNvPr id="9" name="Рисунок 8"/>
          <p:cNvPicPr>
            <a:picLocks noChangeAspect="1"/>
          </p:cNvPicPr>
          <p:nvPr/>
        </p:nvPicPr>
        <p:blipFill>
          <a:blip r:embed="rId3"/>
          <a:stretch>
            <a:fillRect/>
          </a:stretch>
        </p:blipFill>
        <p:spPr>
          <a:xfrm>
            <a:off x="6156176" y="5003385"/>
            <a:ext cx="2376264" cy="1116124"/>
          </a:xfrm>
          <a:prstGeom prst="rect">
            <a:avLst/>
          </a:prstGeom>
        </p:spPr>
      </p:pic>
    </p:spTree>
    <p:extLst>
      <p:ext uri="{BB962C8B-B14F-4D97-AF65-F5344CB8AC3E}">
        <p14:creationId xmlns:p14="http://schemas.microsoft.com/office/powerpoint/2010/main" val="3178943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24481" y="1407713"/>
            <a:ext cx="8676456" cy="1610097"/>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lgn="just">
              <a:buNone/>
            </a:pPr>
            <a:r>
              <a:rPr lang="uk-UA" sz="2200" dirty="0">
                <a:solidFill>
                  <a:srgbClr val="002060"/>
                </a:solidFill>
              </a:rPr>
              <a:t>Якщо документ </a:t>
            </a:r>
            <a:r>
              <a:rPr lang="uk-UA" sz="2200" b="1" dirty="0">
                <a:solidFill>
                  <a:srgbClr val="002060"/>
                </a:solidFill>
              </a:rPr>
              <a:t>погоджує  посадова особа </a:t>
            </a:r>
            <a:r>
              <a:rPr lang="uk-UA" sz="2200" dirty="0">
                <a:solidFill>
                  <a:srgbClr val="002060"/>
                </a:solidFill>
              </a:rPr>
              <a:t>юридичної особи, до повноважень якої належить погодження питань, то гриф погодження складається зі слова ПОГОДЖУЮ, найменування посади, особистого підпису, власного імені, прізвища особи та дати погодження </a:t>
            </a:r>
          </a:p>
        </p:txBody>
      </p:sp>
      <p:sp>
        <p:nvSpPr>
          <p:cNvPr id="5" name="Прямокутник 4"/>
          <p:cNvSpPr/>
          <p:nvPr/>
        </p:nvSpPr>
        <p:spPr>
          <a:xfrm>
            <a:off x="971600" y="72103"/>
            <a:ext cx="7359707" cy="830997"/>
          </a:xfrm>
          <a:prstGeom prst="rect">
            <a:avLst/>
          </a:prstGeom>
        </p:spPr>
        <p:txBody>
          <a:bodyPr wrap="none">
            <a:spAutoFit/>
          </a:bodyPr>
          <a:lstStyle/>
          <a:p>
            <a:pPr algn="ctr"/>
            <a:r>
              <a:rPr lang="ru-RU" sz="2400" b="1" kern="0" dirty="0">
                <a:solidFill>
                  <a:srgbClr val="C00000"/>
                </a:solidFill>
                <a:latin typeface="Candara" panose="020E0502030303020204" pitchFamily="34" charset="0"/>
              </a:rPr>
              <a:t>ЗАГАЛЬНІ ВИМОГИ ДО СТВОРЕННЯ, ОФОРМЛЕННЯ </a:t>
            </a:r>
          </a:p>
          <a:p>
            <a:pPr algn="ctr"/>
            <a:r>
              <a:rPr lang="ru-RU" sz="2400" b="1" kern="0" dirty="0">
                <a:solidFill>
                  <a:srgbClr val="C00000"/>
                </a:solidFill>
                <a:latin typeface="Candara" panose="020E0502030303020204" pitchFamily="34" charset="0"/>
              </a:rPr>
              <a:t>ТА ДОКУМЕНТУВАННЯ УПРАВЛІНСЬКОЇ ІНФОРМАЦІЇ</a:t>
            </a:r>
            <a:endParaRPr lang="uk-UA" sz="2400" b="1" kern="0" dirty="0">
              <a:solidFill>
                <a:srgbClr val="C00000"/>
              </a:solidFill>
              <a:latin typeface="Candara" panose="020E0502030303020204" pitchFamily="34" charset="0"/>
            </a:endParaRPr>
          </a:p>
        </p:txBody>
      </p:sp>
      <p:sp>
        <p:nvSpPr>
          <p:cNvPr id="8" name="Місце для вмісту 2"/>
          <p:cNvSpPr txBox="1">
            <a:spLocks/>
          </p:cNvSpPr>
          <p:nvPr/>
        </p:nvSpPr>
        <p:spPr>
          <a:xfrm>
            <a:off x="200412" y="3108820"/>
            <a:ext cx="8676456" cy="208437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uk-UA" sz="2000" dirty="0">
                <a:solidFill>
                  <a:srgbClr val="002060"/>
                </a:solidFill>
              </a:rPr>
              <a:t>	</a:t>
            </a:r>
            <a:r>
              <a:rPr lang="uk-UA" sz="2000" b="1" dirty="0">
                <a:solidFill>
                  <a:srgbClr val="002060"/>
                </a:solidFill>
              </a:rPr>
              <a:t>                            Приклад</a:t>
            </a:r>
          </a:p>
          <a:p>
            <a:pPr marL="354013" indent="0">
              <a:buFont typeface="Arial" pitchFamily="34" charset="0"/>
              <a:buNone/>
            </a:pPr>
            <a:r>
              <a:rPr lang="uk-UA" sz="2000" dirty="0">
                <a:solidFill>
                  <a:srgbClr val="002060"/>
                </a:solidFill>
              </a:rPr>
              <a:t>ПОГОДЖУЮ</a:t>
            </a:r>
          </a:p>
          <a:p>
            <a:pPr marL="354013" indent="0">
              <a:buFont typeface="Arial" pitchFamily="34" charset="0"/>
              <a:buNone/>
            </a:pPr>
            <a:r>
              <a:rPr lang="uk-UA" sz="2000" dirty="0">
                <a:solidFill>
                  <a:srgbClr val="002060"/>
                </a:solidFill>
              </a:rPr>
              <a:t> Заступник директора з навчально-виховної</a:t>
            </a:r>
          </a:p>
          <a:p>
            <a:pPr marL="354013" indent="0">
              <a:buFont typeface="Arial" pitchFamily="34" charset="0"/>
              <a:buNone/>
            </a:pPr>
            <a:r>
              <a:rPr lang="uk-UA" sz="2000" dirty="0">
                <a:solidFill>
                  <a:srgbClr val="002060"/>
                </a:solidFill>
              </a:rPr>
              <a:t> роботи </a:t>
            </a:r>
            <a:r>
              <a:rPr lang="uk-UA" sz="2000" i="1" dirty="0">
                <a:solidFill>
                  <a:srgbClr val="002060"/>
                </a:solidFill>
              </a:rPr>
              <a:t>(назва закладу)</a:t>
            </a:r>
          </a:p>
          <a:p>
            <a:pPr marL="354013" indent="0">
              <a:buFont typeface="Arial" pitchFamily="34" charset="0"/>
              <a:buNone/>
            </a:pPr>
            <a:r>
              <a:rPr lang="uk-UA" sz="2000" dirty="0">
                <a:solidFill>
                  <a:srgbClr val="002060"/>
                </a:solidFill>
              </a:rPr>
              <a:t> Особистий підпис Власне ім’я ПРІЗВИЩЕ </a:t>
            </a:r>
          </a:p>
          <a:p>
            <a:pPr marL="354013" indent="0">
              <a:buFont typeface="Arial" pitchFamily="34" charset="0"/>
              <a:buNone/>
            </a:pPr>
            <a:r>
              <a:rPr lang="uk-UA" sz="2000" dirty="0">
                <a:solidFill>
                  <a:srgbClr val="002060"/>
                </a:solidFill>
              </a:rPr>
              <a:t> Дата</a:t>
            </a:r>
          </a:p>
        </p:txBody>
      </p:sp>
      <p:pic>
        <p:nvPicPr>
          <p:cNvPr id="6" name="Рисунок 5"/>
          <p:cNvPicPr>
            <a:picLocks noChangeAspect="1"/>
          </p:cNvPicPr>
          <p:nvPr/>
        </p:nvPicPr>
        <p:blipFill>
          <a:blip r:embed="rId2"/>
          <a:stretch>
            <a:fillRect/>
          </a:stretch>
        </p:blipFill>
        <p:spPr>
          <a:xfrm>
            <a:off x="6300192" y="3592946"/>
            <a:ext cx="2376264" cy="1116124"/>
          </a:xfrm>
          <a:prstGeom prst="rect">
            <a:avLst/>
          </a:prstGeom>
        </p:spPr>
      </p:pic>
      <p:sp>
        <p:nvSpPr>
          <p:cNvPr id="4" name="Прямокутник 3"/>
          <p:cNvSpPr/>
          <p:nvPr/>
        </p:nvSpPr>
        <p:spPr>
          <a:xfrm>
            <a:off x="156701" y="5517232"/>
            <a:ext cx="8812015" cy="11079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200" dirty="0">
                <a:solidFill>
                  <a:srgbClr val="002060"/>
                </a:solidFill>
              </a:rPr>
              <a:t>Якщо документ погоджують (схвалюють) дві посадові особи або два колегіальні органи юридичної особи (юридичних осіб), грифи погодження (схвалення) </a:t>
            </a:r>
            <a:r>
              <a:rPr lang="uk-UA" sz="2200" b="1" dirty="0">
                <a:solidFill>
                  <a:srgbClr val="002060"/>
                </a:solidFill>
              </a:rPr>
              <a:t>розміщують на одному рівні горизонтально</a:t>
            </a:r>
            <a:r>
              <a:rPr lang="uk-UA" sz="2200" dirty="0">
                <a:solidFill>
                  <a:srgbClr val="002060"/>
                </a:solidFill>
              </a:rPr>
              <a:t>.</a:t>
            </a:r>
          </a:p>
        </p:txBody>
      </p:sp>
    </p:spTree>
    <p:extLst>
      <p:ext uri="{BB962C8B-B14F-4D97-AF65-F5344CB8AC3E}">
        <p14:creationId xmlns:p14="http://schemas.microsoft.com/office/powerpoint/2010/main" val="3876781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79512" y="620688"/>
            <a:ext cx="8784976" cy="453650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62500" lnSpcReduction="20000"/>
          </a:bodyPr>
          <a:lstStyle/>
          <a:p>
            <a:pPr marL="0" indent="0" algn="ctr">
              <a:buNone/>
            </a:pPr>
            <a:endParaRPr lang="ru-RU" sz="2100" b="1" dirty="0">
              <a:solidFill>
                <a:srgbClr val="002060"/>
              </a:solidFill>
              <a:latin typeface="Arial" panose="020B0604020202020204" pitchFamily="34" charset="0"/>
            </a:endParaRPr>
          </a:p>
          <a:p>
            <a:pPr marL="0" indent="0" algn="ctr">
              <a:buNone/>
            </a:pPr>
            <a:r>
              <a:rPr lang="ru-RU" sz="2600" b="1" dirty="0">
                <a:solidFill>
                  <a:srgbClr val="002060"/>
                </a:solidFill>
                <a:latin typeface="Arial" panose="020B0604020202020204" pitchFamily="34" charset="0"/>
              </a:rPr>
              <a:t>РЕЗОЛЮЦІЯ</a:t>
            </a:r>
          </a:p>
          <a:p>
            <a:pPr marL="0" indent="0" algn="ctr">
              <a:buNone/>
            </a:pPr>
            <a:endParaRPr lang="ru-RU" sz="2000" b="1" dirty="0">
              <a:solidFill>
                <a:srgbClr val="002060"/>
              </a:solidFill>
              <a:latin typeface="Arial" panose="020B0604020202020204" pitchFamily="34" charset="0"/>
            </a:endParaRPr>
          </a:p>
          <a:p>
            <a:pPr algn="just" fontAlgn="base">
              <a:buFont typeface="Wingdings" panose="05000000000000000000" pitchFamily="2" charset="2"/>
              <a:buChar char="§"/>
            </a:pPr>
            <a:r>
              <a:rPr lang="uk-UA" sz="3100" dirty="0">
                <a:solidFill>
                  <a:srgbClr val="002060"/>
                </a:solidFill>
              </a:rPr>
              <a:t>Резолюція може складатися з елементів: прізвище(-а), власне(-і) ім’я(-</a:t>
            </a:r>
            <a:r>
              <a:rPr lang="uk-UA" sz="3100" dirty="0" err="1">
                <a:solidFill>
                  <a:srgbClr val="002060"/>
                </a:solidFill>
              </a:rPr>
              <a:t>ена</a:t>
            </a:r>
            <a:r>
              <a:rPr lang="uk-UA" sz="3100" dirty="0">
                <a:solidFill>
                  <a:srgbClr val="002060"/>
                </a:solidFill>
              </a:rPr>
              <a:t>) виконавця (-ів) у Д. в., зміст доручення, строк виконання, особистий підпис керівника, дата.</a:t>
            </a:r>
          </a:p>
          <a:p>
            <a:pPr algn="just" fontAlgn="base">
              <a:buFont typeface="Wingdings" panose="05000000000000000000" pitchFamily="2" charset="2"/>
              <a:buChar char="§"/>
            </a:pPr>
            <a:r>
              <a:rPr lang="uk-UA" sz="3100" dirty="0">
                <a:solidFill>
                  <a:srgbClr val="002060"/>
                </a:solidFill>
              </a:rPr>
              <a:t>Якщо доручення надано кільком посадовим особам, головним виконавцем документа є особа, зазначена в резолюції першою.</a:t>
            </a:r>
          </a:p>
          <a:p>
            <a:pPr algn="just" fontAlgn="base">
              <a:buFont typeface="Wingdings" panose="05000000000000000000" pitchFamily="2" charset="2"/>
              <a:buChar char="§"/>
            </a:pPr>
            <a:r>
              <a:rPr lang="uk-UA" sz="3100" dirty="0">
                <a:solidFill>
                  <a:srgbClr val="002060"/>
                </a:solidFill>
              </a:rPr>
              <a:t>На документах із строками виконання, що не потребують додаткових вказівок, у резолюції зазначають виконавця, підпис автора резолюції і дату.</a:t>
            </a:r>
          </a:p>
          <a:p>
            <a:pPr algn="just" fontAlgn="base">
              <a:buFont typeface="Wingdings" panose="05000000000000000000" pitchFamily="2" charset="2"/>
              <a:buChar char="§"/>
            </a:pPr>
            <a:r>
              <a:rPr lang="uk-UA" sz="3100" dirty="0">
                <a:solidFill>
                  <a:srgbClr val="002060"/>
                </a:solidFill>
              </a:rPr>
              <a:t>Резолюцію проставляють </a:t>
            </a:r>
            <a:r>
              <a:rPr lang="uk-UA" sz="3100" b="1" i="1" dirty="0">
                <a:solidFill>
                  <a:srgbClr val="002060"/>
                </a:solidFill>
              </a:rPr>
              <a:t>рукописно</a:t>
            </a:r>
            <a:r>
              <a:rPr lang="uk-UA" sz="3100" i="1" dirty="0">
                <a:solidFill>
                  <a:srgbClr val="002060"/>
                </a:solidFill>
              </a:rPr>
              <a:t> </a:t>
            </a:r>
            <a:r>
              <a:rPr lang="uk-UA" sz="3100" dirty="0">
                <a:solidFill>
                  <a:srgbClr val="002060"/>
                </a:solidFill>
              </a:rPr>
              <a:t>безпосередньо на документі нижче реквізиту «Адресат» паралельно до основного тексту або на вільному від тексту місці у верхній частині першого аркуша з лицьового боку, але не на полі документа, призначеному для підшивання.</a:t>
            </a:r>
          </a:p>
          <a:p>
            <a:pPr fontAlgn="base">
              <a:buFont typeface="Wingdings" panose="05000000000000000000" pitchFamily="2" charset="2"/>
              <a:buChar char="§"/>
            </a:pPr>
            <a:r>
              <a:rPr lang="uk-UA" sz="3100" dirty="0">
                <a:solidFill>
                  <a:srgbClr val="002060"/>
                </a:solidFill>
              </a:rPr>
              <a:t>Якщо на документі немає вільного місця для резолюції або документ підлягає поверненню, або це електронний документ, то резолюцію </a:t>
            </a:r>
            <a:r>
              <a:rPr lang="uk-UA" sz="3100" b="1" i="1" dirty="0">
                <a:solidFill>
                  <a:srgbClr val="002060"/>
                </a:solidFill>
              </a:rPr>
              <a:t>оформлюють на окремому аркуші або спеціальному бланку</a:t>
            </a:r>
            <a:r>
              <a:rPr lang="uk-UA" sz="3100" b="1" dirty="0">
                <a:solidFill>
                  <a:srgbClr val="002060"/>
                </a:solidFill>
              </a:rPr>
              <a:t>, </a:t>
            </a:r>
            <a:r>
              <a:rPr lang="uk-UA" sz="3100" dirty="0">
                <a:solidFill>
                  <a:srgbClr val="002060"/>
                </a:solidFill>
              </a:rPr>
              <a:t>на якому зазначають дату.</a:t>
            </a:r>
          </a:p>
          <a:p>
            <a:pPr marL="0" indent="0" fontAlgn="base">
              <a:buNone/>
            </a:pPr>
            <a:r>
              <a:rPr lang="uk-UA" sz="3100" dirty="0">
                <a:solidFill>
                  <a:srgbClr val="002060"/>
                </a:solidFill>
              </a:rPr>
              <a:t>        </a:t>
            </a:r>
            <a:r>
              <a:rPr lang="uk-UA" sz="3100" b="1" dirty="0">
                <a:solidFill>
                  <a:srgbClr val="002060"/>
                </a:solidFill>
              </a:rPr>
              <a:t>Приклад: До вх. № 123/01-10 від 25.05.2019</a:t>
            </a:r>
          </a:p>
        </p:txBody>
      </p:sp>
      <p:sp>
        <p:nvSpPr>
          <p:cNvPr id="4" name="Прямокутник 3"/>
          <p:cNvSpPr/>
          <p:nvPr/>
        </p:nvSpPr>
        <p:spPr>
          <a:xfrm>
            <a:off x="1457400" y="5174637"/>
            <a:ext cx="7597352" cy="1554272"/>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4" indent="-1193800"/>
            <a:r>
              <a:rPr lang="uk-UA" sz="1900" b="1" dirty="0">
                <a:solidFill>
                  <a:srgbClr val="002060"/>
                </a:solidFill>
              </a:rPr>
              <a:t>Приклад </a:t>
            </a:r>
            <a:r>
              <a:rPr lang="uk-UA" sz="1900" dirty="0">
                <a:solidFill>
                  <a:srgbClr val="002060"/>
                </a:solidFill>
              </a:rPr>
              <a:t>   Прізвище Власне ім’я</a:t>
            </a:r>
            <a:br>
              <a:rPr lang="uk-UA" sz="1900" dirty="0">
                <a:solidFill>
                  <a:srgbClr val="002060"/>
                </a:solidFill>
              </a:rPr>
            </a:br>
            <a:r>
              <a:rPr lang="uk-UA" sz="1900" dirty="0">
                <a:solidFill>
                  <a:srgbClr val="002060"/>
                </a:solidFill>
              </a:rPr>
              <a:t>Прошу підготувати проєкт наказу </a:t>
            </a:r>
            <a:br>
              <a:rPr lang="uk-UA" sz="1900" dirty="0">
                <a:solidFill>
                  <a:srgbClr val="002060"/>
                </a:solidFill>
              </a:rPr>
            </a:br>
            <a:r>
              <a:rPr lang="uk-UA" sz="1900" dirty="0">
                <a:solidFill>
                  <a:srgbClr val="002060"/>
                </a:solidFill>
              </a:rPr>
              <a:t>про … до 25.12.2022</a:t>
            </a:r>
            <a:br>
              <a:rPr lang="uk-UA" sz="1900" dirty="0">
                <a:solidFill>
                  <a:srgbClr val="002060"/>
                </a:solidFill>
              </a:rPr>
            </a:br>
            <a:r>
              <a:rPr lang="uk-UA" sz="1900" dirty="0">
                <a:solidFill>
                  <a:srgbClr val="002060"/>
                </a:solidFill>
              </a:rPr>
              <a:t>Особистий підпис</a:t>
            </a:r>
            <a:br>
              <a:rPr lang="uk-UA" sz="1900" dirty="0">
                <a:solidFill>
                  <a:srgbClr val="002060"/>
                </a:solidFill>
              </a:rPr>
            </a:br>
            <a:r>
              <a:rPr lang="uk-UA" sz="1900" dirty="0">
                <a:solidFill>
                  <a:srgbClr val="002060"/>
                </a:solidFill>
              </a:rPr>
              <a:t>Дата</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827466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184"/>
            <a:ext cx="7272808" cy="809528"/>
          </a:xfrm>
        </p:spPr>
        <p:txBody>
          <a:bodyPr>
            <a:normAutofit/>
          </a:bodyPr>
          <a:lstStyle/>
          <a:p>
            <a:r>
              <a:rPr lang="ru-RU" sz="2800" b="1" kern="0" dirty="0">
                <a:solidFill>
                  <a:srgbClr val="C00000"/>
                </a:solidFill>
                <a:latin typeface="Candara" panose="020E0502030303020204" pitchFamily="34" charset="0"/>
                <a:ea typeface="+mn-ea"/>
                <a:cs typeface="+mn-cs"/>
              </a:rPr>
              <a:t>СКЛАД РЕКВІЗИТІВ ДОКУМЕНТІВ</a:t>
            </a:r>
            <a:endParaRPr lang="en-US" sz="2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179512" y="824542"/>
            <a:ext cx="8784976" cy="454867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endParaRPr lang="ru-RU" sz="2100" b="1" dirty="0">
              <a:solidFill>
                <a:srgbClr val="002060"/>
              </a:solidFill>
              <a:latin typeface="Arial" panose="020B0604020202020204" pitchFamily="34" charset="0"/>
            </a:endParaRPr>
          </a:p>
          <a:p>
            <a:pPr marL="0" indent="0" algn="ctr">
              <a:buNone/>
            </a:pPr>
            <a:r>
              <a:rPr lang="ru-RU" sz="1800" b="1" dirty="0">
                <a:solidFill>
                  <a:srgbClr val="002060"/>
                </a:solidFill>
                <a:latin typeface="Arial" panose="020B0604020202020204" pitchFamily="34" charset="0"/>
              </a:rPr>
              <a:t>ВІДМІТКА ПРО ОЗНАЙОМЛЕННЯ</a:t>
            </a:r>
          </a:p>
          <a:p>
            <a:pPr marL="0" indent="0" algn="just">
              <a:buNone/>
            </a:pPr>
            <a:r>
              <a:rPr lang="ru-RU" sz="1800" dirty="0"/>
              <a:t>	</a:t>
            </a:r>
            <a:r>
              <a:rPr lang="ru-RU" sz="2000" dirty="0"/>
              <a:t>О</a:t>
            </a:r>
            <a:r>
              <a:rPr lang="uk-UA" sz="2000" dirty="0">
                <a:solidFill>
                  <a:srgbClr val="002060"/>
                </a:solidFill>
              </a:rPr>
              <a:t>знайомлення працівника зі змістом управлінських дій стосовно нього та складається з таких елементів: </a:t>
            </a:r>
          </a:p>
          <a:p>
            <a:pPr lvl="1">
              <a:buFont typeface="Wingdings" panose="05000000000000000000" pitchFamily="2" charset="2"/>
              <a:buChar char="§"/>
            </a:pPr>
            <a:r>
              <a:rPr lang="uk-UA" sz="2000" dirty="0">
                <a:solidFill>
                  <a:srgbClr val="002060"/>
                </a:solidFill>
              </a:rPr>
              <a:t>слова «З документом ознайомлений(-а):» (без лапок); </a:t>
            </a:r>
          </a:p>
          <a:p>
            <a:pPr lvl="1">
              <a:buFont typeface="Wingdings" panose="05000000000000000000" pitchFamily="2" charset="2"/>
              <a:buChar char="§"/>
            </a:pPr>
            <a:r>
              <a:rPr lang="uk-UA" sz="2000" dirty="0">
                <a:solidFill>
                  <a:srgbClr val="002060"/>
                </a:solidFill>
              </a:rPr>
              <a:t>особистий підпис; </a:t>
            </a:r>
          </a:p>
          <a:p>
            <a:pPr lvl="1">
              <a:buFont typeface="Wingdings" panose="05000000000000000000" pitchFamily="2" charset="2"/>
              <a:buChar char="§"/>
            </a:pPr>
            <a:r>
              <a:rPr lang="uk-UA" sz="2000" dirty="0">
                <a:solidFill>
                  <a:srgbClr val="002060"/>
                </a:solidFill>
              </a:rPr>
              <a:t>власне ім'я та прізвище;</a:t>
            </a:r>
          </a:p>
          <a:p>
            <a:pPr lvl="1">
              <a:buFont typeface="Wingdings" panose="05000000000000000000" pitchFamily="2" charset="2"/>
              <a:buChar char="§"/>
            </a:pPr>
            <a:r>
              <a:rPr lang="uk-UA" sz="2000" dirty="0">
                <a:solidFill>
                  <a:srgbClr val="002060"/>
                </a:solidFill>
              </a:rPr>
              <a:t>дата, яку кожний працівник власноручно проставляє під час ознайомлення.</a:t>
            </a:r>
          </a:p>
          <a:p>
            <a:pPr marL="0" indent="0">
              <a:buNone/>
            </a:pPr>
            <a:r>
              <a:rPr lang="uk-UA" sz="2000" dirty="0">
                <a:solidFill>
                  <a:srgbClr val="002060"/>
                </a:solidFill>
              </a:rPr>
              <a:t>	У відмітці про ознайомлення з документом замість слова «документ» може бути зазначено його конкретний вид (наказ, розпорядження, акт, посадова інструкція тощо). </a:t>
            </a:r>
          </a:p>
        </p:txBody>
      </p:sp>
      <p:sp>
        <p:nvSpPr>
          <p:cNvPr id="4" name="Прямокутник 3"/>
          <p:cNvSpPr/>
          <p:nvPr/>
        </p:nvSpPr>
        <p:spPr>
          <a:xfrm>
            <a:off x="1187624" y="5517232"/>
            <a:ext cx="7945015" cy="130805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1900" b="1" dirty="0">
                <a:solidFill>
                  <a:srgbClr val="002060"/>
                </a:solidFill>
              </a:rPr>
              <a:t>Приклад </a:t>
            </a:r>
            <a:r>
              <a:rPr lang="uk-UA" sz="1900" dirty="0">
                <a:solidFill>
                  <a:srgbClr val="002060"/>
                </a:solidFill>
              </a:rPr>
              <a:t>                        </a:t>
            </a:r>
          </a:p>
          <a:p>
            <a:pPr lvl="6"/>
            <a:r>
              <a:rPr lang="uk-UA" sz="2000" dirty="0">
                <a:solidFill>
                  <a:srgbClr val="002060"/>
                </a:solidFill>
              </a:rPr>
              <a:t>З </a:t>
            </a:r>
            <a:r>
              <a:rPr lang="uk-UA" sz="2000" dirty="0">
                <a:solidFill>
                  <a:srgbClr val="F79646">
                    <a:lumMod val="50000"/>
                  </a:srgbClr>
                </a:solidFill>
              </a:rPr>
              <a:t>наказом </a:t>
            </a:r>
            <a:r>
              <a:rPr lang="uk-UA" sz="2000" dirty="0">
                <a:solidFill>
                  <a:srgbClr val="002060"/>
                </a:solidFill>
              </a:rPr>
              <a:t>ознайомлений: </a:t>
            </a:r>
          </a:p>
          <a:p>
            <a:pPr lvl="6"/>
            <a:r>
              <a:rPr lang="uk-UA" sz="2000" dirty="0">
                <a:solidFill>
                  <a:srgbClr val="002060"/>
                </a:solidFill>
              </a:rPr>
              <a:t>Особистий підпис         Власне ім’я ПРІЗВИЩЕ </a:t>
            </a:r>
          </a:p>
          <a:p>
            <a:pPr lvl="6"/>
            <a:r>
              <a:rPr lang="uk-UA" sz="2000" dirty="0">
                <a:solidFill>
                  <a:srgbClr val="002060"/>
                </a:solidFill>
              </a:rPr>
              <a:t>Дата </a:t>
            </a:r>
          </a:p>
        </p:txBody>
      </p:sp>
      <p:pic>
        <p:nvPicPr>
          <p:cNvPr id="6" name="Рисунок 5"/>
          <p:cNvPicPr>
            <a:picLocks noChangeAspect="1"/>
          </p:cNvPicPr>
          <p:nvPr/>
        </p:nvPicPr>
        <p:blipFill>
          <a:blip r:embed="rId2"/>
          <a:stretch>
            <a:fillRect/>
          </a:stretch>
        </p:blipFill>
        <p:spPr>
          <a:xfrm>
            <a:off x="107504" y="116632"/>
            <a:ext cx="2343809" cy="1116124"/>
          </a:xfrm>
          <a:prstGeom prst="rect">
            <a:avLst/>
          </a:prstGeom>
        </p:spPr>
      </p:pic>
    </p:spTree>
    <p:extLst>
      <p:ext uri="{BB962C8B-B14F-4D97-AF65-F5344CB8AC3E}">
        <p14:creationId xmlns:p14="http://schemas.microsoft.com/office/powerpoint/2010/main" val="1634177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1142976" y="150017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13" name="Овал 12"/>
          <p:cNvSpPr/>
          <p:nvPr/>
        </p:nvSpPr>
        <p:spPr>
          <a:xfrm>
            <a:off x="1142976" y="4071942"/>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15" name="Овал 14"/>
          <p:cNvSpPr/>
          <p:nvPr/>
        </p:nvSpPr>
        <p:spPr>
          <a:xfrm>
            <a:off x="1142976" y="5357826"/>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17" name="Rectangle 2"/>
          <p:cNvSpPr txBox="1">
            <a:spLocks noChangeArrowheads="1"/>
          </p:cNvSpPr>
          <p:nvPr/>
        </p:nvSpPr>
        <p:spPr>
          <a:xfrm>
            <a:off x="107504" y="56997"/>
            <a:ext cx="2664296" cy="662473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ru-RU" sz="2000" b="1" kern="0" dirty="0">
                <a:solidFill>
                  <a:srgbClr val="C00000"/>
                </a:solidFill>
                <a:latin typeface="Candara" panose="020E0502030303020204" pitchFamily="34" charset="0"/>
                <a:ea typeface="+mn-ea"/>
                <a:cs typeface="+mn-cs"/>
              </a:rPr>
              <a:t>ЛИСТ-РОЗ’ЯСНЕННЯ</a:t>
            </a:r>
          </a:p>
          <a:p>
            <a:pPr>
              <a:lnSpc>
                <a:spcPct val="150000"/>
              </a:lnSpc>
            </a:pPr>
            <a:r>
              <a:rPr lang="ru-RU" sz="2000" b="1" kern="0" dirty="0">
                <a:solidFill>
                  <a:srgbClr val="C00000"/>
                </a:solidFill>
                <a:latin typeface="Candara" panose="020E0502030303020204" pitchFamily="34" charset="0"/>
                <a:ea typeface="+mn-ea"/>
                <a:cs typeface="+mn-cs"/>
              </a:rPr>
              <a:t>ЩОДО ЗАСТОСУВАННЯ ОКРЕМИХ ПОЛОЖЕНЬ ІНСТРУКЦІЇ</a:t>
            </a:r>
          </a:p>
          <a:p>
            <a:pPr>
              <a:lnSpc>
                <a:spcPct val="150000"/>
              </a:lnSpc>
            </a:pPr>
            <a:r>
              <a:rPr lang="ru-RU" sz="2000" b="1" kern="0" dirty="0">
                <a:solidFill>
                  <a:srgbClr val="C00000"/>
                </a:solidFill>
                <a:latin typeface="Candara" panose="020E0502030303020204" pitchFamily="34" charset="0"/>
                <a:ea typeface="+mn-ea"/>
                <a:cs typeface="+mn-cs"/>
              </a:rPr>
              <a:t>З ДІЛОВОДСТВА У ЗЗСО №1</a:t>
            </a:r>
            <a:r>
              <a:rPr lang="en-US" sz="2000" b="1" kern="0" dirty="0">
                <a:solidFill>
                  <a:srgbClr val="C00000"/>
                </a:solidFill>
                <a:latin typeface="Candara" panose="020E0502030303020204" pitchFamily="34" charset="0"/>
                <a:ea typeface="+mn-ea"/>
                <a:cs typeface="+mn-cs"/>
              </a:rPr>
              <a:t>/</a:t>
            </a:r>
            <a:r>
              <a:rPr lang="uk-UA" sz="2000" b="1" kern="0" dirty="0">
                <a:solidFill>
                  <a:srgbClr val="C00000"/>
                </a:solidFill>
                <a:latin typeface="Candara" panose="020E0502030303020204" pitchFamily="34" charset="0"/>
                <a:ea typeface="+mn-ea"/>
                <a:cs typeface="+mn-cs"/>
              </a:rPr>
              <a:t>9-596 від 03.10.2018</a:t>
            </a:r>
            <a:endParaRPr lang="ru-RU" sz="2000" b="1" kern="0" dirty="0">
              <a:solidFill>
                <a:srgbClr val="C00000"/>
              </a:solidFill>
              <a:latin typeface="Candara" panose="020E0502030303020204" pitchFamily="34" charset="0"/>
              <a:ea typeface="+mn-ea"/>
              <a:cs typeface="+mn-cs"/>
            </a:endParaRPr>
          </a:p>
        </p:txBody>
      </p:sp>
      <p:sp>
        <p:nvSpPr>
          <p:cNvPr id="18" name="Прямоугольник 17"/>
          <p:cNvSpPr/>
          <p:nvPr/>
        </p:nvSpPr>
        <p:spPr>
          <a:xfrm>
            <a:off x="2872204" y="1618596"/>
            <a:ext cx="6008912" cy="144469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300" dirty="0">
                <a:solidFill>
                  <a:srgbClr val="002060"/>
                </a:solidFill>
              </a:rPr>
              <a:t>МОН не </a:t>
            </a:r>
            <a:r>
              <a:rPr lang="ru-RU" sz="2300" dirty="0" err="1">
                <a:solidFill>
                  <a:srgbClr val="002060"/>
                </a:solidFill>
              </a:rPr>
              <a:t>пропонуватиме</a:t>
            </a:r>
            <a:r>
              <a:rPr lang="ru-RU" sz="2300" dirty="0">
                <a:solidFill>
                  <a:srgbClr val="002060"/>
                </a:solidFill>
              </a:rPr>
              <a:t> закладу освіти </a:t>
            </a:r>
            <a:r>
              <a:rPr lang="ru-RU" sz="2300" dirty="0" err="1">
                <a:solidFill>
                  <a:srgbClr val="002060"/>
                </a:solidFill>
              </a:rPr>
              <a:t>складати</a:t>
            </a:r>
            <a:r>
              <a:rPr lang="ru-RU" sz="2300" dirty="0">
                <a:solidFill>
                  <a:srgbClr val="002060"/>
                </a:solidFill>
              </a:rPr>
              <a:t> та вести «книгу </a:t>
            </a:r>
            <a:r>
              <a:rPr lang="ru-RU" sz="2300" dirty="0" err="1">
                <a:solidFill>
                  <a:srgbClr val="002060"/>
                </a:solidFill>
              </a:rPr>
              <a:t>записів</a:t>
            </a:r>
            <a:r>
              <a:rPr lang="ru-RU" sz="2300" dirty="0">
                <a:solidFill>
                  <a:srgbClr val="002060"/>
                </a:solidFill>
              </a:rPr>
              <a:t> </a:t>
            </a:r>
            <a:r>
              <a:rPr lang="ru-RU" sz="2300" dirty="0" err="1">
                <a:solidFill>
                  <a:srgbClr val="002060"/>
                </a:solidFill>
              </a:rPr>
              <a:t>наслідків</a:t>
            </a:r>
            <a:r>
              <a:rPr lang="ru-RU" sz="2300" dirty="0">
                <a:solidFill>
                  <a:srgbClr val="002060"/>
                </a:solidFill>
              </a:rPr>
              <a:t> внутрішнього контролю», «книгу </a:t>
            </a:r>
            <a:r>
              <a:rPr lang="ru-RU" sz="2300" dirty="0" err="1">
                <a:solidFill>
                  <a:srgbClr val="002060"/>
                </a:solidFill>
              </a:rPr>
              <a:t>протоколів</a:t>
            </a:r>
            <a:r>
              <a:rPr lang="ru-RU" sz="2300" dirty="0">
                <a:solidFill>
                  <a:srgbClr val="002060"/>
                </a:solidFill>
              </a:rPr>
              <a:t>»</a:t>
            </a:r>
          </a:p>
          <a:p>
            <a:pPr algn="ctr"/>
            <a:endParaRPr lang="uk-UA" sz="2000" dirty="0">
              <a:solidFill>
                <a:srgbClr val="1F497D">
                  <a:lumMod val="75000"/>
                </a:srgbClr>
              </a:solidFill>
            </a:endParaRPr>
          </a:p>
        </p:txBody>
      </p:sp>
      <p:sp>
        <p:nvSpPr>
          <p:cNvPr id="19" name="Прямоугольник 18"/>
          <p:cNvSpPr/>
          <p:nvPr/>
        </p:nvSpPr>
        <p:spPr>
          <a:xfrm>
            <a:off x="2896292" y="3169140"/>
            <a:ext cx="6002515" cy="8672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uk-UA" sz="2300" dirty="0">
                <a:solidFill>
                  <a:srgbClr val="002060"/>
                </a:solidFill>
              </a:rPr>
              <a:t>заклад   освіти самостійно формуватиме номенклатуру справ</a:t>
            </a:r>
          </a:p>
        </p:txBody>
      </p:sp>
      <p:sp>
        <p:nvSpPr>
          <p:cNvPr id="20" name="Прямоугольник 19"/>
          <p:cNvSpPr/>
          <p:nvPr/>
        </p:nvSpPr>
        <p:spPr>
          <a:xfrm>
            <a:off x="2896292" y="4185283"/>
            <a:ext cx="6056541" cy="117254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uk-UA" sz="2300" dirty="0">
                <a:solidFill>
                  <a:srgbClr val="002060"/>
                </a:solidFill>
              </a:rPr>
              <a:t>інструкція не містить обов’язкових вимог щодо планування педагогічними працівниками освітньої діяльності</a:t>
            </a:r>
          </a:p>
        </p:txBody>
      </p:sp>
      <p:sp>
        <p:nvSpPr>
          <p:cNvPr id="21" name="Прямоугольник 20"/>
          <p:cNvSpPr/>
          <p:nvPr/>
        </p:nvSpPr>
        <p:spPr>
          <a:xfrm>
            <a:off x="2872204" y="5546174"/>
            <a:ext cx="6056542" cy="121437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uk-UA" sz="2300" dirty="0">
                <a:solidFill>
                  <a:srgbClr val="002060"/>
                </a:solidFill>
              </a:rPr>
              <a:t>інструкцією вперше впорядковано вимоги до оформлення документів, упровадження електронного документообігу</a:t>
            </a:r>
          </a:p>
        </p:txBody>
      </p:sp>
      <p:sp>
        <p:nvSpPr>
          <p:cNvPr id="10" name="Прямоугольник 9"/>
          <p:cNvSpPr/>
          <p:nvPr/>
        </p:nvSpPr>
        <p:spPr>
          <a:xfrm>
            <a:off x="2904741" y="116632"/>
            <a:ext cx="5994065" cy="138354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dirty="0">
                <a:solidFill>
                  <a:srgbClr val="002060"/>
                </a:solidFill>
              </a:rPr>
              <a:t>надано </a:t>
            </a:r>
            <a:r>
              <a:rPr lang="uk-UA" sz="2400" u="sng" dirty="0">
                <a:solidFill>
                  <a:srgbClr val="002060"/>
                </a:solidFill>
              </a:rPr>
              <a:t>примірний перелік документів</a:t>
            </a:r>
            <a:r>
              <a:rPr lang="uk-UA" sz="2400" dirty="0">
                <a:solidFill>
                  <a:srgbClr val="002060"/>
                </a:solidFill>
              </a:rPr>
              <a:t>, що створюються під час діяльності ЗЗСО, із зазначенням строків зберігання </a:t>
            </a:r>
          </a:p>
        </p:txBody>
      </p:sp>
      <p:sp>
        <p:nvSpPr>
          <p:cNvPr id="11" name="Прямоугольник 17"/>
          <p:cNvSpPr/>
          <p:nvPr/>
        </p:nvSpPr>
        <p:spPr>
          <a:xfrm>
            <a:off x="2901090" y="1719136"/>
            <a:ext cx="6008912" cy="131263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300" dirty="0">
                <a:solidFill>
                  <a:srgbClr val="002060"/>
                </a:solidFill>
              </a:rPr>
              <a:t>МОН не пропонуватиме закладу освіти складати та вести «книгу записів наслідків внутрішнього контролю», «книгу протоколів»</a:t>
            </a:r>
          </a:p>
          <a:p>
            <a:pPr algn="ctr"/>
            <a:endParaRPr lang="uk-UA" sz="2000" dirty="0">
              <a:solidFill>
                <a:srgbClr val="1F497D">
                  <a:lumMod val="75000"/>
                </a:srgbClr>
              </a:solidFill>
            </a:endParaRPr>
          </a:p>
        </p:txBody>
      </p:sp>
    </p:spTree>
    <p:extLst>
      <p:ext uri="{BB962C8B-B14F-4D97-AF65-F5344CB8AC3E}">
        <p14:creationId xmlns:p14="http://schemas.microsoft.com/office/powerpoint/2010/main" val="366350432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1143000"/>
          </a:xfrm>
        </p:spPr>
        <p:txBody>
          <a:bodyPr>
            <a:noAutofit/>
          </a:bodyPr>
          <a:lstStyle/>
          <a:p>
            <a:r>
              <a:rPr lang="uk-UA" sz="2500" b="1" kern="0" dirty="0">
                <a:solidFill>
                  <a:srgbClr val="C00000"/>
                </a:solidFill>
                <a:latin typeface="Candara" panose="020E0502030303020204" pitchFamily="34" charset="0"/>
                <a:ea typeface="+mn-ea"/>
                <a:cs typeface="+mn-cs"/>
              </a:rPr>
              <a:t>ПРИМІРНИЙ ПЕРЕЛІК</a:t>
            </a:r>
            <a:br>
              <a:rPr lang="uk-UA" sz="2500" b="1" kern="0" dirty="0">
                <a:solidFill>
                  <a:srgbClr val="C00000"/>
                </a:solidFill>
                <a:latin typeface="Candara" panose="020E0502030303020204" pitchFamily="34" charset="0"/>
                <a:ea typeface="+mn-ea"/>
                <a:cs typeface="+mn-cs"/>
              </a:rPr>
            </a:br>
            <a:r>
              <a:rPr lang="uk-UA" sz="2500" b="1" kern="0" dirty="0">
                <a:solidFill>
                  <a:srgbClr val="C00000"/>
                </a:solidFill>
                <a:latin typeface="Candara" panose="020E0502030303020204" pitchFamily="34" charset="0"/>
                <a:ea typeface="+mn-ea"/>
                <a:cs typeface="+mn-cs"/>
              </a:rPr>
              <a:t>ДОКУМЕНТІВ, ЩО СТВОРЮЮТЬСЯ ПІД ЧАС ДІЯЛЬНОСТІ ЗЗСО </a:t>
            </a:r>
            <a:r>
              <a:rPr lang="uk-UA" sz="1800" b="1" kern="0" dirty="0">
                <a:solidFill>
                  <a:srgbClr val="C00000"/>
                </a:solidFill>
                <a:latin typeface="Candara" panose="020E0502030303020204" pitchFamily="34" charset="0"/>
                <a:ea typeface="+mn-ea"/>
                <a:cs typeface="+mn-cs"/>
              </a:rPr>
              <a:t>(ВНУТРІШНІ ДОКУМЕНТИ)</a:t>
            </a:r>
            <a:endParaRPr lang="en-US" sz="1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416507" y="1268760"/>
            <a:ext cx="8547981" cy="5542633"/>
          </a:xfrm>
          <a:solidFill>
            <a:schemeClr val="bg2"/>
          </a:solidFill>
          <a:ln>
            <a:solidFill>
              <a:schemeClr val="bg1">
                <a:lumMod val="8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algn="just">
              <a:buFont typeface="Wingdings" panose="05000000000000000000" pitchFamily="2" charset="2"/>
              <a:buChar char="§"/>
            </a:pPr>
            <a:r>
              <a:rPr lang="ru-RU" sz="2400" dirty="0">
                <a:solidFill>
                  <a:srgbClr val="002060"/>
                </a:solidFill>
                <a:latin typeface="Arial" panose="020B0604020202020204" pitchFamily="34" charset="0"/>
              </a:rPr>
              <a:t>Установчі документи закладу освіти: рішення засновника про утворення закладу ЗСО та статут закладу освіти.</a:t>
            </a:r>
          </a:p>
          <a:p>
            <a:pPr>
              <a:buFont typeface="Wingdings" panose="05000000000000000000" pitchFamily="2" charset="2"/>
              <a:buChar char="§"/>
            </a:pPr>
            <a:r>
              <a:rPr lang="uk-UA" sz="2400" dirty="0">
                <a:solidFill>
                  <a:srgbClr val="002060"/>
                </a:solidFill>
                <a:latin typeface="Arial" panose="020B0604020202020204" pitchFamily="34" charset="0"/>
              </a:rPr>
              <a:t>Штатний розпис закладу освіти. </a:t>
            </a:r>
          </a:p>
          <a:p>
            <a:pPr>
              <a:buFont typeface="Wingdings" panose="05000000000000000000" pitchFamily="2" charset="2"/>
              <a:buChar char="§"/>
            </a:pPr>
            <a:r>
              <a:rPr lang="uk-UA" sz="2400" dirty="0">
                <a:solidFill>
                  <a:srgbClr val="002060"/>
                </a:solidFill>
                <a:latin typeface="Arial" panose="020B0604020202020204" pitchFamily="34" charset="0"/>
              </a:rPr>
              <a:t>Правила внутрішнього розпорядку.</a:t>
            </a:r>
          </a:p>
          <a:p>
            <a:pPr algn="just">
              <a:buFont typeface="Wingdings" panose="05000000000000000000" pitchFamily="2" charset="2"/>
              <a:buChar char="§"/>
            </a:pPr>
            <a:r>
              <a:rPr lang="uk-UA" sz="2400" dirty="0">
                <a:solidFill>
                  <a:srgbClr val="002060"/>
                </a:solidFill>
                <a:latin typeface="Arial" panose="020B0604020202020204" pitchFamily="34" charset="0"/>
              </a:rPr>
              <a:t>Посадові інструкції працівників закладу освіти.</a:t>
            </a:r>
          </a:p>
          <a:p>
            <a:pPr algn="just">
              <a:buFont typeface="Wingdings" panose="05000000000000000000" pitchFamily="2" charset="2"/>
              <a:buChar char="§"/>
            </a:pPr>
            <a:r>
              <a:rPr lang="ru-RU" sz="2400" dirty="0">
                <a:solidFill>
                  <a:srgbClr val="002060"/>
                </a:solidFill>
                <a:latin typeface="Arial" panose="020B0604020202020204" pitchFamily="34" charset="0"/>
              </a:rPr>
              <a:t>Стратегія розвитку закладу освіти.</a:t>
            </a:r>
          </a:p>
          <a:p>
            <a:pPr>
              <a:buFont typeface="Wingdings" panose="05000000000000000000" pitchFamily="2" charset="2"/>
              <a:buChar char="§"/>
            </a:pPr>
            <a:r>
              <a:rPr lang="uk-UA" sz="2400" u="sng" dirty="0">
                <a:solidFill>
                  <a:srgbClr val="002060"/>
                </a:solidFill>
                <a:latin typeface="Arial" panose="020B0604020202020204" pitchFamily="34" charset="0"/>
              </a:rPr>
              <a:t>Річний </a:t>
            </a:r>
            <a:r>
              <a:rPr lang="uk-UA" sz="2400" dirty="0">
                <a:solidFill>
                  <a:srgbClr val="002060"/>
                </a:solidFill>
                <a:latin typeface="Arial" panose="020B0604020202020204" pitchFamily="34" charset="0"/>
              </a:rPr>
              <a:t>план роботи закладу освіти (НК 010:21).</a:t>
            </a:r>
          </a:p>
          <a:p>
            <a:pPr>
              <a:buFont typeface="Wingdings" panose="05000000000000000000" pitchFamily="2" charset="2"/>
              <a:buChar char="§"/>
            </a:pPr>
            <a:r>
              <a:rPr lang="uk-UA" sz="2400" dirty="0">
                <a:solidFill>
                  <a:srgbClr val="002060"/>
                </a:solidFill>
                <a:latin typeface="Arial" panose="020B0604020202020204" pitchFamily="34" charset="0"/>
              </a:rPr>
              <a:t>Освітні програми.</a:t>
            </a:r>
          </a:p>
          <a:p>
            <a:pPr>
              <a:buFont typeface="Wingdings" panose="05000000000000000000" pitchFamily="2" charset="2"/>
              <a:buChar char="§"/>
            </a:pPr>
            <a:r>
              <a:rPr lang="uk-UA" sz="2400" dirty="0">
                <a:solidFill>
                  <a:srgbClr val="002060"/>
                </a:solidFill>
                <a:latin typeface="Arial" panose="020B0604020202020204" pitchFamily="34" charset="0"/>
              </a:rPr>
              <a:t> </a:t>
            </a:r>
            <a:r>
              <a:rPr lang="uk-UA" sz="2400" u="sng" dirty="0">
                <a:solidFill>
                  <a:srgbClr val="002060"/>
                </a:solidFill>
                <a:latin typeface="Arial" panose="020B0604020202020204" pitchFamily="34" charset="0"/>
              </a:rPr>
              <a:t>Робочий</a:t>
            </a:r>
            <a:r>
              <a:rPr lang="uk-UA" sz="2400" dirty="0">
                <a:solidFill>
                  <a:srgbClr val="002060"/>
                </a:solidFill>
                <a:latin typeface="Arial" panose="020B0604020202020204" pitchFamily="34" charset="0"/>
              </a:rPr>
              <a:t> навчальний план закладу освіти.</a:t>
            </a:r>
          </a:p>
          <a:p>
            <a:pPr>
              <a:buFont typeface="Wingdings" panose="05000000000000000000" pitchFamily="2" charset="2"/>
              <a:buChar char="§"/>
            </a:pPr>
            <a:r>
              <a:rPr lang="uk-UA" sz="2400" dirty="0">
                <a:solidFill>
                  <a:srgbClr val="002060"/>
                </a:solidFill>
                <a:latin typeface="Arial" panose="020B0604020202020204" pitchFamily="34" charset="0"/>
              </a:rPr>
              <a:t>Колективний договір.</a:t>
            </a:r>
          </a:p>
          <a:p>
            <a:pPr>
              <a:buFont typeface="Wingdings" panose="05000000000000000000" pitchFamily="2" charset="2"/>
              <a:buChar char="§"/>
            </a:pPr>
            <a:r>
              <a:rPr lang="uk-UA" sz="2400" dirty="0">
                <a:solidFill>
                  <a:srgbClr val="002060"/>
                </a:solidFill>
                <a:latin typeface="Arial" panose="020B0604020202020204" pitchFamily="34" charset="0"/>
              </a:rPr>
              <a:t>Паспорт закладу освіти. </a:t>
            </a:r>
          </a:p>
          <a:p>
            <a:pPr>
              <a:buFont typeface="Wingdings" panose="05000000000000000000" pitchFamily="2" charset="2"/>
              <a:buChar char="§"/>
            </a:pPr>
            <a:r>
              <a:rPr lang="uk-UA" sz="2400" dirty="0">
                <a:solidFill>
                  <a:srgbClr val="002060"/>
                </a:solidFill>
                <a:latin typeface="Arial" panose="020B0604020202020204" pitchFamily="34" charset="0"/>
              </a:rPr>
              <a:t>Зведена номенклатура справ закладу освіти…</a:t>
            </a:r>
          </a:p>
        </p:txBody>
      </p:sp>
      <p:pic>
        <p:nvPicPr>
          <p:cNvPr id="4" name="Рисунок 3"/>
          <p:cNvPicPr>
            <a:picLocks noChangeAspect="1"/>
          </p:cNvPicPr>
          <p:nvPr/>
        </p:nvPicPr>
        <p:blipFill>
          <a:blip r:embed="rId2"/>
          <a:stretch>
            <a:fillRect/>
          </a:stretch>
        </p:blipFill>
        <p:spPr>
          <a:xfrm>
            <a:off x="7092280" y="4437112"/>
            <a:ext cx="1747589" cy="1747589"/>
          </a:xfrm>
          <a:prstGeom prst="rect">
            <a:avLst/>
          </a:prstGeom>
        </p:spPr>
      </p:pic>
    </p:spTree>
    <p:extLst>
      <p:ext uri="{BB962C8B-B14F-4D97-AF65-F5344CB8AC3E}">
        <p14:creationId xmlns:p14="http://schemas.microsoft.com/office/powerpoint/2010/main" val="422638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121299" y="993849"/>
            <a:ext cx="9252520" cy="5864151"/>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fontScale="40000" lnSpcReduction="20000"/>
          </a:bodyPr>
          <a:lstStyle/>
          <a:p>
            <a:pPr marL="0" indent="0" algn="just">
              <a:buNone/>
            </a:pPr>
            <a:r>
              <a:rPr lang="uk-UA" sz="2800" dirty="0">
                <a:solidFill>
                  <a:srgbClr val="002060"/>
                </a:solidFill>
              </a:rPr>
              <a:t>	</a:t>
            </a:r>
            <a:r>
              <a:rPr lang="uk-UA" sz="5000" dirty="0">
                <a:solidFill>
                  <a:srgbClr val="002060"/>
                </a:solidFill>
              </a:rPr>
              <a:t>Стандарт поширюється на </a:t>
            </a:r>
            <a:r>
              <a:rPr lang="uk-UA" sz="5000" b="1" dirty="0">
                <a:solidFill>
                  <a:srgbClr val="002060"/>
                </a:solidFill>
              </a:rPr>
              <a:t>організаційно-розпорядчі документи </a:t>
            </a:r>
            <a:r>
              <a:rPr lang="uk-UA" sz="5000" dirty="0">
                <a:solidFill>
                  <a:srgbClr val="002060"/>
                </a:solidFill>
              </a:rPr>
              <a:t>незалежно від носія інформації, зокрема на: </a:t>
            </a:r>
          </a:p>
          <a:p>
            <a:pPr algn="just">
              <a:buFont typeface="Wingdings" panose="05000000000000000000" pitchFamily="2" charset="2"/>
              <a:buChar char="§"/>
            </a:pPr>
            <a:r>
              <a:rPr lang="uk-UA" sz="5000" i="1" dirty="0">
                <a:solidFill>
                  <a:srgbClr val="002060"/>
                </a:solidFill>
              </a:rPr>
              <a:t>організаційні </a:t>
            </a:r>
            <a:r>
              <a:rPr lang="uk-UA" sz="5000" dirty="0">
                <a:solidFill>
                  <a:srgbClr val="002060"/>
                </a:solidFill>
              </a:rPr>
              <a:t>(положення, статути, посадові інструкції, штатні розписи тощо); </a:t>
            </a:r>
          </a:p>
          <a:p>
            <a:pPr algn="just">
              <a:buFont typeface="Wingdings" panose="05000000000000000000" pitchFamily="2" charset="2"/>
              <a:buChar char="§"/>
            </a:pPr>
            <a:r>
              <a:rPr lang="uk-UA" sz="5000" i="1" dirty="0">
                <a:solidFill>
                  <a:srgbClr val="002060"/>
                </a:solidFill>
              </a:rPr>
              <a:t>розпорядчі </a:t>
            </a:r>
            <a:r>
              <a:rPr lang="uk-UA" sz="5000" dirty="0">
                <a:solidFill>
                  <a:srgbClr val="002060"/>
                </a:solidFill>
              </a:rPr>
              <a:t>(постанови, рішення, накази, розпорядження);</a:t>
            </a:r>
          </a:p>
          <a:p>
            <a:pPr algn="just">
              <a:buFont typeface="Wingdings" panose="05000000000000000000" pitchFamily="2" charset="2"/>
              <a:buChar char="§"/>
            </a:pPr>
            <a:r>
              <a:rPr lang="uk-UA" sz="5000" i="1" dirty="0">
                <a:solidFill>
                  <a:srgbClr val="002060"/>
                </a:solidFill>
              </a:rPr>
              <a:t>інформаційно-аналітичні</a:t>
            </a:r>
            <a:r>
              <a:rPr lang="uk-UA" sz="5000" dirty="0">
                <a:solidFill>
                  <a:srgbClr val="002060"/>
                </a:solidFill>
              </a:rPr>
              <a:t> (акти, довідки, доповідні записки, пояснювальні записки, службові листи тощо) документи, створювані в результаті діяльності державних органів, органів місцевого самоврядування, установ, підприємств, організацій та інших юридичних осіб незалежно від їхнього функціонально-цільового призначення, рівня і масштабу діяльності та форми власності. </a:t>
            </a:r>
          </a:p>
          <a:p>
            <a:pPr marL="0" indent="0" algn="just">
              <a:buNone/>
            </a:pPr>
            <a:r>
              <a:rPr lang="uk-UA" sz="5000" dirty="0">
                <a:solidFill>
                  <a:srgbClr val="002060"/>
                </a:solidFill>
              </a:rPr>
              <a:t>	Стандарт установлює: </a:t>
            </a:r>
          </a:p>
          <a:p>
            <a:pPr algn="just">
              <a:buFont typeface="Wingdings" panose="05000000000000000000" pitchFamily="2" charset="2"/>
              <a:buChar char="§"/>
            </a:pPr>
            <a:r>
              <a:rPr lang="uk-UA" sz="5000" dirty="0">
                <a:solidFill>
                  <a:srgbClr val="002060"/>
                </a:solidFill>
              </a:rPr>
              <a:t>склад реквізитів документів; </a:t>
            </a:r>
          </a:p>
          <a:p>
            <a:pPr algn="just">
              <a:buFont typeface="Wingdings" panose="05000000000000000000" pitchFamily="2" charset="2"/>
              <a:buChar char="§"/>
            </a:pPr>
            <a:r>
              <a:rPr lang="uk-UA" sz="5000" dirty="0">
                <a:solidFill>
                  <a:srgbClr val="002060"/>
                </a:solidFill>
              </a:rPr>
              <a:t>вимоги до змісту та місця розташування реквізитів у документах;</a:t>
            </a:r>
          </a:p>
          <a:p>
            <a:pPr algn="just">
              <a:buFont typeface="Wingdings" panose="05000000000000000000" pitchFamily="2" charset="2"/>
              <a:buChar char="§"/>
            </a:pPr>
            <a:r>
              <a:rPr lang="uk-UA" sz="5000" dirty="0">
                <a:solidFill>
                  <a:srgbClr val="002060"/>
                </a:solidFill>
              </a:rPr>
              <a:t> вимоги до бланків та оформлення документів; </a:t>
            </a:r>
          </a:p>
          <a:p>
            <a:pPr algn="just">
              <a:buFont typeface="Wingdings" panose="05000000000000000000" pitchFamily="2" charset="2"/>
              <a:buChar char="§"/>
            </a:pPr>
            <a:r>
              <a:rPr lang="uk-UA" sz="5000" dirty="0">
                <a:solidFill>
                  <a:srgbClr val="002060"/>
                </a:solidFill>
              </a:rPr>
              <a:t>вимоги до виготовлення документів.</a:t>
            </a:r>
          </a:p>
        </p:txBody>
      </p:sp>
      <p:sp>
        <p:nvSpPr>
          <p:cNvPr id="2" name="Прямокутник 1"/>
          <p:cNvSpPr/>
          <p:nvPr/>
        </p:nvSpPr>
        <p:spPr>
          <a:xfrm>
            <a:off x="1835696" y="1052736"/>
            <a:ext cx="6154249" cy="461665"/>
          </a:xfrm>
          <a:prstGeom prst="rect">
            <a:avLst/>
          </a:prstGeom>
        </p:spPr>
        <p:txBody>
          <a:bodyPr wrap="none">
            <a:spAutoFit/>
          </a:bodyPr>
          <a:lstStyle/>
          <a:p>
            <a:r>
              <a:rPr lang="uk-UA" sz="2400" b="1" kern="0" dirty="0">
                <a:solidFill>
                  <a:srgbClr val="C00000"/>
                </a:solidFill>
                <a:latin typeface="Candara" panose="020E0502030303020204" pitchFamily="34" charset="0"/>
                <a:ea typeface="+mj-ea"/>
                <a:cs typeface="+mj-cs"/>
              </a:rPr>
              <a:t>НАЦІОНАЛЬНИЙ СТАНДАРТ ДСТУ </a:t>
            </a:r>
            <a:r>
              <a:rPr lang="uk-UA" sz="2400" b="1" kern="0" dirty="0">
                <a:solidFill>
                  <a:srgbClr val="C00000"/>
                </a:solidFill>
                <a:ea typeface="+mj-ea"/>
                <a:cs typeface="+mj-cs"/>
              </a:rPr>
              <a:t>4163:2020 </a:t>
            </a:r>
          </a:p>
        </p:txBody>
      </p:sp>
      <p:pic>
        <p:nvPicPr>
          <p:cNvPr id="6" name="Рисунок 5"/>
          <p:cNvPicPr>
            <a:picLocks noChangeAspect="1"/>
          </p:cNvPicPr>
          <p:nvPr/>
        </p:nvPicPr>
        <p:blipFill>
          <a:blip r:embed="rId2"/>
          <a:stretch>
            <a:fillRect/>
          </a:stretch>
        </p:blipFill>
        <p:spPr>
          <a:xfrm>
            <a:off x="62880" y="0"/>
            <a:ext cx="2808312" cy="993849"/>
          </a:xfrm>
          <a:prstGeom prst="rect">
            <a:avLst/>
          </a:prstGeom>
        </p:spPr>
      </p:pic>
    </p:spTree>
    <p:extLst>
      <p:ext uri="{BB962C8B-B14F-4D97-AF65-F5344CB8AC3E}">
        <p14:creationId xmlns:p14="http://schemas.microsoft.com/office/powerpoint/2010/main" val="1251334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1143000"/>
          </a:xfrm>
        </p:spPr>
        <p:txBody>
          <a:bodyPr>
            <a:noAutofit/>
          </a:bodyPr>
          <a:lstStyle/>
          <a:p>
            <a:r>
              <a:rPr lang="uk-UA" sz="2500" b="1" kern="0" dirty="0">
                <a:solidFill>
                  <a:srgbClr val="C00000"/>
                </a:solidFill>
                <a:latin typeface="Candara" panose="020E0502030303020204" pitchFamily="34" charset="0"/>
                <a:ea typeface="+mn-ea"/>
                <a:cs typeface="+mn-cs"/>
              </a:rPr>
              <a:t>ПРИМІРНИЙ ПЕРЕЛІК</a:t>
            </a:r>
            <a:br>
              <a:rPr lang="uk-UA" sz="2500" b="1" kern="0" dirty="0">
                <a:solidFill>
                  <a:srgbClr val="C00000"/>
                </a:solidFill>
                <a:latin typeface="Candara" panose="020E0502030303020204" pitchFamily="34" charset="0"/>
                <a:ea typeface="+mn-ea"/>
                <a:cs typeface="+mn-cs"/>
              </a:rPr>
            </a:br>
            <a:r>
              <a:rPr lang="uk-UA" sz="2500" b="1" kern="0" dirty="0">
                <a:solidFill>
                  <a:srgbClr val="C00000"/>
                </a:solidFill>
                <a:latin typeface="Candara" panose="020E0502030303020204" pitchFamily="34" charset="0"/>
                <a:ea typeface="+mn-ea"/>
                <a:cs typeface="+mn-cs"/>
              </a:rPr>
              <a:t>ДОКУМЕНТІВ, ЩО СТВОРЮЮТЬСЯ ПІД ЧАС ДІЯЛЬНОСТІ ЗДО</a:t>
            </a:r>
            <a:endParaRPr lang="en-US" sz="1800" b="1" kern="0" dirty="0">
              <a:solidFill>
                <a:srgbClr val="C00000"/>
              </a:solidFill>
              <a:latin typeface="Candara" panose="020E0502030303020204" pitchFamily="34" charset="0"/>
              <a:ea typeface="+mn-ea"/>
              <a:cs typeface="+mn-cs"/>
            </a:endParaRPr>
          </a:p>
        </p:txBody>
      </p:sp>
      <p:sp>
        <p:nvSpPr>
          <p:cNvPr id="3" name="Объект 2"/>
          <p:cNvSpPr>
            <a:spLocks noGrp="1"/>
          </p:cNvSpPr>
          <p:nvPr>
            <p:ph idx="1"/>
          </p:nvPr>
        </p:nvSpPr>
        <p:spPr>
          <a:xfrm>
            <a:off x="416507" y="1268761"/>
            <a:ext cx="8547981" cy="5040560"/>
          </a:xfrm>
          <a:solidFill>
            <a:schemeClr val="bg2"/>
          </a:solidFill>
          <a:ln>
            <a:solidFill>
              <a:schemeClr val="bg1">
                <a:lumMod val="8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just">
              <a:buFont typeface="Wingdings" panose="05000000000000000000" pitchFamily="2" charset="2"/>
              <a:buChar char="§"/>
            </a:pPr>
            <a:r>
              <a:rPr lang="ru-RU" sz="2200" dirty="0">
                <a:solidFill>
                  <a:srgbClr val="002060"/>
                </a:solidFill>
                <a:latin typeface="Arial" panose="020B0604020202020204" pitchFamily="34" charset="0"/>
              </a:rPr>
              <a:t>Статут закладу дошкільної освіти.</a:t>
            </a:r>
          </a:p>
          <a:p>
            <a:pPr algn="just">
              <a:buFont typeface="Wingdings" panose="05000000000000000000" pitchFamily="2" charset="2"/>
              <a:buChar char="§"/>
            </a:pPr>
            <a:r>
              <a:rPr lang="uk-UA" sz="2200" dirty="0">
                <a:solidFill>
                  <a:srgbClr val="002060"/>
                </a:solidFill>
                <a:latin typeface="Arial" panose="020B0604020202020204" pitchFamily="34" charset="0"/>
              </a:rPr>
              <a:t>План роботи закладу на навчальний рік та оздоровчий період. </a:t>
            </a:r>
          </a:p>
          <a:p>
            <a:pPr algn="just">
              <a:buFont typeface="Wingdings" panose="05000000000000000000" pitchFamily="2" charset="2"/>
              <a:buChar char="§"/>
            </a:pPr>
            <a:r>
              <a:rPr lang="uk-UA" sz="2200" dirty="0">
                <a:solidFill>
                  <a:srgbClr val="002060"/>
                </a:solidFill>
                <a:latin typeface="Arial" panose="020B0604020202020204" pitchFamily="34" charset="0"/>
              </a:rPr>
              <a:t>Правила внутрішнього трудового розпорядку.</a:t>
            </a:r>
          </a:p>
          <a:p>
            <a:pPr algn="just">
              <a:buFont typeface="Wingdings" panose="05000000000000000000" pitchFamily="2" charset="2"/>
              <a:buChar char="§"/>
            </a:pPr>
            <a:r>
              <a:rPr lang="uk-UA" sz="2200" dirty="0">
                <a:solidFill>
                  <a:srgbClr val="002060"/>
                </a:solidFill>
                <a:latin typeface="Arial" panose="020B0604020202020204" pitchFamily="34" charset="0"/>
              </a:rPr>
              <a:t>Посадові (робочі) інструкції працівників закладу освіти. </a:t>
            </a:r>
          </a:p>
          <a:p>
            <a:pPr algn="just">
              <a:buFont typeface="Wingdings" panose="05000000000000000000" pitchFamily="2" charset="2"/>
              <a:buChar char="§"/>
            </a:pPr>
            <a:r>
              <a:rPr lang="uk-UA" sz="2200" dirty="0">
                <a:solidFill>
                  <a:srgbClr val="002060"/>
                </a:solidFill>
                <a:latin typeface="Arial" panose="020B0604020202020204" pitchFamily="34" charset="0"/>
              </a:rPr>
              <a:t>Штатний розпис закладу освіти.</a:t>
            </a:r>
          </a:p>
          <a:p>
            <a:pPr algn="just">
              <a:buFont typeface="Wingdings" panose="05000000000000000000" pitchFamily="2" charset="2"/>
              <a:buChar char="§"/>
            </a:pPr>
            <a:r>
              <a:rPr lang="ru-RU" sz="2200" u="sng" dirty="0">
                <a:solidFill>
                  <a:srgbClr val="002060"/>
                </a:solidFill>
                <a:latin typeface="Arial" panose="020B0604020202020204" pitchFamily="34" charset="0"/>
              </a:rPr>
              <a:t>Стратегія розвитку закладу освіти.</a:t>
            </a:r>
          </a:p>
          <a:p>
            <a:pPr algn="just">
              <a:buFont typeface="Wingdings" panose="05000000000000000000" pitchFamily="2" charset="2"/>
              <a:buChar char="§"/>
            </a:pPr>
            <a:r>
              <a:rPr lang="uk-UA" sz="2200" dirty="0">
                <a:solidFill>
                  <a:srgbClr val="002060"/>
                </a:solidFill>
                <a:latin typeface="Arial" panose="020B0604020202020204" pitchFamily="34" charset="0"/>
              </a:rPr>
              <a:t>Навчальний план закладу освіти.</a:t>
            </a:r>
          </a:p>
          <a:p>
            <a:pPr algn="just">
              <a:buFont typeface="Wingdings" panose="05000000000000000000" pitchFamily="2" charset="2"/>
              <a:buChar char="§"/>
            </a:pPr>
            <a:r>
              <a:rPr lang="uk-UA" sz="2200" dirty="0">
                <a:solidFill>
                  <a:srgbClr val="002060"/>
                </a:solidFill>
                <a:latin typeface="Arial" panose="020B0604020202020204" pitchFamily="34" charset="0"/>
              </a:rPr>
              <a:t>Освітні програми закладу освіти.</a:t>
            </a:r>
          </a:p>
          <a:p>
            <a:pPr algn="just">
              <a:buFont typeface="Wingdings" panose="05000000000000000000" pitchFamily="2" charset="2"/>
              <a:buChar char="§"/>
            </a:pPr>
            <a:r>
              <a:rPr lang="uk-UA" sz="2200" dirty="0">
                <a:solidFill>
                  <a:srgbClr val="002060"/>
                </a:solidFill>
                <a:latin typeface="Arial" panose="020B0604020202020204" pitchFamily="34" charset="0"/>
              </a:rPr>
              <a:t>Колективний договір.</a:t>
            </a:r>
          </a:p>
          <a:p>
            <a:pPr algn="just">
              <a:buFont typeface="Wingdings" panose="05000000000000000000" pitchFamily="2" charset="2"/>
              <a:buChar char="§"/>
            </a:pPr>
            <a:r>
              <a:rPr lang="uk-UA" sz="2200" dirty="0">
                <a:solidFill>
                  <a:srgbClr val="002060"/>
                </a:solidFill>
                <a:latin typeface="Arial" panose="020B0604020202020204" pitchFamily="34" charset="0"/>
              </a:rPr>
              <a:t>Паспорт закладу освіти. </a:t>
            </a:r>
          </a:p>
          <a:p>
            <a:pPr algn="just">
              <a:buFont typeface="Wingdings" panose="05000000000000000000" pitchFamily="2" charset="2"/>
              <a:buChar char="§"/>
            </a:pPr>
            <a:r>
              <a:rPr lang="uk-UA" sz="2200" dirty="0">
                <a:solidFill>
                  <a:srgbClr val="002060"/>
                </a:solidFill>
                <a:latin typeface="Arial" panose="020B0604020202020204" pitchFamily="34" charset="0"/>
              </a:rPr>
              <a:t>Зведена номенклатура справ закладу освіти…</a:t>
            </a:r>
          </a:p>
        </p:txBody>
      </p:sp>
      <p:pic>
        <p:nvPicPr>
          <p:cNvPr id="4" name="Рисунок 3"/>
          <p:cNvPicPr>
            <a:picLocks noChangeAspect="1"/>
          </p:cNvPicPr>
          <p:nvPr/>
        </p:nvPicPr>
        <p:blipFill>
          <a:blip r:embed="rId2"/>
          <a:stretch>
            <a:fillRect/>
          </a:stretch>
        </p:blipFill>
        <p:spPr>
          <a:xfrm>
            <a:off x="7216899" y="3861048"/>
            <a:ext cx="1747589" cy="1747589"/>
          </a:xfrm>
          <a:prstGeom prst="rect">
            <a:avLst/>
          </a:prstGeom>
        </p:spPr>
      </p:pic>
    </p:spTree>
    <p:extLst>
      <p:ext uri="{BB962C8B-B14F-4D97-AF65-F5344CB8AC3E}">
        <p14:creationId xmlns:p14="http://schemas.microsoft.com/office/powerpoint/2010/main" val="4164572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61368" y="1080037"/>
            <a:ext cx="5688632" cy="914400"/>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Заклад загальної середньої освіти </a:t>
            </a:r>
            <a:endParaRPr lang="uk-UA" sz="2400" dirty="0">
              <a:solidFill>
                <a:srgbClr val="FFFF00"/>
              </a:solidFill>
            </a:endParaRPr>
          </a:p>
        </p:txBody>
      </p:sp>
      <p:sp>
        <p:nvSpPr>
          <p:cNvPr id="4" name="Скругленный прямоугольник 3"/>
          <p:cNvSpPr/>
          <p:nvPr/>
        </p:nvSpPr>
        <p:spPr>
          <a:xfrm>
            <a:off x="2225002" y="2191943"/>
            <a:ext cx="6451454" cy="662371"/>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СТАТУТ ЗАКЛАДУ ОСВІТИ</a:t>
            </a:r>
            <a:endParaRPr lang="uk-UA" b="1" dirty="0">
              <a:solidFill>
                <a:srgbClr val="002060"/>
              </a:solidFill>
            </a:endParaRPr>
          </a:p>
        </p:txBody>
      </p:sp>
      <p:sp>
        <p:nvSpPr>
          <p:cNvPr id="5" name="Скругленный прямоугольник 4"/>
          <p:cNvSpPr/>
          <p:nvPr/>
        </p:nvSpPr>
        <p:spPr>
          <a:xfrm>
            <a:off x="2225002" y="3051820"/>
            <a:ext cx="6350180" cy="648072"/>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ЛІЦЕНЗІЇ НА ПРОВАДЖЕННЯ ОСВІТНЬОЇ ДІЯЛЬНОСТІ</a:t>
            </a:r>
          </a:p>
        </p:txBody>
      </p:sp>
      <p:sp>
        <p:nvSpPr>
          <p:cNvPr id="6" name="Скругленный прямоугольник 5"/>
          <p:cNvSpPr/>
          <p:nvPr/>
        </p:nvSpPr>
        <p:spPr>
          <a:xfrm>
            <a:off x="2244055" y="5589240"/>
            <a:ext cx="6432401" cy="637719"/>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ru-RU" b="1" dirty="0">
              <a:solidFill>
                <a:srgbClr val="EEECE1">
                  <a:lumMod val="10000"/>
                </a:srgbClr>
              </a:solidFill>
            </a:endParaRPr>
          </a:p>
          <a:p>
            <a:pPr algn="ctr">
              <a:defRPr/>
            </a:pPr>
            <a:r>
              <a:rPr lang="ru-RU" b="1" dirty="0">
                <a:solidFill>
                  <a:srgbClr val="002060"/>
                </a:solidFill>
              </a:rPr>
              <a:t>ОСВІТНІ ПРОГРАМИ ТА ПЕРЕЛІК ОСВІТНІХ КОМПОНЕНТІВ, ЩО ПЕРЕДБАЧЕНІ ВІДПОВІДНОЮ ОСВІТНЬОЮ ПРОГРАМОЮ</a:t>
            </a:r>
            <a:endParaRPr lang="uk-UA" b="1" dirty="0">
              <a:solidFill>
                <a:srgbClr val="002060"/>
              </a:solidFill>
            </a:endParaRPr>
          </a:p>
          <a:p>
            <a:pPr algn="ctr">
              <a:defRPr/>
            </a:pPr>
            <a:endParaRPr lang="ru-RU" b="1" dirty="0">
              <a:solidFill>
                <a:srgbClr val="EEECE1">
                  <a:lumMod val="10000"/>
                </a:srgbClr>
              </a:solidFill>
            </a:endParaRPr>
          </a:p>
        </p:txBody>
      </p:sp>
      <p:sp>
        <p:nvSpPr>
          <p:cNvPr id="7" name="Скругленный прямоугольник 6"/>
          <p:cNvSpPr/>
          <p:nvPr/>
        </p:nvSpPr>
        <p:spPr>
          <a:xfrm>
            <a:off x="2235521" y="3933056"/>
            <a:ext cx="6440935" cy="708907"/>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СТРУКТУРА ТА ОРГАНИ УПРАВЛІННЯ ЗАКЛАДУ ОСВІТИ</a:t>
            </a:r>
            <a:endParaRPr lang="uk-UA" b="1" dirty="0">
              <a:solidFill>
                <a:srgbClr val="002060"/>
              </a:solidFill>
            </a:endParaRPr>
          </a:p>
        </p:txBody>
      </p:sp>
      <p:sp>
        <p:nvSpPr>
          <p:cNvPr id="8" name="Скругленный прямоугольник 7"/>
          <p:cNvSpPr/>
          <p:nvPr/>
        </p:nvSpPr>
        <p:spPr>
          <a:xfrm>
            <a:off x="2239965" y="4797152"/>
            <a:ext cx="6426483" cy="627355"/>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КАДРОВИЙ СКЛАД ЗАКЛАДУ ОСВІТИ ЗГІДНО З ЛІЦЕНЗІЙНИМИ УМОВАМИ</a:t>
            </a:r>
            <a:endParaRPr lang="uk-UA" b="1" dirty="0">
              <a:solidFill>
                <a:srgbClr val="002060"/>
              </a:solidFill>
            </a:endParaRPr>
          </a:p>
        </p:txBody>
      </p:sp>
      <p:cxnSp>
        <p:nvCxnSpPr>
          <p:cNvPr id="9" name="Прямая соединительная линия 8"/>
          <p:cNvCxnSpPr/>
          <p:nvPr/>
        </p:nvCxnSpPr>
        <p:spPr>
          <a:xfrm flipH="1">
            <a:off x="1650104" y="1947431"/>
            <a:ext cx="20458" cy="402877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flipV="1">
            <a:off x="1660333" y="2523129"/>
            <a:ext cx="564669" cy="8506"/>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650104" y="3375856"/>
            <a:ext cx="574898" cy="1714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660333" y="4287509"/>
            <a:ext cx="58512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1660333" y="5134544"/>
            <a:ext cx="585128" cy="22648"/>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V="1">
            <a:off x="1639875" y="5995906"/>
            <a:ext cx="585127" cy="832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552" y="206013"/>
            <a:ext cx="8316416" cy="769441"/>
          </a:xfrm>
          <a:prstGeom prst="rect">
            <a:avLst/>
          </a:prstGeom>
          <a:noFill/>
        </p:spPr>
        <p:txBody>
          <a:bodyPr wrap="square" rtlCol="0">
            <a:spAutoFit/>
          </a:bodyPr>
          <a:lstStyle/>
          <a:p>
            <a:pPr algn="ctr">
              <a:defRPr/>
            </a:pPr>
            <a:r>
              <a:rPr lang="uk-UA" sz="2600" b="1" kern="0" dirty="0">
                <a:solidFill>
                  <a:srgbClr val="C00000"/>
                </a:solidFill>
                <a:latin typeface="Candara" panose="020E0502030303020204" pitchFamily="34" charset="0"/>
                <a:ea typeface="+mj-ea"/>
                <a:cs typeface="+mj-cs"/>
              </a:rPr>
              <a:t>ПРОЗОРІСТЬ ТА ІНФОРМАЦІЙНА ВІДКРИТІСТЬ</a:t>
            </a:r>
          </a:p>
          <a:p>
            <a:pPr algn="ctr">
              <a:defRPr/>
            </a:pPr>
            <a:r>
              <a:rPr lang="uk-UA" b="1" dirty="0">
                <a:solidFill>
                  <a:srgbClr val="002060"/>
                </a:solidFill>
                <a:cs typeface="Arial" pitchFamily="34" charset="0"/>
              </a:rPr>
              <a:t> (стаття 30 Закону України  «Про освіту»)</a:t>
            </a:r>
          </a:p>
        </p:txBody>
      </p:sp>
      <p:sp>
        <p:nvSpPr>
          <p:cNvPr id="16" name="Скругленный прямоугольник 3"/>
          <p:cNvSpPr/>
          <p:nvPr/>
        </p:nvSpPr>
        <p:spPr>
          <a:xfrm>
            <a:off x="2259282" y="2191943"/>
            <a:ext cx="6451454" cy="662371"/>
          </a:xfrm>
          <a:prstGeom prst="roundRect">
            <a:avLst/>
          </a:prstGeom>
          <a:solidFill>
            <a:schemeClr val="bg2"/>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СТАТУТ ЗАКЛАДУ ОСВІТИ</a:t>
            </a:r>
            <a:endParaRPr lang="uk-UA" b="1" dirty="0">
              <a:solidFill>
                <a:srgbClr val="002060"/>
              </a:solidFill>
            </a:endParaRPr>
          </a:p>
        </p:txBody>
      </p:sp>
      <p:sp>
        <p:nvSpPr>
          <p:cNvPr id="17" name="Скругленный прямоугольник 4"/>
          <p:cNvSpPr/>
          <p:nvPr/>
        </p:nvSpPr>
        <p:spPr>
          <a:xfrm>
            <a:off x="2259282" y="3051820"/>
            <a:ext cx="6451454" cy="648072"/>
          </a:xfrm>
          <a:prstGeom prst="roundRect">
            <a:avLst/>
          </a:prstGeom>
          <a:solidFill>
            <a:schemeClr val="bg2"/>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ЛІЦЕНЗІЇ НА ПРОВАДЖЕННЯ ОСВІТНЬОЇ ДІЯЛЬНОСТІ</a:t>
            </a:r>
          </a:p>
        </p:txBody>
      </p:sp>
      <p:sp>
        <p:nvSpPr>
          <p:cNvPr id="23" name="Скругленный прямоугольник 5"/>
          <p:cNvSpPr/>
          <p:nvPr/>
        </p:nvSpPr>
        <p:spPr>
          <a:xfrm>
            <a:off x="2278335" y="5589240"/>
            <a:ext cx="6432401" cy="637719"/>
          </a:xfrm>
          <a:prstGeom prst="roundRect">
            <a:avLst/>
          </a:prstGeom>
          <a:solidFill>
            <a:schemeClr val="bg2"/>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ПЛАН ЗАХОДІВ, СПРЯМОВАНИХ НА ЗАПОБІГАННЯ ТА ПРОТИДІЮ БУЛІНГУ…</a:t>
            </a:r>
            <a:endParaRPr lang="ru-RU" b="1" dirty="0">
              <a:solidFill>
                <a:srgbClr val="EEECE1">
                  <a:lumMod val="10000"/>
                </a:srgbClr>
              </a:solidFill>
            </a:endParaRPr>
          </a:p>
        </p:txBody>
      </p:sp>
      <p:sp>
        <p:nvSpPr>
          <p:cNvPr id="24" name="Скругленный прямоугольник 6"/>
          <p:cNvSpPr/>
          <p:nvPr/>
        </p:nvSpPr>
        <p:spPr>
          <a:xfrm>
            <a:off x="2269801" y="3933056"/>
            <a:ext cx="6440935" cy="708907"/>
          </a:xfrm>
          <a:prstGeom prst="roundRect">
            <a:avLst/>
          </a:prstGeom>
          <a:solidFill>
            <a:schemeClr val="bg2"/>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ru-RU" b="1" dirty="0">
                <a:solidFill>
                  <a:srgbClr val="002060"/>
                </a:solidFill>
              </a:rPr>
              <a:t>ОСВІТНІ ПРОГРАМИ ТА ПЕРЕЛІК ОСВІТНІХ КОМПОНЕНТІВ, ЩО ПЕРЕДБАЧЕНІ ВІДПОВІДНОЮ ОСВІТНЬОЮ ПРОГРАМОЮ</a:t>
            </a:r>
            <a:endParaRPr lang="uk-UA" b="1" dirty="0">
              <a:solidFill>
                <a:srgbClr val="002060"/>
              </a:solidFill>
            </a:endParaRPr>
          </a:p>
        </p:txBody>
      </p:sp>
      <p:sp>
        <p:nvSpPr>
          <p:cNvPr id="25" name="Скругленный прямоугольник 7"/>
          <p:cNvSpPr/>
          <p:nvPr/>
        </p:nvSpPr>
        <p:spPr>
          <a:xfrm>
            <a:off x="2274245" y="4797152"/>
            <a:ext cx="6426483" cy="627355"/>
          </a:xfrm>
          <a:prstGeom prst="roundRect">
            <a:avLst/>
          </a:prstGeom>
          <a:solidFill>
            <a:schemeClr val="bg2"/>
          </a:solidFill>
          <a:ln>
            <a:solidFill>
              <a:schemeClr val="bg2">
                <a:lumMod val="9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uk-UA" b="1" dirty="0">
                <a:solidFill>
                  <a:srgbClr val="002060"/>
                </a:solidFill>
              </a:rPr>
              <a:t>РІЧНИЙ ЗВІТ ПРО ДІЯЛЬНІСТЬ ЗАКЛАДУ ОСВІТИ</a:t>
            </a:r>
          </a:p>
        </p:txBody>
      </p:sp>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9412"/>
            <a:ext cx="1293912" cy="138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3"/>
          <a:stretch>
            <a:fillRect/>
          </a:stretch>
        </p:blipFill>
        <p:spPr>
          <a:xfrm>
            <a:off x="7663554" y="689773"/>
            <a:ext cx="1237570" cy="1392674"/>
          </a:xfrm>
          <a:prstGeom prst="rect">
            <a:avLst/>
          </a:prstGeom>
        </p:spPr>
      </p:pic>
    </p:spTree>
    <p:extLst>
      <p:ext uri="{BB962C8B-B14F-4D97-AF65-F5344CB8AC3E}">
        <p14:creationId xmlns:p14="http://schemas.microsoft.com/office/powerpoint/2010/main" val="3905005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9270"/>
            <a:ext cx="7349480" cy="783974"/>
          </a:xfrm>
        </p:spPr>
        <p:txBody>
          <a:bodyPr>
            <a:normAutofit/>
          </a:bodyPr>
          <a:lstStyle/>
          <a:p>
            <a:r>
              <a:rPr lang="ru-RU" sz="2800" b="1" kern="0" dirty="0">
                <a:solidFill>
                  <a:srgbClr val="C00000"/>
                </a:solidFill>
                <a:latin typeface="Candara" panose="020E0502030303020204" pitchFamily="34" charset="0"/>
                <a:ea typeface="+mn-ea"/>
                <a:cs typeface="+mn-cs"/>
              </a:rPr>
              <a:t>СТАТУТ ЗАКЛАДУ ОСВІТИ</a:t>
            </a:r>
            <a:endParaRPr lang="uk-UA" sz="28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503548" y="3082957"/>
            <a:ext cx="8424936" cy="337493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lgn="just">
              <a:buNone/>
            </a:pPr>
            <a:r>
              <a:rPr lang="ru-RU" sz="3100" b="1" dirty="0">
                <a:solidFill>
                  <a:srgbClr val="002060"/>
                </a:solidFill>
                <a:latin typeface="Arial" panose="020B0604020202020204" pitchFamily="34" charset="0"/>
              </a:rPr>
              <a:t>	</a:t>
            </a:r>
            <a:r>
              <a:rPr lang="uk-UA" sz="8800" dirty="0">
                <a:solidFill>
                  <a:srgbClr val="002060"/>
                </a:solidFill>
                <a:latin typeface="Arial" panose="020B0604020202020204" pitchFamily="34" charset="0"/>
              </a:rPr>
              <a:t>Статут </a:t>
            </a:r>
            <a:r>
              <a:rPr lang="uk-UA" sz="8800" b="1" dirty="0">
                <a:solidFill>
                  <a:srgbClr val="002060"/>
                </a:solidFill>
                <a:latin typeface="Arial" panose="020B0604020202020204" pitchFamily="34" charset="0"/>
              </a:rPr>
              <a:t>затверджує засновник або уповноважений ним орган</a:t>
            </a:r>
            <a:r>
              <a:rPr lang="uk-UA" sz="8800" dirty="0">
                <a:solidFill>
                  <a:srgbClr val="002060"/>
                </a:solidFill>
                <a:latin typeface="Arial" panose="020B0604020202020204" pitchFamily="34" charset="0"/>
              </a:rPr>
              <a:t> (гриф проставляється на титульній сторінці у правому верхньому куті). </a:t>
            </a:r>
          </a:p>
          <a:p>
            <a:pPr marL="0" indent="0" algn="just">
              <a:buNone/>
            </a:pPr>
            <a:r>
              <a:rPr lang="uk-UA" sz="8800" dirty="0">
                <a:solidFill>
                  <a:srgbClr val="002060"/>
                </a:solidFill>
                <a:latin typeface="Arial" panose="020B0604020202020204" pitchFamily="34" charset="0"/>
              </a:rPr>
              <a:t>Уповноваженими органами можуть бути:</a:t>
            </a:r>
          </a:p>
          <a:p>
            <a:pPr lvl="2" algn="just">
              <a:buFont typeface="Wingdings" panose="05000000000000000000" pitchFamily="2" charset="2"/>
              <a:buChar char="§"/>
            </a:pPr>
            <a:r>
              <a:rPr lang="uk-UA" sz="8000" dirty="0">
                <a:solidFill>
                  <a:srgbClr val="002060"/>
                </a:solidFill>
                <a:latin typeface="Arial" panose="020B0604020202020204" pitchFamily="34" charset="0"/>
              </a:rPr>
              <a:t>виконавчі органи засновника (відповідних рад), зокрема виконавчий комітет чи його голова,</a:t>
            </a:r>
          </a:p>
          <a:p>
            <a:pPr lvl="2" algn="just">
              <a:buFont typeface="Wingdings" panose="05000000000000000000" pitchFamily="2" charset="2"/>
              <a:buChar char="§"/>
            </a:pPr>
            <a:r>
              <a:rPr lang="uk-UA" sz="8000" dirty="0">
                <a:solidFill>
                  <a:srgbClr val="002060"/>
                </a:solidFill>
                <a:latin typeface="Arial" panose="020B0604020202020204" pitchFamily="34" charset="0"/>
              </a:rPr>
              <a:t>безпосередньо голова ради.</a:t>
            </a:r>
          </a:p>
          <a:p>
            <a:pPr marL="0" indent="0" algn="just">
              <a:buNone/>
            </a:pPr>
            <a:r>
              <a:rPr lang="uk-UA" sz="8800" dirty="0">
                <a:solidFill>
                  <a:srgbClr val="002060"/>
                </a:solidFill>
                <a:latin typeface="Arial" panose="020B0604020202020204" pitchFamily="34" charset="0"/>
              </a:rPr>
              <a:t>	Відмітка про державну реєстрацію  проставляється у лівому верхньому куті; назва виду документа – у центрі сторінки; місце та рік складення статуту – над межею нижнього берега, посередині.</a:t>
            </a:r>
          </a:p>
          <a:p>
            <a:pPr marL="0" indent="0" algn="just">
              <a:buNone/>
            </a:pPr>
            <a:r>
              <a:rPr lang="uk-UA" sz="8800" dirty="0">
                <a:solidFill>
                  <a:srgbClr val="002060"/>
                </a:solidFill>
                <a:latin typeface="Arial" panose="020B0604020202020204" pitchFamily="34" charset="0"/>
              </a:rPr>
              <a:t>  </a:t>
            </a:r>
          </a:p>
          <a:p>
            <a:pPr algn="just">
              <a:buFont typeface="Wingdings" panose="05000000000000000000" pitchFamily="2" charset="2"/>
              <a:buChar char="§"/>
            </a:pPr>
            <a:endParaRPr lang="uk-UA" sz="5500" dirty="0">
              <a:solidFill>
                <a:srgbClr val="002060"/>
              </a:solidFill>
              <a:latin typeface="Arial" panose="020B0604020202020204" pitchFamily="34" charset="0"/>
            </a:endParaRPr>
          </a:p>
          <a:p>
            <a:pPr algn="just">
              <a:buFont typeface="Wingdings" panose="05000000000000000000" pitchFamily="2" charset="2"/>
              <a:buChar char="§"/>
            </a:pPr>
            <a:endParaRPr lang="uk-UA" sz="5500" dirty="0">
              <a:solidFill>
                <a:srgbClr val="002060"/>
              </a:solidFill>
              <a:latin typeface="Arial" panose="020B0604020202020204" pitchFamily="34" charset="0"/>
            </a:endParaRPr>
          </a:p>
          <a:p>
            <a:pPr marL="0" indent="0" algn="just">
              <a:buNone/>
            </a:pPr>
            <a:endParaRPr lang="ru-RU" sz="3100" b="1" dirty="0">
              <a:solidFill>
                <a:srgbClr val="002060"/>
              </a:solidFill>
              <a:latin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115305" y="63431"/>
            <a:ext cx="1568574" cy="977597"/>
          </a:xfrm>
          <a:prstGeom prst="rect">
            <a:avLst/>
          </a:prstGeom>
        </p:spPr>
      </p:pic>
      <p:sp>
        <p:nvSpPr>
          <p:cNvPr id="7" name="Прямокутник 6"/>
          <p:cNvSpPr/>
          <p:nvPr/>
        </p:nvSpPr>
        <p:spPr>
          <a:xfrm>
            <a:off x="6399895" y="6457890"/>
            <a:ext cx="2744105" cy="40011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1000" dirty="0">
                <a:solidFill>
                  <a:srgbClr val="002060"/>
                </a:solidFill>
              </a:rPr>
              <a:t>https://oplatforma.com.ua/article/2512-yak-sklasti-statut-zakladu-osvti-za-novim-zakonom</a:t>
            </a:r>
            <a:endParaRPr lang="uk-UA" sz="1000" dirty="0">
              <a:solidFill>
                <a:srgbClr val="002060"/>
              </a:solidFill>
            </a:endParaRPr>
          </a:p>
        </p:txBody>
      </p:sp>
      <p:sp>
        <p:nvSpPr>
          <p:cNvPr id="9" name="Прямокутник 8"/>
          <p:cNvSpPr/>
          <p:nvPr/>
        </p:nvSpPr>
        <p:spPr>
          <a:xfrm>
            <a:off x="503548" y="1262111"/>
            <a:ext cx="8280919"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000" dirty="0">
                <a:solidFill>
                  <a:srgbClr val="002060"/>
                </a:solidFill>
                <a:latin typeface="Arial" panose="020B0604020202020204" pitchFamily="34" charset="0"/>
              </a:rPr>
              <a:t>Загальні вимоги щодо оформлення статуту викладені у Законі України «Про державну реєстрацію юридичних осіб та фізичних осіб — підприємців та громадських формувань» від 15.05.2003 № 755-</a:t>
            </a:r>
            <a:r>
              <a:rPr lang="en-US" sz="2000" dirty="0">
                <a:solidFill>
                  <a:srgbClr val="002060"/>
                </a:solidFill>
                <a:latin typeface="Arial" panose="020B0604020202020204" pitchFamily="34" charset="0"/>
              </a:rPr>
              <a:t>IV</a:t>
            </a:r>
            <a:r>
              <a:rPr lang="uk-UA" sz="2000" dirty="0">
                <a:solidFill>
                  <a:srgbClr val="002060"/>
                </a:solidFill>
                <a:latin typeface="Arial" panose="020B0604020202020204" pitchFamily="34" charset="0"/>
              </a:rPr>
              <a:t> </a:t>
            </a:r>
            <a:r>
              <a:rPr lang="uk-UA" sz="2000" i="1" dirty="0">
                <a:solidFill>
                  <a:srgbClr val="002060"/>
                </a:solidFill>
                <a:latin typeface="Arial" panose="020B0604020202020204" pitchFamily="34" charset="0"/>
              </a:rPr>
              <a:t>(редакція від 27.10.2022)</a:t>
            </a:r>
          </a:p>
        </p:txBody>
      </p:sp>
    </p:spTree>
    <p:extLst>
      <p:ext uri="{BB962C8B-B14F-4D97-AF65-F5344CB8AC3E}">
        <p14:creationId xmlns:p14="http://schemas.microsoft.com/office/powerpoint/2010/main" val="3165006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9270"/>
            <a:ext cx="7349480" cy="783974"/>
          </a:xfrm>
        </p:spPr>
        <p:txBody>
          <a:bodyPr>
            <a:normAutofit fontScale="90000"/>
          </a:bodyPr>
          <a:lstStyle/>
          <a:p>
            <a:r>
              <a:rPr lang="ru-RU" sz="2800" b="1" kern="0" dirty="0">
                <a:solidFill>
                  <a:srgbClr val="C00000"/>
                </a:solidFill>
                <a:latin typeface="Candara" panose="020E0502030303020204" pitchFamily="34" charset="0"/>
                <a:ea typeface="+mn-ea"/>
                <a:cs typeface="+mn-cs"/>
              </a:rPr>
              <a:t>СТАТУТ </a:t>
            </a:r>
            <a:br>
              <a:rPr lang="ru-RU" sz="2800" b="1" kern="0" dirty="0">
                <a:solidFill>
                  <a:srgbClr val="C00000"/>
                </a:solidFill>
                <a:latin typeface="Candara" panose="020E0502030303020204" pitchFamily="34" charset="0"/>
                <a:ea typeface="+mn-ea"/>
                <a:cs typeface="+mn-cs"/>
              </a:rPr>
            </a:br>
            <a:r>
              <a:rPr lang="ru-RU" sz="2800" b="1" kern="0" dirty="0">
                <a:solidFill>
                  <a:srgbClr val="C00000"/>
                </a:solidFill>
                <a:latin typeface="Candara" panose="020E0502030303020204" pitchFamily="34" charset="0"/>
                <a:ea typeface="+mn-ea"/>
                <a:cs typeface="+mn-cs"/>
              </a:rPr>
              <a:t>ЗАКЛАДУ ЗАГАЛЬНОЇ СЕРЕДНЬОЇ ОСВІТИ</a:t>
            </a:r>
            <a:endParaRPr lang="uk-UA" sz="28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395536" y="1412510"/>
            <a:ext cx="8424936" cy="439275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lgn="just">
              <a:buNone/>
            </a:pPr>
            <a:r>
              <a:rPr lang="uk-UA" sz="9600" dirty="0">
                <a:solidFill>
                  <a:srgbClr val="002060"/>
                </a:solidFill>
                <a:latin typeface="Arial" panose="020B0604020202020204" pitchFamily="34" charset="0"/>
              </a:rPr>
              <a:t>	</a:t>
            </a:r>
            <a:r>
              <a:rPr lang="ru-RU" sz="8800" b="1" dirty="0">
                <a:solidFill>
                  <a:srgbClr val="002060"/>
                </a:solidFill>
                <a:latin typeface="Arial" panose="020B0604020202020204" pitchFamily="34" charset="0"/>
              </a:rPr>
              <a:t>Статут  закладу загальної середньої освіти </a:t>
            </a:r>
            <a:r>
              <a:rPr lang="uk-UA" sz="8800" b="1" dirty="0">
                <a:solidFill>
                  <a:srgbClr val="002060"/>
                </a:solidFill>
                <a:latin typeface="Arial" panose="020B0604020202020204" pitchFamily="34" charset="0"/>
              </a:rPr>
              <a:t>має містити інформацію про:</a:t>
            </a:r>
          </a:p>
          <a:p>
            <a:pPr algn="just">
              <a:buFont typeface="Wingdings" panose="05000000000000000000" pitchFamily="2" charset="2"/>
              <a:buChar char="§"/>
            </a:pPr>
            <a:r>
              <a:rPr lang="uk-UA" sz="8800" dirty="0">
                <a:solidFill>
                  <a:srgbClr val="002060"/>
                </a:solidFill>
                <a:latin typeface="Arial" panose="020B0604020202020204" pitchFamily="34" charset="0"/>
              </a:rPr>
              <a:t>повне та скорочене найменування;</a:t>
            </a:r>
          </a:p>
          <a:p>
            <a:pPr algn="just">
              <a:buFont typeface="Wingdings" panose="05000000000000000000" pitchFamily="2" charset="2"/>
              <a:buChar char="§"/>
            </a:pPr>
            <a:r>
              <a:rPr lang="uk-UA" sz="8800" dirty="0">
                <a:solidFill>
                  <a:srgbClr val="002060"/>
                </a:solidFill>
                <a:latin typeface="Arial" panose="020B0604020202020204" pitchFamily="34" charset="0"/>
              </a:rPr>
              <a:t>статус, форму власності, організаційно-правову форму та тип закладу освіти;</a:t>
            </a:r>
          </a:p>
          <a:p>
            <a:pPr algn="just">
              <a:buFont typeface="Wingdings" panose="05000000000000000000" pitchFamily="2" charset="2"/>
              <a:buChar char="§"/>
            </a:pPr>
            <a:r>
              <a:rPr lang="uk-UA" sz="8800" dirty="0">
                <a:solidFill>
                  <a:srgbClr val="002060"/>
                </a:solidFill>
                <a:latin typeface="Arial" panose="020B0604020202020204" pitchFamily="34" charset="0"/>
              </a:rPr>
              <a:t>місцезнаходження;</a:t>
            </a:r>
          </a:p>
          <a:p>
            <a:pPr algn="just">
              <a:buFont typeface="Wingdings" panose="05000000000000000000" pitchFamily="2" charset="2"/>
              <a:buChar char="§"/>
            </a:pPr>
            <a:r>
              <a:rPr lang="uk-UA" sz="8800" dirty="0">
                <a:solidFill>
                  <a:srgbClr val="002060"/>
                </a:solidFill>
                <a:latin typeface="Arial" panose="020B0604020202020204" pitchFamily="34" charset="0"/>
              </a:rPr>
              <a:t>структурні підрозділи закладу освіти;</a:t>
            </a:r>
          </a:p>
          <a:p>
            <a:pPr algn="just">
              <a:buFont typeface="Wingdings" panose="05000000000000000000" pitchFamily="2" charset="2"/>
              <a:buChar char="§"/>
            </a:pPr>
            <a:r>
              <a:rPr lang="uk-UA" sz="8800" dirty="0">
                <a:solidFill>
                  <a:srgbClr val="002060"/>
                </a:solidFill>
                <a:latin typeface="Arial" panose="020B0604020202020204" pitchFamily="34" charset="0"/>
              </a:rPr>
              <a:t>систему управління закладом, права та обов’язки органів управління, порядок прийняття ними рішень;</a:t>
            </a:r>
          </a:p>
          <a:p>
            <a:pPr algn="just">
              <a:buFont typeface="Wingdings" panose="05000000000000000000" pitchFamily="2" charset="2"/>
              <a:buChar char="§"/>
            </a:pPr>
            <a:r>
              <a:rPr lang="uk-UA" sz="8800" dirty="0">
                <a:solidFill>
                  <a:srgbClr val="002060"/>
                </a:solidFill>
                <a:latin typeface="Arial" panose="020B0604020202020204" pitchFamily="34" charset="0"/>
              </a:rPr>
              <a:t>мету, завдання, принципи діяльності;</a:t>
            </a:r>
          </a:p>
          <a:p>
            <a:pPr algn="just">
              <a:buFont typeface="Wingdings" panose="05000000000000000000" pitchFamily="2" charset="2"/>
              <a:buChar char="§"/>
            </a:pPr>
            <a:r>
              <a:rPr lang="uk-UA" sz="8800" dirty="0">
                <a:solidFill>
                  <a:srgbClr val="002060"/>
                </a:solidFill>
                <a:latin typeface="Arial" panose="020B0604020202020204" pitchFamily="34" charset="0"/>
              </a:rPr>
              <a:t>джерела надходження і порядок використання коштів і майна;</a:t>
            </a:r>
          </a:p>
          <a:p>
            <a:pPr algn="just">
              <a:buFont typeface="Wingdings" panose="05000000000000000000" pitchFamily="2" charset="2"/>
              <a:buChar char="§"/>
            </a:pPr>
            <a:r>
              <a:rPr lang="uk-UA" sz="8800" dirty="0">
                <a:solidFill>
                  <a:srgbClr val="002060"/>
                </a:solidFill>
                <a:latin typeface="Arial" panose="020B0604020202020204" pitchFamily="34" charset="0"/>
              </a:rPr>
              <a:t>інші положення, що визначають функції ЗЗСО відповідно до законодавства.</a:t>
            </a:r>
            <a:endParaRPr lang="ru-RU" dirty="0"/>
          </a:p>
        </p:txBody>
      </p:sp>
      <p:sp>
        <p:nvSpPr>
          <p:cNvPr id="4" name="Прямокутник 3"/>
          <p:cNvSpPr/>
          <p:nvPr/>
        </p:nvSpPr>
        <p:spPr>
          <a:xfrm>
            <a:off x="5868144" y="860240"/>
            <a:ext cx="3065513"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sz="1400" i="1" dirty="0">
                <a:solidFill>
                  <a:srgbClr val="002060"/>
                </a:solidFill>
              </a:rPr>
              <a:t>Закон України «Про повну загальну </a:t>
            </a:r>
          </a:p>
          <a:p>
            <a:r>
              <a:rPr lang="uk-UA" sz="1400" i="1" dirty="0">
                <a:solidFill>
                  <a:srgbClr val="002060"/>
                </a:solidFill>
              </a:rPr>
              <a:t>середню освіту», ст.33</a:t>
            </a:r>
          </a:p>
        </p:txBody>
      </p:sp>
      <p:sp>
        <p:nvSpPr>
          <p:cNvPr id="5" name="Прямокутник 4"/>
          <p:cNvSpPr/>
          <p:nvPr/>
        </p:nvSpPr>
        <p:spPr>
          <a:xfrm>
            <a:off x="1943200" y="5877272"/>
            <a:ext cx="7200800" cy="830997"/>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1600" i="1" dirty="0">
                <a:solidFill>
                  <a:srgbClr val="002060"/>
                </a:solidFill>
              </a:rPr>
              <a:t>Рекомендації щодо вдосконалення діяльності закладу освіти за результатами проведення інституційного аудиту: </a:t>
            </a:r>
            <a:r>
              <a:rPr lang="uk-UA" sz="1600" b="1" i="1" dirty="0">
                <a:solidFill>
                  <a:srgbClr val="002060"/>
                </a:solidFill>
              </a:rPr>
              <a:t>привести у відповідність до чинного законодавства установчі документи закладу освіти.</a:t>
            </a:r>
          </a:p>
        </p:txBody>
      </p:sp>
      <p:pic>
        <p:nvPicPr>
          <p:cNvPr id="6" name="Рисунок 5"/>
          <p:cNvPicPr>
            <a:picLocks noChangeAspect="1"/>
          </p:cNvPicPr>
          <p:nvPr/>
        </p:nvPicPr>
        <p:blipFill>
          <a:blip r:embed="rId2"/>
          <a:stretch>
            <a:fillRect/>
          </a:stretch>
        </p:blipFill>
        <p:spPr>
          <a:xfrm>
            <a:off x="115305" y="63431"/>
            <a:ext cx="1568574" cy="977597"/>
          </a:xfrm>
          <a:prstGeom prst="rect">
            <a:avLst/>
          </a:prstGeom>
        </p:spPr>
      </p:pic>
    </p:spTree>
    <p:extLst>
      <p:ext uri="{BB962C8B-B14F-4D97-AF65-F5344CB8AC3E}">
        <p14:creationId xmlns:p14="http://schemas.microsoft.com/office/powerpoint/2010/main" val="3579270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0382" y="-101972"/>
            <a:ext cx="7349480" cy="1143000"/>
          </a:xfrm>
        </p:spPr>
        <p:txBody>
          <a:bodyPr>
            <a:normAutofit/>
          </a:bodyPr>
          <a:lstStyle/>
          <a:p>
            <a:r>
              <a:rPr lang="ru-RU" sz="2600" b="1" kern="0" dirty="0">
                <a:solidFill>
                  <a:srgbClr val="C00000"/>
                </a:solidFill>
                <a:latin typeface="Candara" panose="020E0502030303020204" pitchFamily="34" charset="0"/>
                <a:ea typeface="+mn-ea"/>
                <a:cs typeface="+mn-cs"/>
              </a:rPr>
              <a:t>СТАТУТ </a:t>
            </a:r>
            <a:br>
              <a:rPr lang="ru-RU" sz="2600" b="1" kern="0" dirty="0">
                <a:solidFill>
                  <a:srgbClr val="C00000"/>
                </a:solidFill>
                <a:latin typeface="Candara" panose="020E0502030303020204" pitchFamily="34" charset="0"/>
                <a:ea typeface="+mn-ea"/>
                <a:cs typeface="+mn-cs"/>
              </a:rPr>
            </a:br>
            <a:r>
              <a:rPr lang="ru-RU" sz="2600" b="1" kern="0" dirty="0">
                <a:solidFill>
                  <a:srgbClr val="C00000"/>
                </a:solidFill>
                <a:latin typeface="Candara" panose="020E0502030303020204" pitchFamily="34" charset="0"/>
                <a:ea typeface="+mn-ea"/>
                <a:cs typeface="+mn-cs"/>
              </a:rPr>
              <a:t>ЗАКЛАДУ ДОШКІЛЬНОЇ ОСВІТИ</a:t>
            </a:r>
            <a:endParaRPr lang="uk-UA" sz="26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115304" y="1198317"/>
            <a:ext cx="8777175" cy="3814859"/>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lvl="0" indent="0" algn="just">
              <a:buNone/>
            </a:pPr>
            <a:r>
              <a:rPr lang="uk-UA" sz="8800" b="1" dirty="0">
                <a:solidFill>
                  <a:srgbClr val="002060"/>
                </a:solidFill>
                <a:latin typeface="Arial" panose="020B0604020202020204" pitchFamily="34" charset="0"/>
              </a:rPr>
              <a:t>Затверджується засновником або уповноваженим ним органом та має містити інформацію про:</a:t>
            </a:r>
          </a:p>
          <a:p>
            <a:pPr lvl="0" algn="just">
              <a:buFont typeface="Wingdings" panose="05000000000000000000" pitchFamily="2" charset="2"/>
              <a:buChar char="§"/>
            </a:pPr>
            <a:r>
              <a:rPr lang="uk-UA" sz="8800" dirty="0">
                <a:solidFill>
                  <a:srgbClr val="002060"/>
                </a:solidFill>
                <a:latin typeface="Arial" panose="020B0604020202020204" pitchFamily="34" charset="0"/>
              </a:rPr>
              <a:t>повне та скорочене найменування;</a:t>
            </a:r>
          </a:p>
          <a:p>
            <a:pPr lvl="0" algn="just">
              <a:buFont typeface="Wingdings" panose="05000000000000000000" pitchFamily="2" charset="2"/>
              <a:buChar char="§"/>
            </a:pPr>
            <a:r>
              <a:rPr lang="uk-UA" sz="8800" dirty="0">
                <a:solidFill>
                  <a:srgbClr val="002060"/>
                </a:solidFill>
                <a:latin typeface="Arial" panose="020B0604020202020204" pitchFamily="34" charset="0"/>
              </a:rPr>
              <a:t>статус, форму власності, організаційно-правову форму та тип закладу;</a:t>
            </a:r>
          </a:p>
          <a:p>
            <a:pPr lvl="0" algn="just">
              <a:buFont typeface="Wingdings" panose="05000000000000000000" pitchFamily="2" charset="2"/>
              <a:buChar char="§"/>
            </a:pPr>
            <a:r>
              <a:rPr lang="uk-UA" sz="8800" dirty="0">
                <a:solidFill>
                  <a:srgbClr val="002060"/>
                </a:solidFill>
                <a:latin typeface="Arial" panose="020B0604020202020204" pitchFamily="34" charset="0"/>
              </a:rPr>
              <a:t>місцезнаходження;</a:t>
            </a:r>
          </a:p>
          <a:p>
            <a:pPr lvl="0" algn="just">
              <a:buFont typeface="Wingdings" panose="05000000000000000000" pitchFamily="2" charset="2"/>
              <a:buChar char="§"/>
            </a:pPr>
            <a:r>
              <a:rPr lang="uk-UA" sz="8800" dirty="0">
                <a:solidFill>
                  <a:srgbClr val="002060"/>
                </a:solidFill>
                <a:latin typeface="Arial" panose="020B0604020202020204" pitchFamily="34" charset="0"/>
              </a:rPr>
              <a:t>систему управління закладом, права та обов’язки органів управління, порядок прийняття ними рішень;</a:t>
            </a:r>
          </a:p>
          <a:p>
            <a:pPr lvl="0" algn="just">
              <a:buFont typeface="Wingdings" panose="05000000000000000000" pitchFamily="2" charset="2"/>
              <a:buChar char="§"/>
            </a:pPr>
            <a:r>
              <a:rPr lang="uk-UA" sz="8800" dirty="0">
                <a:solidFill>
                  <a:srgbClr val="002060"/>
                </a:solidFill>
                <a:latin typeface="Arial" panose="020B0604020202020204" pitchFamily="34" charset="0"/>
              </a:rPr>
              <a:t>мету, завдання, принципи діяльності;</a:t>
            </a:r>
          </a:p>
          <a:p>
            <a:pPr lvl="0" algn="just">
              <a:buFont typeface="Wingdings" panose="05000000000000000000" pitchFamily="2" charset="2"/>
              <a:buChar char="§"/>
            </a:pPr>
            <a:r>
              <a:rPr lang="uk-UA" sz="8800" dirty="0">
                <a:solidFill>
                  <a:srgbClr val="002060"/>
                </a:solidFill>
                <a:latin typeface="Arial" panose="020B0604020202020204" pitchFamily="34" charset="0"/>
              </a:rPr>
              <a:t>джерела надходження і порядок використання коштів і майна;</a:t>
            </a:r>
          </a:p>
          <a:p>
            <a:pPr lvl="0" algn="just">
              <a:buFont typeface="Wingdings" panose="05000000000000000000" pitchFamily="2" charset="2"/>
              <a:buChar char="§"/>
            </a:pPr>
            <a:r>
              <a:rPr lang="uk-UA" sz="8800" dirty="0">
                <a:solidFill>
                  <a:srgbClr val="002060"/>
                </a:solidFill>
                <a:latin typeface="Arial" panose="020B0604020202020204" pitchFamily="34" charset="0"/>
              </a:rPr>
              <a:t>інші положення, що визначають функції ЗДО відповідно до законодавства.</a:t>
            </a:r>
            <a:endParaRPr lang="ru-RU" sz="8800" dirty="0">
              <a:solidFill>
                <a:srgbClr val="002060"/>
              </a:solidFill>
              <a:latin typeface="Arial" panose="020B0604020202020204" pitchFamily="34" charset="0"/>
            </a:endParaRPr>
          </a:p>
          <a:p>
            <a:pPr marL="0" indent="0" algn="just">
              <a:buNone/>
            </a:pPr>
            <a:r>
              <a:rPr lang="uk-UA" sz="8800" dirty="0">
                <a:solidFill>
                  <a:srgbClr val="002060"/>
                </a:solidFill>
                <a:latin typeface="Arial" panose="020B0604020202020204" pitchFamily="34" charset="0"/>
              </a:rPr>
              <a:t>	</a:t>
            </a:r>
          </a:p>
          <a:p>
            <a:pPr marL="1371600" indent="-1371600" algn="just">
              <a:buAutoNum type="arabicPeriod"/>
            </a:pPr>
            <a:endParaRPr lang="uk-UA" sz="4800" dirty="0">
              <a:solidFill>
                <a:srgbClr val="002060"/>
              </a:solidFill>
              <a:latin typeface="Arial" panose="020B0604020202020204" pitchFamily="34" charset="0"/>
            </a:endParaRPr>
          </a:p>
          <a:p>
            <a:pPr marL="0" indent="0" algn="just">
              <a:buNone/>
            </a:pPr>
            <a:endParaRPr lang="ru-RU" sz="4800" b="1" dirty="0">
              <a:solidFill>
                <a:srgbClr val="002060"/>
              </a:solidFill>
              <a:latin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115305" y="63431"/>
            <a:ext cx="1568574" cy="977597"/>
          </a:xfrm>
          <a:prstGeom prst="rect">
            <a:avLst/>
          </a:prstGeom>
        </p:spPr>
      </p:pic>
      <p:sp>
        <p:nvSpPr>
          <p:cNvPr id="7" name="Прямокутник 6"/>
          <p:cNvSpPr/>
          <p:nvPr/>
        </p:nvSpPr>
        <p:spPr>
          <a:xfrm>
            <a:off x="395535" y="6093296"/>
            <a:ext cx="8496944" cy="67710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900" dirty="0">
                <a:solidFill>
                  <a:srgbClr val="002060"/>
                </a:solidFill>
                <a:latin typeface="Arial" panose="020B0604020202020204" pitchFamily="34" charset="0"/>
              </a:rPr>
              <a:t>Лист МОН України від 21.01.2021 №6/60-21 «Щодо зміни установчих документів закладу дошкільної освіти».</a:t>
            </a:r>
          </a:p>
        </p:txBody>
      </p:sp>
      <p:sp>
        <p:nvSpPr>
          <p:cNvPr id="11" name="Прямокутник 10"/>
          <p:cNvSpPr/>
          <p:nvPr/>
        </p:nvSpPr>
        <p:spPr>
          <a:xfrm>
            <a:off x="4644007" y="4906904"/>
            <a:ext cx="4464496"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dirty="0">
                <a:solidFill>
                  <a:srgbClr val="002060"/>
                </a:solidFill>
              </a:rPr>
              <a:t>Розробляємо статут зак­ладу освіти:</a:t>
            </a:r>
          </a:p>
          <a:p>
            <a:r>
              <a:rPr lang="uk-UA" dirty="0">
                <a:solidFill>
                  <a:prstClr val="black"/>
                </a:solidFill>
                <a:hlinkClick r:id="rId3"/>
              </a:rPr>
              <a:t>https://ezavdnz.expertus.com.ua/946657</a:t>
            </a:r>
            <a:endParaRPr lang="uk-UA" dirty="0">
              <a:solidFill>
                <a:prstClr val="black"/>
              </a:solidFill>
            </a:endParaRPr>
          </a:p>
        </p:txBody>
      </p:sp>
    </p:spTree>
    <p:extLst>
      <p:ext uri="{BB962C8B-B14F-4D97-AF65-F5344CB8AC3E}">
        <p14:creationId xmlns:p14="http://schemas.microsoft.com/office/powerpoint/2010/main" val="3662771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38462"/>
            <a:ext cx="6408712" cy="435154"/>
          </a:xfrm>
        </p:spPr>
        <p:txBody>
          <a:bodyPr>
            <a:noAutofit/>
          </a:bodyPr>
          <a:lstStyle/>
          <a:p>
            <a:r>
              <a:rPr lang="uk-UA" sz="2800" b="1" kern="0" dirty="0">
                <a:solidFill>
                  <a:srgbClr val="C00000"/>
                </a:solidFill>
                <a:latin typeface="Candara" panose="020E0502030303020204" pitchFamily="34" charset="0"/>
                <a:ea typeface="+mn-ea"/>
                <a:cs typeface="+mn-cs"/>
              </a:rPr>
              <a:t>ШТАТНИЙ РОЗПИС ЗАКЛАДУ ЗСО</a:t>
            </a:r>
          </a:p>
        </p:txBody>
      </p:sp>
      <p:sp>
        <p:nvSpPr>
          <p:cNvPr id="3" name="Місце для вмісту 2"/>
          <p:cNvSpPr>
            <a:spLocks noGrp="1"/>
          </p:cNvSpPr>
          <p:nvPr>
            <p:ph idx="1"/>
          </p:nvPr>
        </p:nvSpPr>
        <p:spPr>
          <a:xfrm>
            <a:off x="187220" y="1649797"/>
            <a:ext cx="8784976" cy="237136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algn="just">
              <a:buFont typeface="Wingdings" panose="05000000000000000000" pitchFamily="2" charset="2"/>
              <a:buChar char="§"/>
            </a:pPr>
            <a:r>
              <a:rPr lang="uk-UA" sz="1800" dirty="0">
                <a:solidFill>
                  <a:srgbClr val="002060"/>
                </a:solidFill>
                <a:latin typeface="Arial" panose="020B0604020202020204" pitchFamily="34" charset="0"/>
              </a:rPr>
              <a:t>При визначенні штатного розпису закладу освіти кількість учнів шестирічного віку, навчання яких організовано в закладі дошкільної освіти, не враховується.</a:t>
            </a:r>
          </a:p>
          <a:p>
            <a:pPr algn="just">
              <a:buFont typeface="Wingdings" panose="05000000000000000000" pitchFamily="2" charset="2"/>
              <a:buChar char="§"/>
            </a:pPr>
            <a:r>
              <a:rPr lang="uk-UA" sz="1800" dirty="0">
                <a:solidFill>
                  <a:srgbClr val="002060"/>
                </a:solidFill>
                <a:latin typeface="Arial" panose="020B0604020202020204" pitchFamily="34" charset="0"/>
              </a:rPr>
              <a:t>До закладу освіти з єдиним штатним розписом належить й </a:t>
            </a:r>
            <a:r>
              <a:rPr lang="uk-UA" sz="1800" u="sng" dirty="0">
                <a:solidFill>
                  <a:srgbClr val="002060"/>
                </a:solidFill>
                <a:latin typeface="Arial" panose="020B0604020202020204" pitchFamily="34" charset="0"/>
              </a:rPr>
              <a:t>опорний заклад освіти  з філіями</a:t>
            </a:r>
            <a:r>
              <a:rPr lang="uk-UA" sz="1800" dirty="0">
                <a:solidFill>
                  <a:srgbClr val="002060"/>
                </a:solidFill>
                <a:latin typeface="Arial" panose="020B0604020202020204" pitchFamily="34" charset="0"/>
              </a:rPr>
              <a:t>, при формуванні штатного розпису враховується також кількість учнів (класів тощо) філій.</a:t>
            </a:r>
          </a:p>
          <a:p>
            <a:pPr algn="just">
              <a:buFont typeface="Wingdings" panose="05000000000000000000" pitchFamily="2" charset="2"/>
              <a:buChar char="§"/>
            </a:pPr>
            <a:r>
              <a:rPr lang="uk-UA" sz="1800" dirty="0">
                <a:solidFill>
                  <a:srgbClr val="002060"/>
                </a:solidFill>
                <a:latin typeface="Arial" panose="020B0604020202020204" pitchFamily="34" charset="0"/>
              </a:rPr>
              <a:t>У </a:t>
            </a:r>
            <a:r>
              <a:rPr lang="uk-UA" sz="1800" u="sng" dirty="0">
                <a:solidFill>
                  <a:srgbClr val="002060"/>
                </a:solidFill>
                <a:latin typeface="Arial" panose="020B0604020202020204" pitchFamily="34" charset="0"/>
              </a:rPr>
              <a:t>ліцеях</a:t>
            </a:r>
            <a:r>
              <a:rPr lang="uk-UA" sz="1800" dirty="0">
                <a:solidFill>
                  <a:srgbClr val="002060"/>
                </a:solidFill>
                <a:latin typeface="Arial" panose="020B0604020202020204" pitchFamily="34" charset="0"/>
              </a:rPr>
              <a:t>, що забезпечують здобуття повної загальної середньої освіти на декількох рівнях відповідно до Закону України «Про повну загальну середню освіту», вводиться додатково посада заступника директора</a:t>
            </a:r>
            <a:r>
              <a:rPr lang="ru-RU" sz="1800" dirty="0">
                <a:solidFill>
                  <a:srgbClr val="C00000"/>
                </a:solidFill>
              </a:rPr>
              <a:t>.</a:t>
            </a:r>
            <a:endParaRPr lang="uk-UA" sz="1800" dirty="0">
              <a:solidFill>
                <a:srgbClr val="C00000"/>
              </a:solidFill>
            </a:endParaRPr>
          </a:p>
        </p:txBody>
      </p:sp>
      <p:sp>
        <p:nvSpPr>
          <p:cNvPr id="4" name="Прямокутник 3"/>
          <p:cNvSpPr/>
          <p:nvPr/>
        </p:nvSpPr>
        <p:spPr>
          <a:xfrm>
            <a:off x="2735288" y="493880"/>
            <a:ext cx="6408712" cy="116955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dirty="0">
                <a:solidFill>
                  <a:srgbClr val="002060"/>
                </a:solidFill>
              </a:rPr>
              <a:t>Наказ МОН України «Про затвердження Типових штатних нормативів ЗЗСО» від 06 грудня 2010 р.  № 1205, зареєстрований в  Міністерстві юстиції України 22.12.2010 за № 1308/18603</a:t>
            </a:r>
          </a:p>
          <a:p>
            <a:pPr algn="just"/>
            <a:r>
              <a:rPr lang="uk-UA" sz="1400" dirty="0">
                <a:solidFill>
                  <a:srgbClr val="002060"/>
                </a:solidFill>
              </a:rPr>
              <a:t>Класифікатор професій ДК 003:2010 (наказ Держспоживстандарту України від 28.07.2010 №327, зі змінами 2021 року)</a:t>
            </a:r>
          </a:p>
        </p:txBody>
      </p:sp>
      <p:sp>
        <p:nvSpPr>
          <p:cNvPr id="6" name="Місце для вмісту 2"/>
          <p:cNvSpPr txBox="1">
            <a:spLocks/>
          </p:cNvSpPr>
          <p:nvPr/>
        </p:nvSpPr>
        <p:spPr>
          <a:xfrm>
            <a:off x="2051720" y="4478289"/>
            <a:ext cx="6721388" cy="242088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sz="1600" b="1" dirty="0">
                <a:solidFill>
                  <a:srgbClr val="002060"/>
                </a:solidFill>
                <a:latin typeface="Arial" panose="020B0604020202020204" pitchFamily="34" charset="0"/>
              </a:rPr>
              <a:t>Можна використовувати типову форму або скласти власну.</a:t>
            </a:r>
          </a:p>
          <a:p>
            <a:pPr marL="0" indent="0">
              <a:buFont typeface="Arial" pitchFamily="34" charset="0"/>
              <a:buNone/>
            </a:pPr>
            <a:r>
              <a:rPr lang="uk-UA" sz="1600" dirty="0">
                <a:solidFill>
                  <a:srgbClr val="002060"/>
                </a:solidFill>
                <a:latin typeface="Arial" panose="020B0604020202020204" pitchFamily="34" charset="0"/>
              </a:rPr>
              <a:t>У  формі мають бути </a:t>
            </a:r>
            <a:r>
              <a:rPr lang="uk-UA" sz="1600" b="1" dirty="0">
                <a:solidFill>
                  <a:srgbClr val="002060"/>
                </a:solidFill>
                <a:latin typeface="Arial" panose="020B0604020202020204" pitchFamily="34" charset="0"/>
              </a:rPr>
              <a:t>графи, </a:t>
            </a:r>
            <a:r>
              <a:rPr lang="uk-UA" sz="1600" dirty="0">
                <a:solidFill>
                  <a:srgbClr val="002060"/>
                </a:solidFill>
                <a:latin typeface="Arial" panose="020B0604020202020204" pitchFamily="34" charset="0"/>
              </a:rPr>
              <a:t>де фіксуватимуть:</a:t>
            </a:r>
          </a:p>
          <a:p>
            <a:pPr>
              <a:buFont typeface="Wingdings" panose="05000000000000000000" pitchFamily="2" charset="2"/>
              <a:buChar char="§"/>
            </a:pPr>
            <a:r>
              <a:rPr lang="uk-UA" sz="1600" dirty="0">
                <a:solidFill>
                  <a:srgbClr val="002060"/>
                </a:solidFill>
                <a:latin typeface="Arial" panose="020B0604020202020204" pitchFamily="34" charset="0"/>
              </a:rPr>
              <a:t>назви посад,</a:t>
            </a:r>
          </a:p>
          <a:p>
            <a:pPr>
              <a:buFont typeface="Wingdings" panose="05000000000000000000" pitchFamily="2" charset="2"/>
              <a:buChar char="§"/>
            </a:pPr>
            <a:r>
              <a:rPr lang="uk-UA" sz="1600" dirty="0">
                <a:solidFill>
                  <a:srgbClr val="002060"/>
                </a:solidFill>
                <a:latin typeface="Arial" panose="020B0604020202020204" pitchFamily="34" charset="0"/>
              </a:rPr>
              <a:t>назви структурних підрозділів (за наявності),</a:t>
            </a:r>
          </a:p>
          <a:p>
            <a:pPr>
              <a:buFont typeface="Wingdings" panose="05000000000000000000" pitchFamily="2" charset="2"/>
              <a:buChar char="§"/>
            </a:pPr>
            <a:r>
              <a:rPr lang="uk-UA" sz="1600" dirty="0">
                <a:solidFill>
                  <a:srgbClr val="002060"/>
                </a:solidFill>
                <a:latin typeface="Arial" panose="020B0604020202020204" pitchFamily="34" charset="0"/>
              </a:rPr>
              <a:t>кількість штатних одиниць,</a:t>
            </a:r>
          </a:p>
          <a:p>
            <a:pPr>
              <a:buFont typeface="Wingdings" panose="05000000000000000000" pitchFamily="2" charset="2"/>
              <a:buChar char="§"/>
            </a:pPr>
            <a:r>
              <a:rPr lang="uk-UA" sz="1600" dirty="0">
                <a:solidFill>
                  <a:srgbClr val="002060"/>
                </a:solidFill>
                <a:latin typeface="Arial" panose="020B0604020202020204" pitchFamily="34" charset="0"/>
              </a:rPr>
              <a:t>посадові оклади,</a:t>
            </a:r>
          </a:p>
          <a:p>
            <a:pPr>
              <a:buFont typeface="Wingdings" panose="05000000000000000000" pitchFamily="2" charset="2"/>
              <a:buChar char="§"/>
            </a:pPr>
            <a:r>
              <a:rPr lang="uk-UA" sz="1600" dirty="0">
                <a:solidFill>
                  <a:srgbClr val="002060"/>
                </a:solidFill>
                <a:latin typeface="Arial" panose="020B0604020202020204" pitchFamily="34" charset="0"/>
              </a:rPr>
              <a:t>надбавки й доплати,</a:t>
            </a:r>
          </a:p>
          <a:p>
            <a:pPr>
              <a:buFont typeface="Wingdings" panose="05000000000000000000" pitchFamily="2" charset="2"/>
              <a:buChar char="§"/>
            </a:pPr>
            <a:r>
              <a:rPr lang="uk-UA" sz="1600" dirty="0">
                <a:solidFill>
                  <a:srgbClr val="002060"/>
                </a:solidFill>
                <a:latin typeface="Arial" panose="020B0604020202020204" pitchFamily="34" charset="0"/>
              </a:rPr>
              <a:t>фонд зарплати на місяць, рік…</a:t>
            </a:r>
          </a:p>
        </p:txBody>
      </p:sp>
      <p:sp>
        <p:nvSpPr>
          <p:cNvPr id="7" name="Прямокутник 6"/>
          <p:cNvSpPr/>
          <p:nvPr/>
        </p:nvSpPr>
        <p:spPr>
          <a:xfrm>
            <a:off x="5874988" y="4149080"/>
            <a:ext cx="3089500" cy="369332"/>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uk-UA" dirty="0">
                <a:solidFill>
                  <a:srgbClr val="002060"/>
                </a:solidFill>
              </a:rPr>
              <a:t>ФОРМА ШТАТНОГО РОЗПИСУ </a:t>
            </a:r>
          </a:p>
        </p:txBody>
      </p:sp>
      <p:pic>
        <p:nvPicPr>
          <p:cNvPr id="8" name="Рисунок 7"/>
          <p:cNvPicPr>
            <a:picLocks noChangeAspect="1"/>
          </p:cNvPicPr>
          <p:nvPr/>
        </p:nvPicPr>
        <p:blipFill>
          <a:blip r:embed="rId2"/>
          <a:stretch>
            <a:fillRect/>
          </a:stretch>
        </p:blipFill>
        <p:spPr>
          <a:xfrm>
            <a:off x="0" y="31257"/>
            <a:ext cx="2514600" cy="756543"/>
          </a:xfrm>
          <a:prstGeom prst="rect">
            <a:avLst/>
          </a:prstGeom>
        </p:spPr>
      </p:pic>
      <p:pic>
        <p:nvPicPr>
          <p:cNvPr id="5" name="Рисунок 4"/>
          <p:cNvPicPr>
            <a:picLocks noChangeAspect="1"/>
          </p:cNvPicPr>
          <p:nvPr/>
        </p:nvPicPr>
        <p:blipFill>
          <a:blip r:embed="rId3"/>
          <a:stretch>
            <a:fillRect/>
          </a:stretch>
        </p:blipFill>
        <p:spPr>
          <a:xfrm>
            <a:off x="56303" y="4653136"/>
            <a:ext cx="1812715" cy="1847850"/>
          </a:xfrm>
          <a:prstGeom prst="rect">
            <a:avLst/>
          </a:prstGeom>
        </p:spPr>
      </p:pic>
    </p:spTree>
    <p:extLst>
      <p:ext uri="{BB962C8B-B14F-4D97-AF65-F5344CB8AC3E}">
        <p14:creationId xmlns:p14="http://schemas.microsoft.com/office/powerpoint/2010/main" val="976575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38462"/>
            <a:ext cx="6408712" cy="435154"/>
          </a:xfrm>
        </p:spPr>
        <p:txBody>
          <a:bodyPr>
            <a:noAutofit/>
          </a:bodyPr>
          <a:lstStyle/>
          <a:p>
            <a:br>
              <a:rPr lang="uk-UA" sz="2800" b="1" kern="0" dirty="0">
                <a:solidFill>
                  <a:srgbClr val="C00000"/>
                </a:solidFill>
                <a:latin typeface="Candara" panose="020E0502030303020204" pitchFamily="34" charset="0"/>
                <a:ea typeface="+mn-ea"/>
                <a:cs typeface="+mn-cs"/>
              </a:rPr>
            </a:br>
            <a:r>
              <a:rPr lang="uk-UA" sz="2800" b="1" kern="0" dirty="0">
                <a:solidFill>
                  <a:srgbClr val="C00000"/>
                </a:solidFill>
                <a:latin typeface="Candara" panose="020E0502030303020204" pitchFamily="34" charset="0"/>
                <a:ea typeface="+mn-ea"/>
                <a:cs typeface="+mn-cs"/>
              </a:rPr>
              <a:t>ШТАТНИЙ РОЗПИС ЗДО</a:t>
            </a:r>
            <a:br>
              <a:rPr lang="uk-UA" sz="2800" b="1" kern="0" dirty="0">
                <a:solidFill>
                  <a:srgbClr val="C00000"/>
                </a:solidFill>
                <a:latin typeface="Candara" panose="020E0502030303020204" pitchFamily="34" charset="0"/>
                <a:ea typeface="+mn-ea"/>
                <a:cs typeface="+mn-cs"/>
              </a:rPr>
            </a:br>
            <a:endParaRPr lang="uk-UA" sz="2800" b="1" kern="0" dirty="0">
              <a:solidFill>
                <a:srgbClr val="C00000"/>
              </a:solidFill>
              <a:latin typeface="Candara" panose="020E0502030303020204" pitchFamily="34" charset="0"/>
              <a:ea typeface="+mn-ea"/>
              <a:cs typeface="+mn-cs"/>
            </a:endParaRPr>
          </a:p>
        </p:txBody>
      </p:sp>
      <p:sp>
        <p:nvSpPr>
          <p:cNvPr id="4" name="Прямокутник 3"/>
          <p:cNvSpPr/>
          <p:nvPr/>
        </p:nvSpPr>
        <p:spPr>
          <a:xfrm>
            <a:off x="2356793" y="1534117"/>
            <a:ext cx="6629400"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srgbClr val="002060"/>
                </a:solidFill>
              </a:rPr>
              <a:t>Наказ МОН України «Про затвердження Типових штатних нормативів ДНЗ» від 04.11.2010 №1055, зареєстрований в  Міністерстві юстиції України 23.11.2010 за №1157/18452 {Із змінами, внесеними згідно з наказом МОН  N 544 ( </a:t>
            </a:r>
            <a:r>
              <a:rPr lang="uk-UA" sz="1200" dirty="0">
                <a:solidFill>
                  <a:srgbClr val="002060"/>
                </a:solidFill>
                <a:hlinkClick r:id="rId2"/>
              </a:rPr>
              <a:t>z0821-16</a:t>
            </a:r>
            <a:r>
              <a:rPr lang="uk-UA" sz="1200" dirty="0">
                <a:solidFill>
                  <a:srgbClr val="002060"/>
                </a:solidFill>
              </a:rPr>
              <a:t> ) від 20.05.2016 } </a:t>
            </a:r>
          </a:p>
        </p:txBody>
      </p:sp>
      <p:sp>
        <p:nvSpPr>
          <p:cNvPr id="6" name="Місце для вмісту 2"/>
          <p:cNvSpPr txBox="1">
            <a:spLocks/>
          </p:cNvSpPr>
          <p:nvPr/>
        </p:nvSpPr>
        <p:spPr>
          <a:xfrm>
            <a:off x="2260900" y="4706888"/>
            <a:ext cx="6336704" cy="211967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uk-UA" sz="1600" dirty="0">
              <a:solidFill>
                <a:srgbClr val="002060"/>
              </a:solidFill>
              <a:latin typeface="Arial" panose="020B0604020202020204" pitchFamily="34" charset="0"/>
            </a:endParaRPr>
          </a:p>
          <a:p>
            <a:pPr>
              <a:buFont typeface="Wingdings" panose="05000000000000000000" pitchFamily="2" charset="2"/>
              <a:buChar char="§"/>
            </a:pPr>
            <a:r>
              <a:rPr lang="uk-UA" sz="1600" dirty="0">
                <a:solidFill>
                  <a:srgbClr val="002060"/>
                </a:solidFill>
                <a:latin typeface="Arial" panose="020B0604020202020204" pitchFamily="34" charset="0"/>
              </a:rPr>
              <a:t>фіксують розподіл праці між працівниками,</a:t>
            </a:r>
          </a:p>
          <a:p>
            <a:pPr>
              <a:buFont typeface="Wingdings" panose="05000000000000000000" pitchFamily="2" charset="2"/>
              <a:buChar char="§"/>
            </a:pPr>
            <a:r>
              <a:rPr lang="uk-UA" sz="1600" dirty="0">
                <a:solidFill>
                  <a:srgbClr val="002060"/>
                </a:solidFill>
                <a:latin typeface="Arial" panose="020B0604020202020204" pitchFamily="34" charset="0"/>
              </a:rPr>
              <a:t>закріплюють структурний і чисельний склад працівників,</a:t>
            </a:r>
          </a:p>
          <a:p>
            <a:pPr>
              <a:buFont typeface="Wingdings" panose="05000000000000000000" pitchFamily="2" charset="2"/>
              <a:buChar char="§"/>
            </a:pPr>
            <a:r>
              <a:rPr lang="uk-UA" sz="1600" dirty="0">
                <a:solidFill>
                  <a:srgbClr val="002060"/>
                </a:solidFill>
                <a:latin typeface="Arial" panose="020B0604020202020204" pitchFamily="34" charset="0"/>
              </a:rPr>
              <a:t>визначають місячний та річний фонди заробітної плати,</a:t>
            </a:r>
          </a:p>
          <a:p>
            <a:pPr>
              <a:buFont typeface="Wingdings" panose="05000000000000000000" pitchFamily="2" charset="2"/>
              <a:buChar char="§"/>
            </a:pPr>
            <a:r>
              <a:rPr lang="uk-UA" sz="1600" dirty="0">
                <a:solidFill>
                  <a:srgbClr val="002060"/>
                </a:solidFill>
                <a:latin typeface="Arial" panose="020B0604020202020204" pitchFamily="34" charset="0"/>
              </a:rPr>
              <a:t>конкретизують перелік посад і професій,</a:t>
            </a:r>
          </a:p>
          <a:p>
            <a:pPr>
              <a:buFont typeface="Wingdings" panose="05000000000000000000" pitchFamily="2" charset="2"/>
              <a:buChar char="§"/>
            </a:pPr>
            <a:r>
              <a:rPr lang="uk-UA" sz="1600" dirty="0">
                <a:solidFill>
                  <a:srgbClr val="002060"/>
                </a:solidFill>
                <a:latin typeface="Arial" panose="020B0604020202020204" pitchFamily="34" charset="0"/>
              </a:rPr>
              <a:t>установлюють розмір основної заробітної плати за кожною конкретною посадою тощо.</a:t>
            </a:r>
          </a:p>
        </p:txBody>
      </p:sp>
      <p:sp>
        <p:nvSpPr>
          <p:cNvPr id="7" name="Прямокутник 6"/>
          <p:cNvSpPr/>
          <p:nvPr/>
        </p:nvSpPr>
        <p:spPr>
          <a:xfrm>
            <a:off x="5334749" y="4437112"/>
            <a:ext cx="3802964" cy="369332"/>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uk-UA" dirty="0">
                <a:solidFill>
                  <a:srgbClr val="002060"/>
                </a:solidFill>
              </a:rPr>
              <a:t>ЩОДО ФОРМИ ШТАТНОГО РОЗПИСУ </a:t>
            </a:r>
          </a:p>
        </p:txBody>
      </p:sp>
      <p:sp>
        <p:nvSpPr>
          <p:cNvPr id="11" name="Прямокутник 10"/>
          <p:cNvSpPr/>
          <p:nvPr/>
        </p:nvSpPr>
        <p:spPr>
          <a:xfrm>
            <a:off x="179512" y="2171467"/>
            <a:ext cx="8806681" cy="203132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indent="-285750" algn="just">
              <a:buFont typeface="Wingdings" panose="05000000000000000000" pitchFamily="2" charset="2"/>
              <a:buChar char="§"/>
            </a:pPr>
            <a:r>
              <a:rPr lang="uk-UA" dirty="0">
                <a:solidFill>
                  <a:srgbClr val="002060"/>
                </a:solidFill>
              </a:rPr>
              <a:t>Розширено найменування посад керівників ЗДО посадою «директор».</a:t>
            </a:r>
          </a:p>
          <a:p>
            <a:pPr marL="285750" indent="-285750" algn="just">
              <a:buFont typeface="Wingdings" panose="05000000000000000000" pitchFamily="2" charset="2"/>
              <a:buChar char="§"/>
            </a:pPr>
            <a:r>
              <a:rPr lang="uk-UA" dirty="0">
                <a:solidFill>
                  <a:srgbClr val="002060"/>
                </a:solidFill>
              </a:rPr>
              <a:t>Уведено до штатних нормативів посаду «асистент вихователя» в інклюзивних групах (одна штатна одиниця на одну групу).</a:t>
            </a:r>
          </a:p>
          <a:p>
            <a:pPr marL="285750" indent="-285750" algn="just">
              <a:buFont typeface="Wingdings" panose="05000000000000000000" pitchFamily="2" charset="2"/>
              <a:buChar char="§"/>
            </a:pPr>
            <a:r>
              <a:rPr lang="uk-UA" dirty="0">
                <a:solidFill>
                  <a:srgbClr val="002060"/>
                </a:solidFill>
              </a:rPr>
              <a:t>Керівник у разі виробничої потреби в межах фонду оплати праці може змінювати штати або вводити посади, не передбачені штатними нормативами.</a:t>
            </a:r>
          </a:p>
          <a:p>
            <a:pPr marL="285750" indent="-285750" algn="just">
              <a:buFont typeface="Wingdings" panose="05000000000000000000" pitchFamily="2" charset="2"/>
              <a:buChar char="§"/>
            </a:pPr>
            <a:r>
              <a:rPr lang="uk-UA" dirty="0">
                <a:solidFill>
                  <a:srgbClr val="002060"/>
                </a:solidFill>
              </a:rPr>
              <a:t>Керівник може замінювати в штатному розписі посади працівників лише в межах однієї категорії персоналу (педагогічного, господарсько-обслуговуючого).</a:t>
            </a:r>
          </a:p>
        </p:txBody>
      </p:sp>
      <p:sp>
        <p:nvSpPr>
          <p:cNvPr id="12" name="Прямокутник 11"/>
          <p:cNvSpPr/>
          <p:nvPr/>
        </p:nvSpPr>
        <p:spPr>
          <a:xfrm>
            <a:off x="365515" y="513489"/>
            <a:ext cx="8620678" cy="92333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b="1" dirty="0">
                <a:solidFill>
                  <a:srgbClr val="002060"/>
                </a:solidFill>
              </a:rPr>
              <a:t>Нормативна база: </a:t>
            </a:r>
            <a:r>
              <a:rPr lang="uk-UA" dirty="0">
                <a:solidFill>
                  <a:srgbClr val="002060"/>
                </a:solidFill>
              </a:rPr>
              <a:t>Порядок складання, розгляду, затвердження та основних вимог до виконання кошторисів бюджетних установ, затверджений постановою КМУ від 28 лютого 2002 р. № 228 (в редакції 2021 року) </a:t>
            </a:r>
          </a:p>
        </p:txBody>
      </p:sp>
      <p:pic>
        <p:nvPicPr>
          <p:cNvPr id="3" name="Рисунок 2"/>
          <p:cNvPicPr>
            <a:picLocks noChangeAspect="1"/>
          </p:cNvPicPr>
          <p:nvPr/>
        </p:nvPicPr>
        <p:blipFill>
          <a:blip r:embed="rId3"/>
          <a:stretch>
            <a:fillRect/>
          </a:stretch>
        </p:blipFill>
        <p:spPr>
          <a:xfrm>
            <a:off x="107504" y="4806444"/>
            <a:ext cx="1926866" cy="1847850"/>
          </a:xfrm>
          <a:prstGeom prst="rect">
            <a:avLst/>
          </a:prstGeom>
        </p:spPr>
      </p:pic>
    </p:spTree>
    <p:extLst>
      <p:ext uri="{BB962C8B-B14F-4D97-AF65-F5344CB8AC3E}">
        <p14:creationId xmlns:p14="http://schemas.microsoft.com/office/powerpoint/2010/main" val="3726199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38911"/>
            <a:ext cx="6085167" cy="671458"/>
          </a:xfrm>
        </p:spPr>
        <p:txBody>
          <a:bodyPr>
            <a:noAutofit/>
          </a:bodyPr>
          <a:lstStyle/>
          <a:p>
            <a:br>
              <a:rPr lang="uk-UA" sz="2800" b="1" kern="0" dirty="0">
                <a:solidFill>
                  <a:srgbClr val="C00000"/>
                </a:solidFill>
                <a:latin typeface="Candara" panose="020E0502030303020204" pitchFamily="34" charset="0"/>
                <a:ea typeface="+mn-ea"/>
                <a:cs typeface="+mn-cs"/>
              </a:rPr>
            </a:br>
            <a:r>
              <a:rPr lang="uk-UA" sz="2800" b="1" kern="0" dirty="0">
                <a:solidFill>
                  <a:srgbClr val="C00000"/>
                </a:solidFill>
                <a:latin typeface="Candara" panose="020E0502030303020204" pitchFamily="34" charset="0"/>
                <a:ea typeface="+mn-ea"/>
                <a:cs typeface="+mn-cs"/>
              </a:rPr>
              <a:t>ШТАТНИЙ РОЗПИС ЗАКЛАДУ ОСВІТИ</a:t>
            </a:r>
            <a:br>
              <a:rPr lang="uk-UA" sz="2800" b="1" kern="0" dirty="0">
                <a:solidFill>
                  <a:srgbClr val="C00000"/>
                </a:solidFill>
                <a:latin typeface="Candara" panose="020E0502030303020204" pitchFamily="34" charset="0"/>
                <a:ea typeface="+mn-ea"/>
                <a:cs typeface="+mn-cs"/>
              </a:rPr>
            </a:br>
            <a:endParaRPr lang="uk-UA" sz="28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114416" y="3196217"/>
            <a:ext cx="9036495" cy="3483474"/>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285750" indent="-285750" algn="just">
              <a:buFont typeface="Wingdings" panose="05000000000000000000" pitchFamily="2" charset="2"/>
              <a:buChar char="§"/>
            </a:pPr>
            <a:endParaRPr lang="ru-RU" sz="1800" dirty="0"/>
          </a:p>
          <a:p>
            <a:pPr algn="just">
              <a:buFont typeface="Wingdings" panose="05000000000000000000" pitchFamily="2" charset="2"/>
              <a:buChar char="§"/>
            </a:pPr>
            <a:r>
              <a:rPr lang="uk-UA" sz="8000" dirty="0">
                <a:solidFill>
                  <a:srgbClr val="002060"/>
                </a:solidFill>
              </a:rPr>
              <a:t>За потреби до штатного розпису можна внести зміни.</a:t>
            </a:r>
          </a:p>
          <a:p>
            <a:pPr marL="285750" indent="-285750" algn="just">
              <a:buFont typeface="Wingdings" panose="05000000000000000000" pitchFamily="2" charset="2"/>
              <a:buChar char="§"/>
            </a:pPr>
            <a:r>
              <a:rPr lang="uk-UA" sz="8000" dirty="0">
                <a:solidFill>
                  <a:srgbClr val="002060"/>
                </a:solidFill>
              </a:rPr>
              <a:t>Затвердження штатного розпису закладу освіти обов’язково супроводжують виданням відповідного </a:t>
            </a:r>
            <a:r>
              <a:rPr lang="uk-UA" sz="8000" b="1" dirty="0">
                <a:solidFill>
                  <a:srgbClr val="002060"/>
                </a:solidFill>
              </a:rPr>
              <a:t>наказу</a:t>
            </a:r>
            <a:r>
              <a:rPr lang="uk-UA" sz="8000" dirty="0">
                <a:solidFill>
                  <a:srgbClr val="002060"/>
                </a:solidFill>
              </a:rPr>
              <a:t>, який видає керівник, якщо заклад освіти має власну бухгалтерію, або орган управління освітою, якщо заклад освіти обслуговує централізована бухгалтерія.</a:t>
            </a:r>
          </a:p>
          <a:p>
            <a:pPr marL="285750" indent="-285750" algn="just">
              <a:buFont typeface="Wingdings" panose="05000000000000000000" pitchFamily="2" charset="2"/>
              <a:buChar char="§"/>
            </a:pPr>
            <a:r>
              <a:rPr lang="uk-UA" sz="8000" dirty="0">
                <a:solidFill>
                  <a:srgbClr val="002060"/>
                </a:solidFill>
              </a:rPr>
              <a:t> Наказ про затвердження штатного розпису:</a:t>
            </a:r>
          </a:p>
          <a:p>
            <a:pPr lvl="1" algn="just">
              <a:buFont typeface="Wingdings" panose="05000000000000000000" pitchFamily="2" charset="2"/>
              <a:buChar char="ü"/>
            </a:pPr>
            <a:r>
              <a:rPr lang="uk-UA" sz="8000" dirty="0">
                <a:solidFill>
                  <a:srgbClr val="002060"/>
                </a:solidFill>
              </a:rPr>
              <a:t>є наказом з основної діяльності, а отже, має складатися з констатуючої та розпорядчої частин, відразу починатися зі слова НАКАЗУЮ, оскільки для введення в дію штатного розпису додаткових пояснень не потрібно; </a:t>
            </a:r>
          </a:p>
          <a:p>
            <a:pPr lvl="1" algn="just">
              <a:buFont typeface="Wingdings" panose="05000000000000000000" pitchFamily="2" charset="2"/>
              <a:buChar char="ü"/>
            </a:pPr>
            <a:r>
              <a:rPr lang="uk-UA" sz="8000" dirty="0">
                <a:solidFill>
                  <a:srgbClr val="002060"/>
                </a:solidFill>
              </a:rPr>
              <a:t>може мати додатки, посилання на які варто наводити у відповідних пунктах тексту наказу.</a:t>
            </a:r>
          </a:p>
          <a:p>
            <a:pPr algn="just">
              <a:buFont typeface="Wingdings" panose="05000000000000000000" pitchFamily="2" charset="2"/>
              <a:buChar char="§"/>
            </a:pPr>
            <a:r>
              <a:rPr lang="uk-UA" sz="8000" dirty="0">
                <a:solidFill>
                  <a:srgbClr val="002060"/>
                </a:solidFill>
              </a:rPr>
              <a:t>Штатний розпис необхідно довести до відома працівників закладу освіти.</a:t>
            </a:r>
            <a:endParaRPr lang="uk-UA" sz="8000" dirty="0">
              <a:solidFill>
                <a:srgbClr val="C00000"/>
              </a:solidFill>
            </a:endParaRPr>
          </a:p>
        </p:txBody>
      </p:sp>
      <p:pic>
        <p:nvPicPr>
          <p:cNvPr id="5" name="Picture 2" descr="STATE SERVICE OF EDUCATION QUALITY OF UK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66" y="544972"/>
            <a:ext cx="979310" cy="118676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p:cNvSpPr/>
          <p:nvPr/>
        </p:nvSpPr>
        <p:spPr>
          <a:xfrm>
            <a:off x="1336586" y="495877"/>
            <a:ext cx="7668361"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000" dirty="0">
                <a:solidFill>
                  <a:srgbClr val="002060"/>
                </a:solidFill>
              </a:rPr>
              <a:t>Стаття 60. Штатні розписи … розробляються на основі типових штатних нормативів закладів загальної середньої освіти та </a:t>
            </a:r>
            <a:r>
              <a:rPr lang="uk-UA" sz="2000" b="1" dirty="0">
                <a:solidFill>
                  <a:srgbClr val="002060"/>
                </a:solidFill>
              </a:rPr>
              <a:t>затверджуються керівником ЗЗСО за погодженням із засновником або уповноваженим ним органом.</a:t>
            </a:r>
          </a:p>
        </p:txBody>
      </p:sp>
      <p:sp>
        <p:nvSpPr>
          <p:cNvPr id="9" name="Прямокутник 8"/>
          <p:cNvSpPr/>
          <p:nvPr/>
        </p:nvSpPr>
        <p:spPr>
          <a:xfrm>
            <a:off x="1337785" y="1872778"/>
            <a:ext cx="7667162"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000" dirty="0">
                <a:solidFill>
                  <a:srgbClr val="002060"/>
                </a:solidFill>
              </a:rPr>
              <a:t>Стаття 39. Штатні розписи державних і комунальних ЗДО </a:t>
            </a:r>
            <a:r>
              <a:rPr lang="uk-UA" sz="2000" b="1" dirty="0">
                <a:solidFill>
                  <a:srgbClr val="002060"/>
                </a:solidFill>
              </a:rPr>
              <a:t>встановлюються відповідним органом управління освітою, </a:t>
            </a:r>
            <a:r>
              <a:rPr lang="uk-UA" sz="2000" dirty="0">
                <a:solidFill>
                  <a:srgbClr val="002060"/>
                </a:solidFill>
              </a:rPr>
              <a:t>приватних - </a:t>
            </a:r>
            <a:r>
              <a:rPr lang="uk-UA" sz="2000" b="1" dirty="0">
                <a:solidFill>
                  <a:srgbClr val="002060"/>
                </a:solidFill>
              </a:rPr>
              <a:t>власником (засновником</a:t>
            </a:r>
            <a:r>
              <a:rPr lang="uk-UA" sz="2000" dirty="0">
                <a:solidFill>
                  <a:srgbClr val="002060"/>
                </a:solidFill>
              </a:rPr>
              <a:t>) на основі Типових штатних нормативів ЗДО.</a:t>
            </a:r>
          </a:p>
        </p:txBody>
      </p:sp>
      <p:sp>
        <p:nvSpPr>
          <p:cNvPr id="10" name="AutoShape 2" descr="ЗАКОН УКРАЇНИ Про дошкільну освіту (ст. 2,3,28,34,35) | Конотопський  дошкільний навчальний заклад (ясла-садок) №6 «Струмочок» Конотопської  міської ради Сумської област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1" name="Рисунок 10"/>
          <p:cNvPicPr>
            <a:picLocks noChangeAspect="1"/>
          </p:cNvPicPr>
          <p:nvPr/>
        </p:nvPicPr>
        <p:blipFill>
          <a:blip r:embed="rId3"/>
          <a:stretch>
            <a:fillRect/>
          </a:stretch>
        </p:blipFill>
        <p:spPr>
          <a:xfrm>
            <a:off x="107505" y="1885966"/>
            <a:ext cx="979310" cy="1152128"/>
          </a:xfrm>
          <a:prstGeom prst="rect">
            <a:avLst/>
          </a:prstGeom>
        </p:spPr>
      </p:pic>
    </p:spTree>
    <p:extLst>
      <p:ext uri="{BB962C8B-B14F-4D97-AF65-F5344CB8AC3E}">
        <p14:creationId xmlns:p14="http://schemas.microsoft.com/office/powerpoint/2010/main" val="42834534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393" y="-70385"/>
            <a:ext cx="6371081" cy="858017"/>
          </a:xfrm>
        </p:spPr>
        <p:txBody>
          <a:bodyPr>
            <a:noAutofit/>
          </a:bodyPr>
          <a:lstStyle/>
          <a:p>
            <a:br>
              <a:rPr lang="uk-UA" sz="2600" b="1" kern="0" dirty="0">
                <a:solidFill>
                  <a:srgbClr val="C00000"/>
                </a:solidFill>
                <a:latin typeface="Candara" panose="020E0502030303020204" pitchFamily="34" charset="0"/>
                <a:ea typeface="+mn-ea"/>
                <a:cs typeface="+mn-cs"/>
              </a:rPr>
            </a:br>
            <a:r>
              <a:rPr lang="uk-UA" sz="2600" b="1" kern="0" dirty="0">
                <a:solidFill>
                  <a:srgbClr val="C00000"/>
                </a:solidFill>
                <a:latin typeface="Candara" panose="020E0502030303020204" pitchFamily="34" charset="0"/>
                <a:ea typeface="+mn-ea"/>
                <a:cs typeface="+mn-cs"/>
              </a:rPr>
              <a:t>ПРАВИЛА ВНУТРІШНЬОГО РОЗПОРЯДКУ ЗАКЛАДУ ОСВІТИ</a:t>
            </a:r>
            <a:br>
              <a:rPr lang="uk-UA" sz="2600" b="1" kern="0" dirty="0">
                <a:solidFill>
                  <a:srgbClr val="C00000"/>
                </a:solidFill>
                <a:latin typeface="Candara" panose="020E0502030303020204" pitchFamily="34" charset="0"/>
                <a:ea typeface="+mn-ea"/>
                <a:cs typeface="+mn-cs"/>
              </a:rPr>
            </a:br>
            <a:endParaRPr lang="uk-UA" sz="2600" b="1" kern="0" dirty="0">
              <a:solidFill>
                <a:srgbClr val="C00000"/>
              </a:solidFill>
              <a:latin typeface="Candara" panose="020E0502030303020204" pitchFamily="34" charset="0"/>
              <a:ea typeface="+mn-ea"/>
              <a:cs typeface="+mn-cs"/>
            </a:endParaRPr>
          </a:p>
        </p:txBody>
      </p:sp>
      <p:sp>
        <p:nvSpPr>
          <p:cNvPr id="3" name="Місце для вмісту 2"/>
          <p:cNvSpPr>
            <a:spLocks noGrp="1"/>
          </p:cNvSpPr>
          <p:nvPr>
            <p:ph idx="1"/>
          </p:nvPr>
        </p:nvSpPr>
        <p:spPr>
          <a:xfrm>
            <a:off x="178498" y="739147"/>
            <a:ext cx="8784976" cy="449005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32500" lnSpcReduction="20000"/>
          </a:bodyPr>
          <a:lstStyle/>
          <a:p>
            <a:pPr marL="285750" indent="-285750" algn="just">
              <a:buFont typeface="Wingdings" panose="05000000000000000000" pitchFamily="2" charset="2"/>
              <a:buChar char="§"/>
            </a:pPr>
            <a:endParaRPr lang="ru-RU" sz="1800" dirty="0"/>
          </a:p>
          <a:p>
            <a:pPr marL="285750" indent="-285750" algn="just">
              <a:buFont typeface="Wingdings" panose="05000000000000000000" pitchFamily="2" charset="2"/>
              <a:buChar char="§"/>
            </a:pPr>
            <a:endParaRPr lang="ru-RU" sz="1800" dirty="0"/>
          </a:p>
          <a:p>
            <a:pPr algn="just">
              <a:buFont typeface="Wingdings" panose="05000000000000000000" pitchFamily="2" charset="2"/>
              <a:buChar char="§"/>
            </a:pPr>
            <a:r>
              <a:rPr lang="uk-UA" sz="7400" dirty="0">
                <a:solidFill>
                  <a:srgbClr val="002060"/>
                </a:solidFill>
              </a:rPr>
              <a:t>Правила внутрішнього трудового розпорядку — це нормативний документ, який регламентує чітку організацію праці, зокрема, встановлює режим робочого дня та відпочинку, а також визначає взаємні обов'язки роботодавців і працівників.</a:t>
            </a:r>
          </a:p>
          <a:p>
            <a:pPr algn="just">
              <a:buFont typeface="Wingdings" panose="05000000000000000000" pitchFamily="2" charset="2"/>
              <a:buChar char="§"/>
            </a:pPr>
            <a:r>
              <a:rPr lang="uk-UA" sz="7400" dirty="0">
                <a:solidFill>
                  <a:srgbClr val="002060"/>
                </a:solidFill>
              </a:rPr>
              <a:t>Правила внутрішнього трудового розпорядку мають </a:t>
            </a:r>
            <a:r>
              <a:rPr lang="uk-UA" sz="7400" b="1" dirty="0">
                <a:solidFill>
                  <a:srgbClr val="002060"/>
                </a:solidFill>
              </a:rPr>
              <a:t>затверджуватися на загальних зборах трудового колективу </a:t>
            </a:r>
            <a:r>
              <a:rPr lang="uk-UA" sz="7400" dirty="0">
                <a:solidFill>
                  <a:srgbClr val="002060"/>
                </a:solidFill>
              </a:rPr>
              <a:t>за поданням роботодавця і </a:t>
            </a:r>
            <a:r>
              <a:rPr lang="uk-UA" sz="7400" b="1" dirty="0">
                <a:solidFill>
                  <a:srgbClr val="002060"/>
                </a:solidFill>
              </a:rPr>
              <a:t>виборного органу первинної профспілкової організації</a:t>
            </a:r>
            <a:r>
              <a:rPr lang="uk-UA" sz="7400" dirty="0">
                <a:solidFill>
                  <a:srgbClr val="002060"/>
                </a:solidFill>
              </a:rPr>
              <a:t> (профспілкового представника) (ст. 142 КЗпП). Рішення трудового колективу оформляють протоколом загальних зборів.</a:t>
            </a:r>
          </a:p>
          <a:p>
            <a:pPr algn="just">
              <a:buFont typeface="Wingdings" panose="05000000000000000000" pitchFamily="2" charset="2"/>
              <a:buChar char="§"/>
            </a:pPr>
            <a:r>
              <a:rPr lang="uk-UA" sz="7400" dirty="0">
                <a:solidFill>
                  <a:srgbClr val="002060"/>
                </a:solidFill>
              </a:rPr>
              <a:t>Правила внутрішнього трудового розпорядку затверджуються на кілька років, а зміни вносяться у разі потреби.</a:t>
            </a:r>
            <a:endParaRPr lang="uk-UA" sz="8000" dirty="0">
              <a:solidFill>
                <a:srgbClr val="C00000"/>
              </a:solidFill>
            </a:endParaRPr>
          </a:p>
        </p:txBody>
      </p:sp>
      <p:pic>
        <p:nvPicPr>
          <p:cNvPr id="4" name="Рисунок 3"/>
          <p:cNvPicPr>
            <a:picLocks noChangeAspect="1"/>
          </p:cNvPicPr>
          <p:nvPr/>
        </p:nvPicPr>
        <p:blipFill>
          <a:blip r:embed="rId2"/>
          <a:stretch>
            <a:fillRect/>
          </a:stretch>
        </p:blipFill>
        <p:spPr>
          <a:xfrm>
            <a:off x="119066" y="68491"/>
            <a:ext cx="2556694" cy="713386"/>
          </a:xfrm>
          <a:prstGeom prst="rect">
            <a:avLst/>
          </a:prstGeom>
        </p:spPr>
      </p:pic>
      <p:sp>
        <p:nvSpPr>
          <p:cNvPr id="6" name="Прямокутник 5"/>
          <p:cNvSpPr/>
          <p:nvPr/>
        </p:nvSpPr>
        <p:spPr>
          <a:xfrm>
            <a:off x="1164702" y="5301208"/>
            <a:ext cx="7979298" cy="1508105"/>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300" dirty="0">
                <a:solidFill>
                  <a:srgbClr val="002060"/>
                </a:solidFill>
              </a:rPr>
              <a:t>Керівник ЗЗСО зобов’язаний затверджувати правила внутрішнього розпорядку закладу (ст. 38).</a:t>
            </a:r>
          </a:p>
          <a:p>
            <a:pPr algn="just"/>
            <a:r>
              <a:rPr lang="uk-UA" sz="2300" dirty="0">
                <a:solidFill>
                  <a:srgbClr val="002060"/>
                </a:solidFill>
              </a:rPr>
              <a:t>Педагогічна рада схвалює правила внутрішнього розпорядку (ст.40).</a:t>
            </a:r>
            <a:endParaRPr lang="ru-RU" dirty="0"/>
          </a:p>
        </p:txBody>
      </p:sp>
      <p:pic>
        <p:nvPicPr>
          <p:cNvPr id="7" name="Picture 2" descr="STATE SERVICE OF EDUCATION QUALITY OF UKRA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8" y="5445347"/>
            <a:ext cx="979310" cy="118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94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721"/>
            <a:ext cx="8229600" cy="837417"/>
          </a:xfrm>
        </p:spPr>
        <p:txBody>
          <a:bodyPr>
            <a:noAutofit/>
          </a:bodyPr>
          <a:lstStyle/>
          <a:p>
            <a:br>
              <a:rPr lang="ru-RU" sz="2600" b="1" kern="0" dirty="0">
                <a:solidFill>
                  <a:srgbClr val="C00000"/>
                </a:solidFill>
                <a:latin typeface="Candara" panose="020E0502030303020204" pitchFamily="34" charset="0"/>
                <a:ea typeface="+mn-ea"/>
                <a:cs typeface="+mn-cs"/>
              </a:rPr>
            </a:br>
            <a:r>
              <a:rPr lang="ru-RU" sz="2600" b="1" kern="0" dirty="0">
                <a:solidFill>
                  <a:srgbClr val="C00000"/>
                </a:solidFill>
                <a:latin typeface="Candara" panose="020E0502030303020204" pitchFamily="34" charset="0"/>
                <a:ea typeface="+mn-ea"/>
                <a:cs typeface="+mn-cs"/>
              </a:rPr>
              <a:t>ПРАВИЛА ВНУТРІШНЬОГО РОЗПОРЯДКУ </a:t>
            </a:r>
            <a:br>
              <a:rPr lang="ru-RU" sz="2600" b="1" kern="0" dirty="0">
                <a:solidFill>
                  <a:srgbClr val="C00000"/>
                </a:solidFill>
                <a:latin typeface="Candara" panose="020E0502030303020204" pitchFamily="34" charset="0"/>
                <a:ea typeface="+mn-ea"/>
                <a:cs typeface="+mn-cs"/>
              </a:rPr>
            </a:br>
            <a:r>
              <a:rPr lang="ru-RU" sz="2600" b="1" kern="0" dirty="0">
                <a:solidFill>
                  <a:srgbClr val="C00000"/>
                </a:solidFill>
                <a:latin typeface="Candara" panose="020E0502030303020204" pitchFamily="34" charset="0"/>
                <a:ea typeface="+mn-ea"/>
                <a:cs typeface="+mn-cs"/>
              </a:rPr>
              <a:t>ЗАКЛАДУ ОСВІТИ</a:t>
            </a:r>
            <a:br>
              <a:rPr lang="ru-RU" sz="2600" b="1" kern="0" dirty="0">
                <a:solidFill>
                  <a:srgbClr val="C00000"/>
                </a:solidFill>
                <a:latin typeface="Candara" panose="020E0502030303020204" pitchFamily="34" charset="0"/>
                <a:ea typeface="+mn-ea"/>
                <a:cs typeface="+mn-cs"/>
              </a:rPr>
            </a:br>
            <a:endParaRPr lang="uk-UA" sz="2600" b="1" kern="0" dirty="0">
              <a:solidFill>
                <a:srgbClr val="C00000"/>
              </a:solidFill>
              <a:latin typeface="Candara" panose="020E0502030303020204" pitchFamily="34" charset="0"/>
              <a:ea typeface="+mn-ea"/>
              <a:cs typeface="+mn-cs"/>
            </a:endParaRPr>
          </a:p>
        </p:txBody>
      </p:sp>
      <p:pic>
        <p:nvPicPr>
          <p:cNvPr id="4" name="Місце для вмісту 3"/>
          <p:cNvPicPr>
            <a:picLocks noGrp="1" noChangeAspect="1"/>
          </p:cNvPicPr>
          <p:nvPr>
            <p:ph idx="1"/>
          </p:nvPr>
        </p:nvPicPr>
        <p:blipFill>
          <a:blip r:embed="rId2"/>
          <a:stretch>
            <a:fillRect/>
          </a:stretch>
        </p:blipFill>
        <p:spPr>
          <a:xfrm>
            <a:off x="-14807" y="846138"/>
            <a:ext cx="9252520" cy="6126163"/>
          </a:xfrm>
          <a:prstGeom prst="rect">
            <a:avLst/>
          </a:prstGeom>
        </p:spPr>
      </p:pic>
      <p:sp>
        <p:nvSpPr>
          <p:cNvPr id="5" name="Прямокутник 4"/>
          <p:cNvSpPr/>
          <p:nvPr/>
        </p:nvSpPr>
        <p:spPr>
          <a:xfrm>
            <a:off x="4583664" y="2276872"/>
            <a:ext cx="4298549" cy="369332"/>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dirty="0">
                <a:solidFill>
                  <a:prstClr val="black"/>
                </a:solidFill>
              </a:rPr>
              <a:t>https://ezavdnz.expertus.com.ua/10005305</a:t>
            </a:r>
            <a:endParaRPr lang="uk-UA" dirty="0">
              <a:solidFill>
                <a:prstClr val="black"/>
              </a:solidFill>
            </a:endParaRPr>
          </a:p>
        </p:txBody>
      </p:sp>
    </p:spTree>
    <p:extLst>
      <p:ext uri="{BB962C8B-B14F-4D97-AF65-F5344CB8AC3E}">
        <p14:creationId xmlns:p14="http://schemas.microsoft.com/office/powerpoint/2010/main" val="315444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81540" y="1052736"/>
            <a:ext cx="8784976" cy="5328591"/>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a:bodyPr>
          <a:lstStyle/>
          <a:p>
            <a:pPr marL="0" indent="0" algn="ctr">
              <a:buNone/>
            </a:pPr>
            <a:r>
              <a:rPr lang="uk-UA" sz="2400" dirty="0">
                <a:solidFill>
                  <a:srgbClr val="002060"/>
                </a:solidFill>
              </a:rPr>
              <a:t>Наказ</a:t>
            </a:r>
          </a:p>
          <a:p>
            <a:pPr marL="0" indent="0" algn="ctr">
              <a:buNone/>
            </a:pPr>
            <a:r>
              <a:rPr lang="uk-UA" sz="2400" dirty="0">
                <a:solidFill>
                  <a:srgbClr val="002060"/>
                </a:solidFill>
              </a:rPr>
              <a:t>Міністерства розвитку економіки, торгівлі та сільського господарства України</a:t>
            </a:r>
          </a:p>
          <a:p>
            <a:pPr marL="0" indent="0" algn="ctr">
              <a:buNone/>
            </a:pPr>
            <a:r>
              <a:rPr lang="uk-UA" sz="2400" dirty="0">
                <a:solidFill>
                  <a:srgbClr val="002060"/>
                </a:solidFill>
              </a:rPr>
              <a:t> від 12.03.2021  </a:t>
            </a:r>
            <a:r>
              <a:rPr lang="uk-UA" sz="2400" b="1" dirty="0">
                <a:solidFill>
                  <a:srgbClr val="002060"/>
                </a:solidFill>
              </a:rPr>
              <a:t>№526</a:t>
            </a:r>
          </a:p>
          <a:p>
            <a:pPr marL="0" indent="0" algn="ctr">
              <a:buNone/>
            </a:pPr>
            <a:r>
              <a:rPr lang="uk-UA" sz="2400" b="1" dirty="0">
                <a:solidFill>
                  <a:srgbClr val="002060"/>
                </a:solidFill>
              </a:rPr>
              <a:t> </a:t>
            </a:r>
            <a:r>
              <a:rPr lang="uk-UA" sz="2400" dirty="0">
                <a:solidFill>
                  <a:srgbClr val="002060"/>
                </a:solidFill>
              </a:rPr>
              <a:t>«Про затвердження національного класифікатора </a:t>
            </a:r>
          </a:p>
          <a:p>
            <a:pPr marL="0" indent="0" algn="ctr">
              <a:buNone/>
            </a:pPr>
            <a:r>
              <a:rPr lang="uk-UA" sz="2400" dirty="0">
                <a:solidFill>
                  <a:srgbClr val="002060"/>
                </a:solidFill>
              </a:rPr>
              <a:t>управлінської документації НК 010:2021 </a:t>
            </a:r>
          </a:p>
          <a:p>
            <a:pPr marL="0" indent="0" algn="ctr">
              <a:buNone/>
            </a:pPr>
            <a:r>
              <a:rPr lang="uk-UA" sz="2400" dirty="0">
                <a:solidFill>
                  <a:srgbClr val="002060"/>
                </a:solidFill>
              </a:rPr>
              <a:t>та скасування національного класифікатора ДК 010-98»</a:t>
            </a:r>
          </a:p>
          <a:p>
            <a:pPr marL="0" indent="0" algn="ctr">
              <a:buNone/>
            </a:pPr>
            <a:endParaRPr lang="uk-UA" sz="1800" i="1" dirty="0">
              <a:solidFill>
                <a:schemeClr val="accent6">
                  <a:lumMod val="50000"/>
                </a:schemeClr>
              </a:solidFill>
            </a:endParaRPr>
          </a:p>
        </p:txBody>
      </p:sp>
      <p:pic>
        <p:nvPicPr>
          <p:cNvPr id="6" name="Рисунок 5"/>
          <p:cNvPicPr>
            <a:picLocks noChangeAspect="1"/>
          </p:cNvPicPr>
          <p:nvPr/>
        </p:nvPicPr>
        <p:blipFill>
          <a:blip r:embed="rId2"/>
          <a:stretch>
            <a:fillRect/>
          </a:stretch>
        </p:blipFill>
        <p:spPr>
          <a:xfrm>
            <a:off x="107504" y="116633"/>
            <a:ext cx="1719635" cy="936103"/>
          </a:xfrm>
          <a:prstGeom prst="rect">
            <a:avLst/>
          </a:prstGeom>
        </p:spPr>
      </p:pic>
      <p:sp>
        <p:nvSpPr>
          <p:cNvPr id="5" name="Прямокутник 4"/>
          <p:cNvSpPr/>
          <p:nvPr/>
        </p:nvSpPr>
        <p:spPr>
          <a:xfrm>
            <a:off x="1488979" y="1196752"/>
            <a:ext cx="6455613" cy="800219"/>
          </a:xfrm>
          <a:prstGeom prst="rect">
            <a:avLst/>
          </a:prstGeom>
        </p:spPr>
        <p:txBody>
          <a:bodyPr wrap="none">
            <a:spAutoFit/>
          </a:bodyPr>
          <a:lstStyle/>
          <a:p>
            <a:pPr algn="ctr"/>
            <a:r>
              <a:rPr lang="uk-UA" sz="2400" b="1" kern="0" dirty="0">
                <a:solidFill>
                  <a:srgbClr val="C00000"/>
                </a:solidFill>
                <a:latin typeface="Candara" panose="020E0502030303020204" pitchFamily="34" charset="0"/>
                <a:ea typeface="+mj-ea"/>
                <a:cs typeface="+mj-cs"/>
              </a:rPr>
              <a:t>НАЦІОНАЛЬНИЙ КЛАСИФІКАТОР НК </a:t>
            </a:r>
            <a:r>
              <a:rPr lang="uk-UA" sz="2400" b="1" kern="0" dirty="0">
                <a:solidFill>
                  <a:srgbClr val="C00000"/>
                </a:solidFill>
                <a:ea typeface="+mj-ea"/>
                <a:cs typeface="+mj-cs"/>
              </a:rPr>
              <a:t>010:2021</a:t>
            </a:r>
            <a:r>
              <a:rPr lang="uk-UA" sz="2400" b="1" kern="0" dirty="0">
                <a:solidFill>
                  <a:srgbClr val="C00000"/>
                </a:solidFill>
                <a:latin typeface="Candara" panose="020E0502030303020204" pitchFamily="34" charset="0"/>
                <a:ea typeface="+mj-ea"/>
                <a:cs typeface="+mj-cs"/>
              </a:rPr>
              <a:t> </a:t>
            </a:r>
          </a:p>
          <a:p>
            <a:pPr algn="ctr"/>
            <a:endParaRPr lang="uk-UA" sz="2200" b="1" kern="0" dirty="0">
              <a:solidFill>
                <a:srgbClr val="C00000"/>
              </a:solidFill>
              <a:latin typeface="Candara" panose="020E0502030303020204" pitchFamily="34" charset="0"/>
              <a:ea typeface="+mj-ea"/>
              <a:cs typeface="+mj-cs"/>
            </a:endParaRPr>
          </a:p>
        </p:txBody>
      </p:sp>
    </p:spTree>
    <p:extLst>
      <p:ext uri="{BB962C8B-B14F-4D97-AF65-F5344CB8AC3E}">
        <p14:creationId xmlns:p14="http://schemas.microsoft.com/office/powerpoint/2010/main" val="36667542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997" y="45297"/>
            <a:ext cx="8229600" cy="418058"/>
          </a:xfrm>
        </p:spPr>
        <p:txBody>
          <a:bodyPr>
            <a:normAutofit fontScale="90000"/>
          </a:bodyPr>
          <a:lstStyle/>
          <a:p>
            <a:r>
              <a:rPr lang="uk-UA" sz="2800" b="1" kern="0" dirty="0">
                <a:solidFill>
                  <a:srgbClr val="C00000"/>
                </a:solidFill>
                <a:latin typeface="Candara" panose="020E0502030303020204" pitchFamily="34" charset="0"/>
                <a:ea typeface="+mn-ea"/>
                <a:cs typeface="+mn-cs"/>
              </a:rPr>
              <a:t>ПОСАДОВІ ІНСТРУКЦІЇ </a:t>
            </a:r>
          </a:p>
        </p:txBody>
      </p:sp>
      <p:sp>
        <p:nvSpPr>
          <p:cNvPr id="4" name="Прямокутник 3"/>
          <p:cNvSpPr/>
          <p:nvPr/>
        </p:nvSpPr>
        <p:spPr>
          <a:xfrm>
            <a:off x="123326" y="594017"/>
            <a:ext cx="8928586" cy="328038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gn="just">
              <a:spcBef>
                <a:spcPct val="20000"/>
              </a:spcBef>
              <a:buFont typeface="Wingdings" panose="05000000000000000000" pitchFamily="2" charset="2"/>
              <a:buChar char="§"/>
            </a:pPr>
            <a:r>
              <a:rPr lang="uk-UA" dirty="0">
                <a:solidFill>
                  <a:srgbClr val="002060"/>
                </a:solidFill>
              </a:rPr>
              <a:t>Наказ Міністерства розвитку економіки, торгівлі та сільського господарства України  від 12.03.2021  №526  «Про затвердження національного класифікатора управлінської документації НК 010:2021 та скасування національного класифікатора ДК 010-98», назва посади має відповідати найменуванням професій і посад, зазначених у ньому.</a:t>
            </a:r>
            <a:endParaRPr lang="ru-RU" altLang="en-US" b="1" dirty="0">
              <a:solidFill>
                <a:srgbClr val="002060"/>
              </a:solidFill>
            </a:endParaRPr>
          </a:p>
          <a:p>
            <a:pPr marL="354013" indent="-354013" algn="just" eaLnBrk="0" fontAlgn="base" hangingPunct="0">
              <a:spcBef>
                <a:spcPct val="0"/>
              </a:spcBef>
              <a:spcAft>
                <a:spcPts val="1125"/>
              </a:spcAft>
              <a:buFont typeface="Wingdings" panose="05000000000000000000" pitchFamily="2" charset="2"/>
              <a:buChar char="§"/>
            </a:pPr>
            <a:r>
              <a:rPr lang="uk-UA" altLang="en-US" b="1" dirty="0">
                <a:solidFill>
                  <a:srgbClr val="002060"/>
                </a:solidFill>
              </a:rPr>
              <a:t>Професійний стандарт за професіями «Вчитель початкових класів закладу ЗСО», «Вчитель закладу ЗСО», «Вчитель з початкової освіти (з дипломом молодшого спеціаліста)» (наказ Мінекономіки № 2736-20 від 23.12.2020).</a:t>
            </a:r>
          </a:p>
          <a:p>
            <a:pPr marL="354013" indent="-354013" algn="just" eaLnBrk="0" fontAlgn="base" hangingPunct="0">
              <a:spcBef>
                <a:spcPct val="0"/>
              </a:spcBef>
              <a:spcAft>
                <a:spcPts val="1125"/>
              </a:spcAft>
              <a:buFont typeface="Wingdings" panose="05000000000000000000" pitchFamily="2" charset="2"/>
              <a:buChar char="§"/>
            </a:pPr>
            <a:r>
              <a:rPr lang="ru-RU" altLang="en-US" b="1" dirty="0">
                <a:solidFill>
                  <a:srgbClr val="002060"/>
                </a:solidFill>
              </a:rPr>
              <a:t>Професійні стандарти «Керівник (директор) закладу дошкільної освіти» та «Вихователь закладу дошкільної освіти» (наказ Мінекономіки №620-21 від 28.09.2021 та № 755-21 від 19.10.2021).</a:t>
            </a:r>
            <a:endParaRPr lang="uk-UA" altLang="en-US" b="1" dirty="0">
              <a:solidFill>
                <a:srgbClr val="002060"/>
              </a:solidFill>
            </a:endParaRPr>
          </a:p>
        </p:txBody>
      </p:sp>
      <p:sp>
        <p:nvSpPr>
          <p:cNvPr id="7" name="Прямокутник 6"/>
          <p:cNvSpPr/>
          <p:nvPr/>
        </p:nvSpPr>
        <p:spPr>
          <a:xfrm>
            <a:off x="107504" y="4005064"/>
            <a:ext cx="8856578" cy="267765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2100" b="1" dirty="0">
                <a:solidFill>
                  <a:srgbClr val="002060"/>
                </a:solidFill>
              </a:rPr>
              <a:t>Текст посадової інструкції може складатися з таких розділів:</a:t>
            </a:r>
          </a:p>
          <a:p>
            <a:pPr marL="1143000" lvl="2" indent="-342900" algn="just">
              <a:buFont typeface="Wingdings" panose="05000000000000000000" pitchFamily="2" charset="2"/>
              <a:buChar char="§"/>
            </a:pPr>
            <a:r>
              <a:rPr lang="uk-UA" sz="2100" i="1" dirty="0">
                <a:solidFill>
                  <a:srgbClr val="002060"/>
                </a:solidFill>
              </a:rPr>
              <a:t>Загальні положення.</a:t>
            </a:r>
          </a:p>
          <a:p>
            <a:pPr marL="1143000" lvl="2" indent="-342900" algn="just">
              <a:buFont typeface="Wingdings" panose="05000000000000000000" pitchFamily="2" charset="2"/>
              <a:buChar char="§"/>
            </a:pPr>
            <a:r>
              <a:rPr lang="uk-UA" sz="2100" i="1" dirty="0">
                <a:solidFill>
                  <a:srgbClr val="002060"/>
                </a:solidFill>
              </a:rPr>
              <a:t>Завдання та обов’язки.</a:t>
            </a:r>
          </a:p>
          <a:p>
            <a:pPr marL="1143000" lvl="2" indent="-342900" algn="just">
              <a:buFont typeface="Wingdings" panose="05000000000000000000" pitchFamily="2" charset="2"/>
              <a:buChar char="§"/>
            </a:pPr>
            <a:r>
              <a:rPr lang="uk-UA" sz="2100" i="1" dirty="0">
                <a:solidFill>
                  <a:srgbClr val="002060"/>
                </a:solidFill>
              </a:rPr>
              <a:t>Права.</a:t>
            </a:r>
          </a:p>
          <a:p>
            <a:pPr marL="1143000" lvl="2" indent="-342900" algn="just">
              <a:buFont typeface="Wingdings" panose="05000000000000000000" pitchFamily="2" charset="2"/>
              <a:buChar char="§"/>
            </a:pPr>
            <a:r>
              <a:rPr lang="uk-UA" sz="2100" i="1" dirty="0">
                <a:solidFill>
                  <a:srgbClr val="002060"/>
                </a:solidFill>
              </a:rPr>
              <a:t>Відповідальність.</a:t>
            </a:r>
          </a:p>
          <a:p>
            <a:pPr marL="1143000" lvl="2" indent="-342900" algn="just">
              <a:buFont typeface="Wingdings" panose="05000000000000000000" pitchFamily="2" charset="2"/>
              <a:buChar char="§"/>
            </a:pPr>
            <a:r>
              <a:rPr lang="uk-UA" sz="2100" i="1" dirty="0">
                <a:solidFill>
                  <a:srgbClr val="002060"/>
                </a:solidFill>
              </a:rPr>
              <a:t>Повинен знати</a:t>
            </a:r>
          </a:p>
          <a:p>
            <a:pPr marL="1143000" lvl="2" indent="-342900" algn="just">
              <a:buFont typeface="Wingdings" panose="05000000000000000000" pitchFamily="2" charset="2"/>
              <a:buChar char="§"/>
            </a:pPr>
            <a:r>
              <a:rPr lang="uk-UA" sz="2100" i="1" dirty="0">
                <a:solidFill>
                  <a:srgbClr val="002060"/>
                </a:solidFill>
              </a:rPr>
              <a:t>Кваліфікаційні вимоги.</a:t>
            </a:r>
          </a:p>
          <a:p>
            <a:pPr marL="1143000" lvl="2" indent="-342900" algn="just">
              <a:buFont typeface="Wingdings" panose="05000000000000000000" pitchFamily="2" charset="2"/>
              <a:buChar char="§"/>
            </a:pPr>
            <a:r>
              <a:rPr lang="uk-UA" sz="2100" i="1" dirty="0">
                <a:solidFill>
                  <a:srgbClr val="002060"/>
                </a:solidFill>
              </a:rPr>
              <a:t>Взаємовідносини (зв’язки) за професією, посадою.</a:t>
            </a:r>
          </a:p>
        </p:txBody>
      </p:sp>
      <p:sp>
        <p:nvSpPr>
          <p:cNvPr id="8" name="Прямокутник 7"/>
          <p:cNvSpPr/>
          <p:nvPr/>
        </p:nvSpPr>
        <p:spPr>
          <a:xfrm>
            <a:off x="6643062" y="5862529"/>
            <a:ext cx="2321020" cy="276999"/>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sz="1200" dirty="0">
                <a:solidFill>
                  <a:prstClr val="black"/>
                </a:solidFill>
                <a:hlinkClick r:id="rId2"/>
              </a:rPr>
              <a:t>https://edirshkoly.mcfr.ua/877881</a:t>
            </a:r>
            <a:endParaRPr lang="uk-UA" dirty="0">
              <a:solidFill>
                <a:prstClr val="black"/>
              </a:solidFill>
            </a:endParaRPr>
          </a:p>
        </p:txBody>
      </p:sp>
      <p:pic>
        <p:nvPicPr>
          <p:cNvPr id="3" name="Рисунок 2"/>
          <p:cNvPicPr>
            <a:picLocks noChangeAspect="1"/>
          </p:cNvPicPr>
          <p:nvPr/>
        </p:nvPicPr>
        <p:blipFill>
          <a:blip r:embed="rId3"/>
          <a:stretch>
            <a:fillRect/>
          </a:stretch>
        </p:blipFill>
        <p:spPr>
          <a:xfrm>
            <a:off x="6793922" y="4357038"/>
            <a:ext cx="2019300" cy="1440160"/>
          </a:xfrm>
          <a:prstGeom prst="rect">
            <a:avLst/>
          </a:prstGeom>
        </p:spPr>
      </p:pic>
    </p:spTree>
    <p:extLst>
      <p:ext uri="{BB962C8B-B14F-4D97-AF65-F5344CB8AC3E}">
        <p14:creationId xmlns:p14="http://schemas.microsoft.com/office/powerpoint/2010/main" val="2123356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3014"/>
            <a:ext cx="5999786" cy="706091"/>
          </a:xfrm>
        </p:spPr>
        <p:txBody>
          <a:bodyPr>
            <a:normAutofit/>
          </a:bodyPr>
          <a:lstStyle/>
          <a:p>
            <a:r>
              <a:rPr lang="uk-UA" sz="2800" b="1" kern="0" dirty="0">
                <a:solidFill>
                  <a:srgbClr val="C00000"/>
                </a:solidFill>
                <a:latin typeface="Candara" panose="020E0502030303020204" pitchFamily="34" charset="0"/>
                <a:ea typeface="+mn-ea"/>
                <a:cs typeface="+mn-cs"/>
              </a:rPr>
              <a:t>ПОСАДОВІ ІНСТРУКЦІЇ  </a:t>
            </a:r>
          </a:p>
        </p:txBody>
      </p:sp>
      <p:sp>
        <p:nvSpPr>
          <p:cNvPr id="5" name="Прямокутник 4"/>
          <p:cNvSpPr/>
          <p:nvPr/>
        </p:nvSpPr>
        <p:spPr>
          <a:xfrm>
            <a:off x="3927991" y="980728"/>
            <a:ext cx="184731" cy="369332"/>
          </a:xfrm>
          <a:prstGeom prst="rect">
            <a:avLst/>
          </a:prstGeom>
        </p:spPr>
        <p:txBody>
          <a:bodyPr wrap="none">
            <a:spAutoFit/>
          </a:bodyPr>
          <a:lstStyle/>
          <a:p>
            <a:endParaRPr lang="uk-UA" b="1" dirty="0">
              <a:solidFill>
                <a:prstClr val="black"/>
              </a:solidFill>
            </a:endParaRPr>
          </a:p>
        </p:txBody>
      </p:sp>
      <p:sp>
        <p:nvSpPr>
          <p:cNvPr id="6" name="Прямокутник 5"/>
          <p:cNvSpPr/>
          <p:nvPr/>
        </p:nvSpPr>
        <p:spPr>
          <a:xfrm>
            <a:off x="467544" y="4569954"/>
            <a:ext cx="8064896" cy="224676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buFont typeface="Wingdings" panose="05000000000000000000" pitchFamily="2" charset="2"/>
              <a:buChar char="G"/>
            </a:pPr>
            <a:r>
              <a:rPr lang="uk-UA" sz="2000" b="1" i="1" dirty="0">
                <a:solidFill>
                  <a:srgbClr val="993300"/>
                </a:solidFill>
                <a:cs typeface="Calibri" pitchFamily="34" charset="0"/>
                <a:sym typeface="Wingdings"/>
              </a:rPr>
              <a:t>Важливо пам’ятати! </a:t>
            </a:r>
          </a:p>
          <a:p>
            <a:r>
              <a:rPr lang="uk-UA" sz="2400" dirty="0">
                <a:solidFill>
                  <a:srgbClr val="002060"/>
                </a:solidFill>
              </a:rPr>
              <a:t>Переглядати чи вносити зміни до інструкцій необхідно, коли є зміни у:</a:t>
            </a:r>
          </a:p>
          <a:p>
            <a:pPr marL="800100" lvl="1" indent="-342900">
              <a:buFont typeface="Wingdings" panose="05000000000000000000" pitchFamily="2" charset="2"/>
              <a:buChar char="§"/>
            </a:pPr>
            <a:r>
              <a:rPr lang="uk-UA" sz="2400" dirty="0">
                <a:solidFill>
                  <a:srgbClr val="002060"/>
                </a:solidFill>
              </a:rPr>
              <a:t>найменуванні закладу;</a:t>
            </a:r>
          </a:p>
          <a:p>
            <a:pPr marL="800100" lvl="1" indent="-342900">
              <a:buFont typeface="Wingdings" panose="05000000000000000000" pitchFamily="2" charset="2"/>
              <a:buChar char="§"/>
            </a:pPr>
            <a:r>
              <a:rPr lang="uk-UA" sz="2400" dirty="0">
                <a:solidFill>
                  <a:srgbClr val="002060"/>
                </a:solidFill>
              </a:rPr>
              <a:t>організаційній структурі;</a:t>
            </a:r>
          </a:p>
          <a:p>
            <a:pPr marL="800100" lvl="1" indent="-342900">
              <a:buFont typeface="Wingdings" panose="05000000000000000000" pitchFamily="2" charset="2"/>
              <a:buChar char="§"/>
            </a:pPr>
            <a:r>
              <a:rPr lang="uk-UA" sz="2400" dirty="0">
                <a:solidFill>
                  <a:srgbClr val="002060"/>
                </a:solidFill>
              </a:rPr>
              <a:t>штатному розписі.</a:t>
            </a:r>
          </a:p>
        </p:txBody>
      </p:sp>
      <p:sp>
        <p:nvSpPr>
          <p:cNvPr id="7" name="Прямокутник 6"/>
          <p:cNvSpPr/>
          <p:nvPr/>
        </p:nvSpPr>
        <p:spPr>
          <a:xfrm>
            <a:off x="3075896" y="1106520"/>
            <a:ext cx="6035590" cy="73866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dirty="0">
                <a:solidFill>
                  <a:srgbClr val="002060"/>
                </a:solidFill>
                <a:hlinkClick r:id="rId2"/>
              </a:rPr>
              <a:t>Випуск 1 «Професії працівників, які є загальними для всіх видів економічної діяльності» Довідника кваліфікаційних характеристик професій працівників</a:t>
            </a:r>
            <a:r>
              <a:rPr lang="uk-UA" sz="1400" dirty="0">
                <a:solidFill>
                  <a:srgbClr val="002060"/>
                </a:solidFill>
              </a:rPr>
              <a:t>, затвердженого наказом Мінпраці від 29.12.2004 № 336 (ДКХП).</a:t>
            </a:r>
          </a:p>
        </p:txBody>
      </p:sp>
      <p:pic>
        <p:nvPicPr>
          <p:cNvPr id="2050" name="Picture 2" descr="Обов'язковість посадових інструкцій та відповідальність за їх відсутні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36" y="133753"/>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Місце для вмісту 2"/>
          <p:cNvSpPr txBox="1">
            <a:spLocks/>
          </p:cNvSpPr>
          <p:nvPr/>
        </p:nvSpPr>
        <p:spPr>
          <a:xfrm>
            <a:off x="175236" y="2066620"/>
            <a:ext cx="8771894" cy="230425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buFont typeface="Wingdings" panose="05000000000000000000" pitchFamily="2" charset="2"/>
              <a:buChar char="§"/>
            </a:pPr>
            <a:r>
              <a:rPr lang="uk-UA" sz="2100" dirty="0">
                <a:solidFill>
                  <a:srgbClr val="002060"/>
                </a:solidFill>
              </a:rPr>
              <a:t>Інструкції складають для посад (робіт), а не для конкретних працівників.</a:t>
            </a:r>
          </a:p>
          <a:p>
            <a:pPr marL="285750" lvl="2" indent="-285750" algn="just">
              <a:buFont typeface="Wingdings" panose="05000000000000000000" pitchFamily="2" charset="2"/>
              <a:buChar char="§"/>
            </a:pPr>
            <a:r>
              <a:rPr lang="uk-UA" sz="2100" dirty="0">
                <a:solidFill>
                  <a:srgbClr val="002060"/>
                </a:solidFill>
              </a:rPr>
              <a:t>Для керівників, професіоналів, фахівців і технічних службовців </a:t>
            </a:r>
            <a:r>
              <a:rPr lang="uk-UA" sz="2100" b="1" dirty="0">
                <a:solidFill>
                  <a:srgbClr val="002060"/>
                </a:solidFill>
              </a:rPr>
              <a:t>ЗДО </a:t>
            </a:r>
            <a:r>
              <a:rPr lang="uk-UA" sz="2100" dirty="0">
                <a:solidFill>
                  <a:srgbClr val="002060"/>
                </a:solidFill>
              </a:rPr>
              <a:t>розробляють </a:t>
            </a:r>
            <a:r>
              <a:rPr lang="uk-UA" sz="2100" u="sng" dirty="0">
                <a:solidFill>
                  <a:srgbClr val="002060"/>
                </a:solidFill>
              </a:rPr>
              <a:t>посадові інструкції, </a:t>
            </a:r>
            <a:r>
              <a:rPr lang="uk-UA" sz="2100" dirty="0">
                <a:solidFill>
                  <a:srgbClr val="002060"/>
                </a:solidFill>
              </a:rPr>
              <a:t>для інших категорій працівників — </a:t>
            </a:r>
            <a:r>
              <a:rPr lang="uk-UA" sz="2100" u="sng" dirty="0">
                <a:solidFill>
                  <a:srgbClr val="002060"/>
                </a:solidFill>
              </a:rPr>
              <a:t>робочі.</a:t>
            </a:r>
            <a:r>
              <a:rPr lang="uk-UA" sz="2100" dirty="0">
                <a:solidFill>
                  <a:srgbClr val="002060"/>
                </a:solidFill>
              </a:rPr>
              <a:t> Визначити, до якої категорії належить посада (робота), допоможе перша цифра коду професії за Класифікатором професій. Код професії починається цифрами 1–4 — складайте посадові інструкції, цифрами 5–9 — робочі інструкції.</a:t>
            </a:r>
          </a:p>
        </p:txBody>
      </p:sp>
    </p:spTree>
    <p:extLst>
      <p:ext uri="{BB962C8B-B14F-4D97-AF65-F5344CB8AC3E}">
        <p14:creationId xmlns:p14="http://schemas.microsoft.com/office/powerpoint/2010/main" val="3133261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90531"/>
            <a:ext cx="8229600" cy="836712"/>
          </a:xfrm>
        </p:spPr>
        <p:txBody>
          <a:bodyPr>
            <a:normAutofit/>
          </a:bodyPr>
          <a:lstStyle/>
          <a:p>
            <a:r>
              <a:rPr lang="uk-UA" sz="2800" b="1" kern="0" dirty="0">
                <a:solidFill>
                  <a:srgbClr val="C00000"/>
                </a:solidFill>
                <a:latin typeface="Candara" panose="020E0502030303020204" pitchFamily="34" charset="0"/>
                <a:ea typeface="+mn-ea"/>
                <a:cs typeface="+mn-cs"/>
              </a:rPr>
              <a:t>ПОСАДОВІ ІНСТРУКЦІЇ</a:t>
            </a:r>
            <a:endParaRPr lang="uk-UA" sz="2800" dirty="0"/>
          </a:p>
        </p:txBody>
      </p:sp>
      <p:sp>
        <p:nvSpPr>
          <p:cNvPr id="3" name="Місце для вмісту 2"/>
          <p:cNvSpPr>
            <a:spLocks noGrp="1"/>
          </p:cNvSpPr>
          <p:nvPr>
            <p:ph idx="1"/>
          </p:nvPr>
        </p:nvSpPr>
        <p:spPr>
          <a:xfrm>
            <a:off x="539552" y="1622030"/>
            <a:ext cx="8229600" cy="5036789"/>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70000" lnSpcReduction="20000"/>
          </a:bodyPr>
          <a:lstStyle/>
          <a:p>
            <a:pPr marL="0" indent="0" algn="just">
              <a:buNone/>
            </a:pPr>
            <a:r>
              <a:rPr lang="uk-UA" dirty="0"/>
              <a:t>	</a:t>
            </a:r>
            <a:r>
              <a:rPr lang="uk-UA" sz="3400" dirty="0">
                <a:solidFill>
                  <a:srgbClr val="002060"/>
                </a:solidFill>
              </a:rPr>
              <a:t>Під час розроблення та оновлення посадової інструкції </a:t>
            </a:r>
            <a:r>
              <a:rPr lang="uk-UA" sz="3400" b="1" dirty="0">
                <a:solidFill>
                  <a:srgbClr val="002060"/>
                </a:solidFill>
              </a:rPr>
              <a:t>вихователя ЗДО </a:t>
            </a:r>
            <a:r>
              <a:rPr lang="uk-UA" sz="3400" dirty="0">
                <a:solidFill>
                  <a:srgbClr val="002060"/>
                </a:solidFill>
              </a:rPr>
              <a:t>керівник повинен врахувати зміст Професійного стандарту, зокрема:</a:t>
            </a:r>
          </a:p>
          <a:p>
            <a:pPr algn="just">
              <a:buFont typeface="Wingdings" panose="05000000000000000000" pitchFamily="2" charset="2"/>
              <a:buChar char="§"/>
            </a:pPr>
            <a:r>
              <a:rPr lang="uk-UA" sz="3400" dirty="0">
                <a:solidFill>
                  <a:srgbClr val="002060"/>
                </a:solidFill>
              </a:rPr>
              <a:t>основну мету професійної діяльності (пункт 1.1),</a:t>
            </a:r>
          </a:p>
          <a:p>
            <a:pPr algn="just">
              <a:buFont typeface="Wingdings" panose="05000000000000000000" pitchFamily="2" charset="2"/>
              <a:buChar char="§"/>
            </a:pPr>
            <a:r>
              <a:rPr lang="uk-UA" sz="3400" dirty="0">
                <a:solidFill>
                  <a:srgbClr val="002060"/>
                </a:solidFill>
              </a:rPr>
              <a:t> місце професії (пункт 1.7), </a:t>
            </a:r>
          </a:p>
          <a:p>
            <a:pPr algn="just">
              <a:buFont typeface="Wingdings" panose="05000000000000000000" pitchFamily="2" charset="2"/>
              <a:buChar char="§"/>
            </a:pPr>
            <a:r>
              <a:rPr lang="uk-UA" sz="3400" dirty="0">
                <a:solidFill>
                  <a:srgbClr val="002060"/>
                </a:solidFill>
              </a:rPr>
              <a:t>умови праці (пункт 1.8), </a:t>
            </a:r>
          </a:p>
          <a:p>
            <a:pPr algn="just">
              <a:buFont typeface="Wingdings" panose="05000000000000000000" pitchFamily="2" charset="2"/>
              <a:buChar char="§"/>
            </a:pPr>
            <a:r>
              <a:rPr lang="uk-UA" sz="3400" dirty="0">
                <a:solidFill>
                  <a:srgbClr val="002060"/>
                </a:solidFill>
              </a:rPr>
              <a:t>нормативно-правову базу, що регулює професійну діяльність (пункт 3), </a:t>
            </a:r>
          </a:p>
          <a:p>
            <a:pPr algn="just">
              <a:buFont typeface="Wingdings" panose="05000000000000000000" pitchFamily="2" charset="2"/>
              <a:buChar char="§"/>
            </a:pPr>
            <a:r>
              <a:rPr lang="uk-UA" sz="3400" dirty="0">
                <a:solidFill>
                  <a:srgbClr val="002060"/>
                </a:solidFill>
              </a:rPr>
              <a:t>професійні компетентності та трудові функції (пункт 5, 6),</a:t>
            </a:r>
          </a:p>
          <a:p>
            <a:pPr algn="just">
              <a:buFont typeface="Wingdings" panose="05000000000000000000" pitchFamily="2" charset="2"/>
              <a:buChar char="§"/>
            </a:pPr>
            <a:r>
              <a:rPr lang="uk-UA" sz="3400" dirty="0">
                <a:solidFill>
                  <a:srgbClr val="002060"/>
                </a:solidFill>
              </a:rPr>
              <a:t>орієнтовний опис професійних компетентностей вихователя, відповідно до кваліфікаційних категорій (пункт 7) і його застосування під час атестації, що  дасть можливість уніфікувати вимоги до визначення рівня загальних і професійних компетентностей вихователя</a:t>
            </a:r>
            <a:r>
              <a:rPr lang="uk-UA" sz="3100" dirty="0">
                <a:solidFill>
                  <a:srgbClr val="002060"/>
                </a:solidFill>
              </a:rPr>
              <a:t>.</a:t>
            </a:r>
          </a:p>
        </p:txBody>
      </p:sp>
      <p:pic>
        <p:nvPicPr>
          <p:cNvPr id="4" name="Рисунок 3"/>
          <p:cNvPicPr>
            <a:picLocks noChangeAspect="1"/>
          </p:cNvPicPr>
          <p:nvPr/>
        </p:nvPicPr>
        <p:blipFill>
          <a:blip r:embed="rId2"/>
          <a:stretch>
            <a:fillRect/>
          </a:stretch>
        </p:blipFill>
        <p:spPr>
          <a:xfrm>
            <a:off x="401215" y="220962"/>
            <a:ext cx="1993565" cy="1231499"/>
          </a:xfrm>
          <a:prstGeom prst="rect">
            <a:avLst/>
          </a:prstGeom>
        </p:spPr>
      </p:pic>
    </p:spTree>
    <p:extLst>
      <p:ext uri="{BB962C8B-B14F-4D97-AF65-F5344CB8AC3E}">
        <p14:creationId xmlns:p14="http://schemas.microsoft.com/office/powerpoint/2010/main" val="2816478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Місце для вмісту 2"/>
          <p:cNvSpPr txBox="1">
            <a:spLocks/>
          </p:cNvSpPr>
          <p:nvPr/>
        </p:nvSpPr>
        <p:spPr>
          <a:xfrm>
            <a:off x="262370" y="3789040"/>
            <a:ext cx="8229600" cy="173973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buFont typeface="Arial" pitchFamily="34" charset="0"/>
              <a:buNone/>
            </a:pPr>
            <a:r>
              <a:rPr lang="uk-UA" sz="1500" b="1" dirty="0">
                <a:solidFill>
                  <a:srgbClr val="002060"/>
                </a:solidFill>
              </a:rPr>
              <a:t>ПОГОДЖЕНО</a:t>
            </a:r>
          </a:p>
          <a:p>
            <a:pPr marL="114300" indent="-114300">
              <a:buFont typeface="Arial" pitchFamily="34" charset="0"/>
              <a:buNone/>
            </a:pPr>
            <a:r>
              <a:rPr lang="ru-RU" sz="1600" b="1" dirty="0">
                <a:solidFill>
                  <a:srgbClr val="002060"/>
                </a:solidFill>
              </a:rPr>
              <a:t>Заступник директора… </a:t>
            </a:r>
          </a:p>
          <a:p>
            <a:pPr marL="114300" indent="-114300">
              <a:buFont typeface="Arial" pitchFamily="34" charset="0"/>
              <a:buNone/>
            </a:pPr>
            <a:r>
              <a:rPr lang="ru-RU" sz="1600" b="1" dirty="0">
                <a:solidFill>
                  <a:srgbClr val="002060"/>
                </a:solidFill>
              </a:rPr>
              <a:t>Особистий підпис Власне ім’я ПРІЗВИЩЕ </a:t>
            </a:r>
          </a:p>
          <a:p>
            <a:pPr marL="114300" indent="-114300">
              <a:buFont typeface="Arial" pitchFamily="34" charset="0"/>
              <a:buNone/>
            </a:pPr>
            <a:r>
              <a:rPr lang="ru-RU" sz="1600" b="1" dirty="0">
                <a:solidFill>
                  <a:srgbClr val="002060"/>
                </a:solidFill>
              </a:rPr>
              <a:t>Дата</a:t>
            </a:r>
          </a:p>
          <a:p>
            <a:pPr marL="114300" indent="-114300">
              <a:buFont typeface="Arial" pitchFamily="34" charset="0"/>
              <a:buNone/>
            </a:pPr>
            <a:endParaRPr lang="ru-RU" sz="1600" b="1" dirty="0">
              <a:solidFill>
                <a:srgbClr val="002060"/>
              </a:solidFill>
            </a:endParaRPr>
          </a:p>
          <a:p>
            <a:pPr marL="114300" indent="-114300">
              <a:buFont typeface="Arial" pitchFamily="34" charset="0"/>
              <a:buNone/>
            </a:pPr>
            <a:r>
              <a:rPr lang="uk-UA" sz="1600" b="1" dirty="0">
                <a:solidFill>
                  <a:srgbClr val="002060"/>
                </a:solidFill>
              </a:rPr>
              <a:t>З інструкцією ознайомлений(а):</a:t>
            </a:r>
          </a:p>
          <a:p>
            <a:pPr marL="114300" indent="-114300">
              <a:buFont typeface="Arial" pitchFamily="34" charset="0"/>
              <a:buNone/>
            </a:pPr>
            <a:r>
              <a:rPr lang="ru-RU" sz="1600" b="1" dirty="0">
                <a:solidFill>
                  <a:srgbClr val="002060"/>
                </a:solidFill>
              </a:rPr>
              <a:t>Особистий підпис Власне ім’я ПРІЗВИЩЕ </a:t>
            </a:r>
          </a:p>
          <a:p>
            <a:pPr marL="114300" indent="-114300">
              <a:buFont typeface="Arial" pitchFamily="34" charset="0"/>
              <a:buNone/>
            </a:pPr>
            <a:r>
              <a:rPr lang="ru-RU" sz="1600" b="1" dirty="0">
                <a:solidFill>
                  <a:srgbClr val="002060"/>
                </a:solidFill>
              </a:rPr>
              <a:t>Дата</a:t>
            </a:r>
          </a:p>
        </p:txBody>
      </p:sp>
      <p:sp>
        <p:nvSpPr>
          <p:cNvPr id="6" name="Прямокутник 5"/>
          <p:cNvSpPr/>
          <p:nvPr/>
        </p:nvSpPr>
        <p:spPr>
          <a:xfrm>
            <a:off x="4410451" y="3789040"/>
            <a:ext cx="4695936" cy="95410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dirty="0">
                <a:solidFill>
                  <a:srgbClr val="002060"/>
                </a:solidFill>
              </a:rPr>
              <a:t>Гриф </a:t>
            </a:r>
            <a:r>
              <a:rPr lang="uk-UA" sz="1400" b="1" dirty="0">
                <a:solidFill>
                  <a:srgbClr val="002060"/>
                </a:solidFill>
              </a:rPr>
              <a:t>схвалення</a:t>
            </a:r>
            <a:r>
              <a:rPr lang="uk-UA" sz="1400" dirty="0">
                <a:solidFill>
                  <a:srgbClr val="002060"/>
                </a:solidFill>
              </a:rPr>
              <a:t> документа розміщують нижче реквізиту «Підпис» на лицьовому або зворотному боці </a:t>
            </a:r>
            <a:r>
              <a:rPr lang="uk-UA" sz="1400" u="sng" dirty="0">
                <a:solidFill>
                  <a:srgbClr val="002060"/>
                </a:solidFill>
              </a:rPr>
              <a:t>останнього аркуша документа</a:t>
            </a:r>
            <a:r>
              <a:rPr lang="uk-UA" sz="1400" dirty="0">
                <a:solidFill>
                  <a:srgbClr val="002060"/>
                </a:solidFill>
              </a:rPr>
              <a:t>, якщо місця для нього на лицьовому боці останнього аркуша не вистачає.</a:t>
            </a:r>
          </a:p>
        </p:txBody>
      </p:sp>
      <p:sp>
        <p:nvSpPr>
          <p:cNvPr id="8" name="Місце для вмісту 2"/>
          <p:cNvSpPr txBox="1">
            <a:spLocks/>
          </p:cNvSpPr>
          <p:nvPr/>
        </p:nvSpPr>
        <p:spPr>
          <a:xfrm>
            <a:off x="320586" y="585405"/>
            <a:ext cx="8454168" cy="303477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0400" lvl="7" indent="1549400">
              <a:buFont typeface="Arial" pitchFamily="34" charset="0"/>
              <a:buNone/>
            </a:pPr>
            <a:r>
              <a:rPr lang="uk-UA" sz="4300" b="1" dirty="0">
                <a:solidFill>
                  <a:srgbClr val="002060"/>
                </a:solidFill>
              </a:rPr>
              <a:t>ЗАТВЕРДЖУЮ</a:t>
            </a:r>
          </a:p>
          <a:p>
            <a:pPr marL="3200400" lvl="7" indent="1549400">
              <a:buFont typeface="Arial" pitchFamily="34" charset="0"/>
              <a:buNone/>
            </a:pPr>
            <a:r>
              <a:rPr lang="uk-UA" sz="4300" b="1" dirty="0">
                <a:solidFill>
                  <a:srgbClr val="002060"/>
                </a:solidFill>
              </a:rPr>
              <a:t>Директор (назва закладу освіти)</a:t>
            </a:r>
          </a:p>
          <a:p>
            <a:pPr marL="3200400" lvl="7" indent="1549400">
              <a:buFont typeface="Arial" pitchFamily="34" charset="0"/>
              <a:buNone/>
            </a:pPr>
            <a:r>
              <a:rPr lang="uk-UA" sz="4300" b="1" dirty="0">
                <a:solidFill>
                  <a:srgbClr val="002060"/>
                </a:solidFill>
              </a:rPr>
              <a:t>Особистий підпис Власне ім’я ПРІЗВИЩЕ </a:t>
            </a:r>
          </a:p>
          <a:p>
            <a:pPr marL="3200400" lvl="7" indent="1549400">
              <a:buFont typeface="Arial" pitchFamily="34" charset="0"/>
              <a:buNone/>
            </a:pPr>
            <a:r>
              <a:rPr lang="uk-UA" sz="4300" b="1" dirty="0">
                <a:solidFill>
                  <a:srgbClr val="002060"/>
                </a:solidFill>
              </a:rPr>
              <a:t>Дата</a:t>
            </a:r>
          </a:p>
          <a:p>
            <a:pPr marL="914400" lvl="2" indent="0" algn="ctr">
              <a:buFont typeface="Arial" pitchFamily="34" charset="0"/>
              <a:buNone/>
            </a:pPr>
            <a:endParaRPr lang="uk-UA" sz="4300" b="1" dirty="0">
              <a:solidFill>
                <a:srgbClr val="002060"/>
              </a:solidFill>
            </a:endParaRPr>
          </a:p>
          <a:p>
            <a:pPr marL="914400" lvl="2" indent="0">
              <a:buFont typeface="Arial" pitchFamily="34" charset="0"/>
              <a:buNone/>
            </a:pPr>
            <a:r>
              <a:rPr lang="uk-UA" sz="4300" b="1" dirty="0">
                <a:solidFill>
                  <a:srgbClr val="002060"/>
                </a:solidFill>
              </a:rPr>
              <a:t>Назва закладу освіти</a:t>
            </a:r>
          </a:p>
          <a:p>
            <a:pPr marL="914400" lvl="2" indent="0">
              <a:buFont typeface="Arial" pitchFamily="34" charset="0"/>
              <a:buNone/>
            </a:pPr>
            <a:endParaRPr lang="uk-UA" sz="4300" b="1" dirty="0">
              <a:solidFill>
                <a:srgbClr val="002060"/>
              </a:solidFill>
            </a:endParaRPr>
          </a:p>
          <a:p>
            <a:pPr marL="914400" lvl="2" indent="0">
              <a:buFont typeface="Arial" pitchFamily="34" charset="0"/>
              <a:buNone/>
            </a:pPr>
            <a:r>
              <a:rPr lang="uk-UA" sz="4300" b="1" dirty="0">
                <a:solidFill>
                  <a:srgbClr val="002060"/>
                </a:solidFill>
              </a:rPr>
              <a:t>ПОСАДОВА ІНСТРУКЦІЯ</a:t>
            </a:r>
          </a:p>
          <a:p>
            <a:pPr marL="914400" lvl="2" indent="0">
              <a:buFont typeface="Arial" pitchFamily="34" charset="0"/>
              <a:buNone/>
            </a:pPr>
            <a:endParaRPr lang="uk-UA" sz="4300" dirty="0">
              <a:solidFill>
                <a:prstClr val="black"/>
              </a:solidFill>
            </a:endParaRPr>
          </a:p>
          <a:p>
            <a:pPr marL="914400" lvl="2" indent="0">
              <a:buFont typeface="Arial" pitchFamily="34" charset="0"/>
              <a:buNone/>
            </a:pPr>
            <a:r>
              <a:rPr lang="uk-UA" sz="4300" dirty="0">
                <a:solidFill>
                  <a:srgbClr val="002060"/>
                </a:solidFill>
              </a:rPr>
              <a:t>___________ № ___________</a:t>
            </a:r>
          </a:p>
          <a:p>
            <a:pPr marL="914400" lvl="2" indent="0">
              <a:buFont typeface="Arial" pitchFamily="34" charset="0"/>
              <a:buNone/>
            </a:pPr>
            <a:r>
              <a:rPr lang="ru-RU" sz="4300" b="1" dirty="0">
                <a:solidFill>
                  <a:srgbClr val="002060"/>
                </a:solidFill>
              </a:rPr>
              <a:t>м</a:t>
            </a:r>
            <a:r>
              <a:rPr lang="uk-UA" sz="4300" b="1" dirty="0">
                <a:solidFill>
                  <a:srgbClr val="002060"/>
                </a:solidFill>
              </a:rPr>
              <a:t>. Харків</a:t>
            </a:r>
          </a:p>
          <a:p>
            <a:pPr marL="914400" lvl="2" indent="0">
              <a:buFont typeface="Arial" pitchFamily="34" charset="0"/>
              <a:buNone/>
            </a:pPr>
            <a:endParaRPr lang="uk-UA" sz="4300" b="1" dirty="0">
              <a:solidFill>
                <a:srgbClr val="002060"/>
              </a:solidFill>
            </a:endParaRPr>
          </a:p>
          <a:p>
            <a:pPr marL="914400" lvl="2" indent="0">
              <a:buFont typeface="Arial" pitchFamily="34" charset="0"/>
              <a:buNone/>
            </a:pPr>
            <a:r>
              <a:rPr lang="uk-UA" sz="4300" b="1" dirty="0">
                <a:solidFill>
                  <a:srgbClr val="F79646">
                    <a:lumMod val="50000"/>
                  </a:srgbClr>
                </a:solidFill>
              </a:rPr>
              <a:t>вчителя початкових класів (код КП 2331)</a:t>
            </a:r>
          </a:p>
          <a:p>
            <a:pPr marL="914400" lvl="2" indent="0">
              <a:buFont typeface="Arial" pitchFamily="34" charset="0"/>
              <a:buNone/>
            </a:pPr>
            <a:endParaRPr lang="uk-UA" b="1" i="1" dirty="0">
              <a:solidFill>
                <a:srgbClr val="002060"/>
              </a:solidFill>
            </a:endParaRPr>
          </a:p>
        </p:txBody>
      </p:sp>
      <p:sp>
        <p:nvSpPr>
          <p:cNvPr id="3" name="Прямокутник 2"/>
          <p:cNvSpPr/>
          <p:nvPr/>
        </p:nvSpPr>
        <p:spPr>
          <a:xfrm>
            <a:off x="2699792" y="-99392"/>
            <a:ext cx="3871573" cy="523220"/>
          </a:xfrm>
          <a:prstGeom prst="rect">
            <a:avLst/>
          </a:prstGeom>
        </p:spPr>
        <p:txBody>
          <a:bodyPr wrap="none">
            <a:spAutoFit/>
          </a:bodyPr>
          <a:lstStyle/>
          <a:p>
            <a:r>
              <a:rPr lang="uk-UA" sz="2800" b="1" kern="0" dirty="0">
                <a:solidFill>
                  <a:srgbClr val="C00000"/>
                </a:solidFill>
                <a:latin typeface="Candara" panose="020E0502030303020204" pitchFamily="34" charset="0"/>
              </a:rPr>
              <a:t>ПОСАДОВІ ІНСТРУКЦІЇ  </a:t>
            </a:r>
            <a:endParaRPr lang="uk-UA" dirty="0">
              <a:solidFill>
                <a:prstClr val="black"/>
              </a:solidFill>
            </a:endParaRPr>
          </a:p>
        </p:txBody>
      </p:sp>
      <p:sp>
        <p:nvSpPr>
          <p:cNvPr id="10" name="Прямокутник 9"/>
          <p:cNvSpPr/>
          <p:nvPr/>
        </p:nvSpPr>
        <p:spPr>
          <a:xfrm>
            <a:off x="195676" y="5673899"/>
            <a:ext cx="8879804" cy="1200329"/>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b="1" dirty="0">
                <a:solidFill>
                  <a:srgbClr val="F79646">
                    <a:lumMod val="50000"/>
                  </a:srgbClr>
                </a:solidFill>
              </a:rPr>
              <a:t>На замітку! </a:t>
            </a:r>
            <a:r>
              <a:rPr lang="uk-UA" dirty="0">
                <a:solidFill>
                  <a:srgbClr val="002060"/>
                </a:solidFill>
              </a:rPr>
              <a:t>Періодичність перегляду інструкцій доцільно визначити в Інструкції з діловодства як локальному документі закладу. Посадові інструкції потрібно зберігати п’ять років після заміни новими, тобто після заміни посадової інструкції новою примірник інструкції, що втратив чинність, зберігайте п’ять років.</a:t>
            </a:r>
          </a:p>
        </p:txBody>
      </p:sp>
      <p:pic>
        <p:nvPicPr>
          <p:cNvPr id="3074" name="Picture 2" descr="Посадова інструкція учителя - Документація - Кабінет інформатики - Каталог  файлів - Вивчаємо інформатик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76" y="188640"/>
            <a:ext cx="1210853" cy="135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25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540782"/>
            <a:ext cx="6840761"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Розроблення</a:t>
            </a:r>
            <a:r>
              <a:rPr lang="uk-UA" sz="2000" dirty="0">
                <a:solidFill>
                  <a:srgbClr val="002060"/>
                </a:solidFill>
              </a:rPr>
              <a:t> стратегії розвитку закладу освіти (із врахуванням пропозицій піклувальної ради закладу  освіти) на основі аналізу діяльності.</a:t>
            </a:r>
            <a:endParaRPr lang="uk-UA" sz="2000" i="1" dirty="0">
              <a:solidFill>
                <a:srgbClr val="002060"/>
              </a:solidFill>
            </a:endParaRPr>
          </a:p>
        </p:txBody>
      </p:sp>
      <p:sp>
        <p:nvSpPr>
          <p:cNvPr id="11" name="TextBox 10"/>
          <p:cNvSpPr txBox="1"/>
          <p:nvPr/>
        </p:nvSpPr>
        <p:spPr>
          <a:xfrm>
            <a:off x="2303240" y="5439105"/>
            <a:ext cx="6840760"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defRPr/>
            </a:pPr>
            <a:r>
              <a:rPr lang="uk-UA" sz="2000" b="1" dirty="0">
                <a:solidFill>
                  <a:srgbClr val="002060"/>
                </a:solidFill>
              </a:rPr>
              <a:t>Виконання</a:t>
            </a:r>
            <a:r>
              <a:rPr lang="uk-UA" sz="2000" dirty="0">
                <a:solidFill>
                  <a:srgbClr val="002060"/>
                </a:solidFill>
              </a:rPr>
              <a:t> стратегії розвитку закладу освіти. </a:t>
            </a:r>
          </a:p>
          <a:p>
            <a:pPr algn="just">
              <a:defRPr/>
            </a:pPr>
            <a:r>
              <a:rPr lang="uk-UA" sz="2000" b="1" dirty="0">
                <a:solidFill>
                  <a:srgbClr val="002060"/>
                </a:solidFill>
              </a:rPr>
              <a:t>Звітування</a:t>
            </a:r>
            <a:r>
              <a:rPr lang="uk-UA" sz="2000" dirty="0">
                <a:solidFill>
                  <a:srgbClr val="002060"/>
                </a:solidFill>
              </a:rPr>
              <a:t> щороку на загальних зборах (конференції) колективу про свою роботу та виконання стратегії розвитку закладу освіти.</a:t>
            </a:r>
            <a:endParaRPr lang="uk-UA" sz="2000" i="1" dirty="0">
              <a:solidFill>
                <a:prstClr val="black"/>
              </a:solidFill>
            </a:endParaRPr>
          </a:p>
        </p:txBody>
      </p:sp>
      <p:sp>
        <p:nvSpPr>
          <p:cNvPr id="14" name="TextBox 3"/>
          <p:cNvSpPr txBox="1">
            <a:spLocks noChangeArrowheads="1"/>
          </p:cNvSpPr>
          <p:nvPr/>
        </p:nvSpPr>
        <p:spPr bwMode="auto">
          <a:xfrm>
            <a:off x="1917726" y="44795"/>
            <a:ext cx="68407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a:r>
              <a:rPr lang="uk-UA" sz="2400" b="1" dirty="0">
                <a:solidFill>
                  <a:srgbClr val="AC0000"/>
                </a:solidFill>
                <a:latin typeface="Candara" panose="020E0502030303020204" pitchFamily="34" charset="0"/>
                <a:cs typeface="+mn-cs"/>
              </a:rPr>
              <a:t>СТРАТЕГІЯ РОЗВИТКУ ЗАКЛАДУ ЗСО</a:t>
            </a:r>
          </a:p>
          <a:p>
            <a:pPr algn="ctr"/>
            <a:endParaRPr lang="uk-UA" sz="2400" b="1" dirty="0">
              <a:solidFill>
                <a:srgbClr val="AC0000"/>
              </a:solidFill>
              <a:latin typeface="Candara" panose="020E0502030303020204" pitchFamily="34" charset="0"/>
              <a:cs typeface="+mn-cs"/>
            </a:endParaRPr>
          </a:p>
          <a:p>
            <a:pPr algn="ctr"/>
            <a:r>
              <a:rPr lang="uk-UA" sz="1800" b="1" dirty="0">
                <a:solidFill>
                  <a:srgbClr val="002060"/>
                </a:solidFill>
                <a:latin typeface="Candara" panose="020E0502030303020204" pitchFamily="34" charset="0"/>
                <a:cs typeface="+mn-cs"/>
              </a:rPr>
              <a:t>КЕРІВНИК ЗАКЛАДУ ЗСО </a:t>
            </a:r>
          </a:p>
          <a:p>
            <a:pPr algn="ctr"/>
            <a:r>
              <a:rPr lang="uk-UA" sz="1800" b="1" dirty="0">
                <a:solidFill>
                  <a:srgbClr val="002060"/>
                </a:solidFill>
                <a:latin typeface="Candara" panose="020E0502030303020204" pitchFamily="34" charset="0"/>
                <a:cs typeface="+mn-cs"/>
              </a:rPr>
              <a:t>ЗОБОВ'ЯЗАНИЙ ЗАБЕЗПЕЧИТИ </a:t>
            </a:r>
          </a:p>
        </p:txBody>
      </p:sp>
      <p:sp>
        <p:nvSpPr>
          <p:cNvPr id="29" name="TextBox 28"/>
          <p:cNvSpPr txBox="1"/>
          <p:nvPr/>
        </p:nvSpPr>
        <p:spPr>
          <a:xfrm>
            <a:off x="611560" y="2744590"/>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Схвалення </a:t>
            </a:r>
            <a:r>
              <a:rPr lang="uk-UA" sz="2000" dirty="0">
                <a:solidFill>
                  <a:srgbClr val="002060"/>
                </a:solidFill>
              </a:rPr>
              <a:t>стратегії розвитку закладу освіти на засіданні педагогічної ради.</a:t>
            </a:r>
            <a:endParaRPr lang="uk-UA" sz="2000" i="1" dirty="0">
              <a:solidFill>
                <a:srgbClr val="002060"/>
              </a:solidFill>
            </a:endParaRPr>
          </a:p>
        </p:txBody>
      </p:sp>
      <p:sp>
        <p:nvSpPr>
          <p:cNvPr id="30" name="TextBox 29"/>
          <p:cNvSpPr txBox="1"/>
          <p:nvPr/>
        </p:nvSpPr>
        <p:spPr>
          <a:xfrm>
            <a:off x="1156631" y="3639381"/>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Затвердження </a:t>
            </a:r>
            <a:r>
              <a:rPr lang="uk-UA" sz="2000" dirty="0">
                <a:solidFill>
                  <a:srgbClr val="002060"/>
                </a:solidFill>
              </a:rPr>
              <a:t>стратегії розвитку закладу освіти засновником закладу освіти.</a:t>
            </a:r>
            <a:endParaRPr lang="uk-UA" sz="2000" i="1" dirty="0">
              <a:solidFill>
                <a:srgbClr val="002060"/>
              </a:solidFill>
            </a:endParaRPr>
          </a:p>
        </p:txBody>
      </p:sp>
      <p:sp>
        <p:nvSpPr>
          <p:cNvPr id="31" name="TextBox 30"/>
          <p:cNvSpPr txBox="1"/>
          <p:nvPr/>
        </p:nvSpPr>
        <p:spPr>
          <a:xfrm>
            <a:off x="1917727" y="4534172"/>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Уведення в дію </a:t>
            </a:r>
            <a:r>
              <a:rPr lang="uk-UA" sz="2000" dirty="0">
                <a:solidFill>
                  <a:srgbClr val="002060"/>
                </a:solidFill>
              </a:rPr>
              <a:t>стратегії розвитку закладу освіти наказом керівника закладу освіти. </a:t>
            </a:r>
          </a:p>
        </p:txBody>
      </p:sp>
      <p:pic>
        <p:nvPicPr>
          <p:cNvPr id="2" name="Рисунок 1"/>
          <p:cNvPicPr>
            <a:picLocks noChangeAspect="1"/>
          </p:cNvPicPr>
          <p:nvPr/>
        </p:nvPicPr>
        <p:blipFill>
          <a:blip r:embed="rId4"/>
          <a:stretch>
            <a:fillRect/>
          </a:stretch>
        </p:blipFill>
        <p:spPr>
          <a:xfrm>
            <a:off x="0" y="87669"/>
            <a:ext cx="2775943" cy="1160096"/>
          </a:xfrm>
          <a:prstGeom prst="rect">
            <a:avLst/>
          </a:prstGeom>
        </p:spPr>
      </p:pic>
      <p:sp>
        <p:nvSpPr>
          <p:cNvPr id="3" name="Прямокутник 2"/>
          <p:cNvSpPr/>
          <p:nvPr/>
        </p:nvSpPr>
        <p:spPr>
          <a:xfrm>
            <a:off x="1835696" y="780349"/>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1329573952"/>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55576" y="1204568"/>
            <a:ext cx="5688632" cy="91440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Основні складові</a:t>
            </a:r>
            <a:endParaRPr lang="uk-UA" sz="2400" dirty="0">
              <a:solidFill>
                <a:srgbClr val="FFFF00"/>
              </a:solidFill>
            </a:endParaRPr>
          </a:p>
        </p:txBody>
      </p:sp>
      <p:sp>
        <p:nvSpPr>
          <p:cNvPr id="4" name="Скругленный прямоугольник 3"/>
          <p:cNvSpPr/>
          <p:nvPr/>
        </p:nvSpPr>
        <p:spPr>
          <a:xfrm>
            <a:off x="2225002" y="2191943"/>
            <a:ext cx="6451454" cy="662371"/>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ВСТУП (СУЧАСНИЙ СТАН ФУНКЦІОНУВАННЯ  ЗАКЛАДУ ОСВІТИ)</a:t>
            </a:r>
            <a:endParaRPr lang="uk-UA" b="1" dirty="0">
              <a:solidFill>
                <a:srgbClr val="002060"/>
              </a:solidFill>
            </a:endParaRPr>
          </a:p>
        </p:txBody>
      </p:sp>
      <p:sp>
        <p:nvSpPr>
          <p:cNvPr id="5" name="Скругленный прямоугольник 4"/>
          <p:cNvSpPr/>
          <p:nvPr/>
        </p:nvSpPr>
        <p:spPr>
          <a:xfrm>
            <a:off x="2225002" y="3051820"/>
            <a:ext cx="6350180" cy="648072"/>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ЦІННОСТІ ТА ПРИНЦИПИ ДІЯЛЬНОСТІ ЗАКЛАДУ ОСВІТИ</a:t>
            </a:r>
            <a:endParaRPr lang="uk-UA" b="1" dirty="0">
              <a:solidFill>
                <a:srgbClr val="002060"/>
              </a:solidFill>
            </a:endParaRPr>
          </a:p>
        </p:txBody>
      </p:sp>
      <p:sp>
        <p:nvSpPr>
          <p:cNvPr id="6" name="Скругленный прямоугольник 5"/>
          <p:cNvSpPr/>
          <p:nvPr/>
        </p:nvSpPr>
        <p:spPr>
          <a:xfrm>
            <a:off x="2244055" y="5589240"/>
            <a:ext cx="6432401" cy="637719"/>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ОЧІКУВАНІ РЕЗУЛЬТАТИ, ДЖЕРЕЛА ФІНАНСУВАННЯ… </a:t>
            </a:r>
          </a:p>
        </p:txBody>
      </p:sp>
      <p:sp>
        <p:nvSpPr>
          <p:cNvPr id="7" name="Скругленный прямоугольник 6"/>
          <p:cNvSpPr/>
          <p:nvPr/>
        </p:nvSpPr>
        <p:spPr>
          <a:xfrm>
            <a:off x="2235521" y="3933056"/>
            <a:ext cx="6440935" cy="70890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b="1" dirty="0">
              <a:solidFill>
                <a:srgbClr val="002060"/>
              </a:solidFill>
            </a:endParaRPr>
          </a:p>
          <a:p>
            <a:pPr algn="ctr"/>
            <a:r>
              <a:rPr lang="ru-RU" b="1" dirty="0">
                <a:solidFill>
                  <a:srgbClr val="002060"/>
                </a:solidFill>
              </a:rPr>
              <a:t>МЕТА, ЦІЛІ ТА ЗАВДАННЯ РОЗВИТКУ ЗАКЛАДУ ОСВІТИ</a:t>
            </a:r>
          </a:p>
          <a:p>
            <a:pPr algn="ctr"/>
            <a:r>
              <a:rPr lang="ru-RU" b="1" dirty="0">
                <a:solidFill>
                  <a:srgbClr val="EEECE1">
                    <a:lumMod val="10000"/>
                  </a:srgbClr>
                </a:solidFill>
              </a:rPr>
              <a:t> </a:t>
            </a:r>
          </a:p>
        </p:txBody>
      </p:sp>
      <p:sp>
        <p:nvSpPr>
          <p:cNvPr id="8" name="Скругленный прямоугольник 7"/>
          <p:cNvSpPr/>
          <p:nvPr/>
        </p:nvSpPr>
        <p:spPr>
          <a:xfrm>
            <a:off x="2239965" y="4797152"/>
            <a:ext cx="6426483" cy="62735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ПРІОРИТЕТНІ НАПРЯМИ ТА ЗАХОДИ З РЕАЛІЗАЦІЇ СТРАТЕГІЇ РОЗВИТКУ ЗАКЛАДУ ОСВІТИ</a:t>
            </a:r>
            <a:endParaRPr lang="uk-UA" b="1" dirty="0">
              <a:solidFill>
                <a:srgbClr val="002060"/>
              </a:solidFill>
            </a:endParaRPr>
          </a:p>
        </p:txBody>
      </p:sp>
      <p:cxnSp>
        <p:nvCxnSpPr>
          <p:cNvPr id="9" name="Прямая соединительная линия 8"/>
          <p:cNvCxnSpPr/>
          <p:nvPr/>
        </p:nvCxnSpPr>
        <p:spPr>
          <a:xfrm>
            <a:off x="1331640" y="2147211"/>
            <a:ext cx="1" cy="3848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flipV="1">
            <a:off x="1352099" y="2523129"/>
            <a:ext cx="872903" cy="306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331640" y="3392996"/>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352099" y="4287509"/>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352099" y="5134544"/>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331640" y="5995906"/>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23728" y="116632"/>
            <a:ext cx="7020272" cy="830997"/>
          </a:xfrm>
          <a:prstGeom prst="rect">
            <a:avLst/>
          </a:prstGeom>
          <a:noFill/>
        </p:spPr>
        <p:txBody>
          <a:bodyPr wrap="square" rtlCol="0">
            <a:spAutoFit/>
          </a:bodyPr>
          <a:lstStyle/>
          <a:p>
            <a:pPr algn="ctr"/>
            <a:r>
              <a:rPr lang="uk-UA" sz="2400" b="1" dirty="0">
                <a:solidFill>
                  <a:srgbClr val="AC0000"/>
                </a:solidFill>
                <a:latin typeface="Candara" panose="020E0502030303020204" pitchFamily="34" charset="0"/>
                <a:sym typeface="Arial" charset="0"/>
              </a:rPr>
              <a:t>РЕКОМЕНДАЦІЇ ЩОДО СТРУКТУРИ</a:t>
            </a:r>
          </a:p>
          <a:p>
            <a:pPr algn="ctr"/>
            <a:r>
              <a:rPr lang="uk-UA" sz="2400" b="1" dirty="0">
                <a:solidFill>
                  <a:srgbClr val="AC0000"/>
                </a:solidFill>
                <a:latin typeface="Candara" panose="020E0502030303020204" pitchFamily="34" charset="0"/>
                <a:sym typeface="Arial" charset="0"/>
              </a:rPr>
              <a:t> СТРАТЕГІЇ РОЗВИТКУ ЗАКЛАДУ ЗСО</a:t>
            </a:r>
          </a:p>
        </p:txBody>
      </p:sp>
      <p:sp>
        <p:nvSpPr>
          <p:cNvPr id="17" name="Скругленный прямоугольник 4"/>
          <p:cNvSpPr/>
          <p:nvPr/>
        </p:nvSpPr>
        <p:spPr>
          <a:xfrm>
            <a:off x="2225002" y="3053276"/>
            <a:ext cx="6350180" cy="64807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ЦІННОСТІ ТА ПРИНЦИПИ ДІЯЛЬНОСТІ ЗАКЛАДУ ОСВІТИ</a:t>
            </a:r>
            <a:endParaRPr lang="uk-UA" b="1" dirty="0">
              <a:solidFill>
                <a:srgbClr val="002060"/>
              </a:solidFill>
            </a:endParaRPr>
          </a:p>
        </p:txBody>
      </p:sp>
      <p:pic>
        <p:nvPicPr>
          <p:cNvPr id="10" name="Рисунок 9"/>
          <p:cNvPicPr>
            <a:picLocks noChangeAspect="1"/>
          </p:cNvPicPr>
          <p:nvPr/>
        </p:nvPicPr>
        <p:blipFill>
          <a:blip r:embed="rId2"/>
          <a:stretch>
            <a:fillRect/>
          </a:stretch>
        </p:blipFill>
        <p:spPr>
          <a:xfrm>
            <a:off x="34280" y="47685"/>
            <a:ext cx="2773920" cy="1164437"/>
          </a:xfrm>
          <a:prstGeom prst="rect">
            <a:avLst/>
          </a:prstGeom>
        </p:spPr>
      </p:pic>
      <p:sp>
        <p:nvSpPr>
          <p:cNvPr id="11" name="Прямокутник 10"/>
          <p:cNvSpPr/>
          <p:nvPr/>
        </p:nvSpPr>
        <p:spPr>
          <a:xfrm>
            <a:off x="1979712" y="756877"/>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3544181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7504" y="380420"/>
            <a:ext cx="5688632" cy="91440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uk-UA" sz="2400" b="1" dirty="0">
                <a:solidFill>
                  <a:srgbClr val="AC0000"/>
                </a:solidFill>
                <a:latin typeface="Candara" panose="020E0502030303020204" pitchFamily="34" charset="0"/>
                <a:sym typeface="Arial" charset="0"/>
              </a:rPr>
              <a:t>ОРІЄНТОВНА СТРУКТУРА</a:t>
            </a:r>
          </a:p>
          <a:p>
            <a:pPr algn="ctr"/>
            <a:r>
              <a:rPr lang="uk-UA" sz="2400" b="1" dirty="0">
                <a:solidFill>
                  <a:srgbClr val="AC0000"/>
                </a:solidFill>
                <a:latin typeface="Candara" panose="020E0502030303020204" pitchFamily="34" charset="0"/>
                <a:sym typeface="Arial" charset="0"/>
              </a:rPr>
              <a:t> СТРАТЕГІЇ РОЗВИТКУ ЗАКЛАДУ ЗСО</a:t>
            </a:r>
          </a:p>
        </p:txBody>
      </p:sp>
      <p:sp>
        <p:nvSpPr>
          <p:cNvPr id="4" name="Скругленный прямоугольник 3"/>
          <p:cNvSpPr/>
          <p:nvPr/>
        </p:nvSpPr>
        <p:spPr>
          <a:xfrm>
            <a:off x="2216049" y="1600972"/>
            <a:ext cx="6451454" cy="662371"/>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АНОТАЦІЯ</a:t>
            </a:r>
            <a:endParaRPr lang="uk-UA" b="1" dirty="0">
              <a:solidFill>
                <a:srgbClr val="002060"/>
              </a:solidFill>
            </a:endParaRPr>
          </a:p>
        </p:txBody>
      </p:sp>
      <p:sp>
        <p:nvSpPr>
          <p:cNvPr id="5" name="Скругленный прямоугольник 4"/>
          <p:cNvSpPr/>
          <p:nvPr/>
        </p:nvSpPr>
        <p:spPr>
          <a:xfrm>
            <a:off x="2225002" y="3051820"/>
            <a:ext cx="6350180" cy="648072"/>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ЦІННОСТІ ТА ПРИНЦИПИ ДІЯЛЬНОСТІ ЗАКЛАДУ ОСВІТИ</a:t>
            </a:r>
            <a:endParaRPr lang="uk-UA" b="1" dirty="0">
              <a:solidFill>
                <a:srgbClr val="002060"/>
              </a:solidFill>
            </a:endParaRPr>
          </a:p>
        </p:txBody>
      </p:sp>
      <p:sp>
        <p:nvSpPr>
          <p:cNvPr id="6" name="Скругленный прямоугольник 5"/>
          <p:cNvSpPr/>
          <p:nvPr/>
        </p:nvSpPr>
        <p:spPr>
          <a:xfrm>
            <a:off x="2260660" y="6201451"/>
            <a:ext cx="6432401" cy="637719"/>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МОЖЛИВІ РИЗИКИ</a:t>
            </a:r>
          </a:p>
        </p:txBody>
      </p:sp>
      <p:sp>
        <p:nvSpPr>
          <p:cNvPr id="7" name="Скругленный прямоугольник 6"/>
          <p:cNvSpPr/>
          <p:nvPr/>
        </p:nvSpPr>
        <p:spPr>
          <a:xfrm>
            <a:off x="2290666" y="4530389"/>
            <a:ext cx="6440935" cy="70890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МЕХАНІЗМИ РЕАЛІЗАЦІЇ СТРАТЕГІЇ РОЗВИТКУ</a:t>
            </a:r>
            <a:endParaRPr lang="ru-RU" b="1" dirty="0">
              <a:solidFill>
                <a:srgbClr val="EEECE1">
                  <a:lumMod val="10000"/>
                </a:srgbClr>
              </a:solidFill>
            </a:endParaRPr>
          </a:p>
        </p:txBody>
      </p:sp>
      <p:sp>
        <p:nvSpPr>
          <p:cNvPr id="8" name="Скругленный прямоугольник 7"/>
          <p:cNvSpPr/>
          <p:nvPr/>
        </p:nvSpPr>
        <p:spPr>
          <a:xfrm>
            <a:off x="2280371" y="5299850"/>
            <a:ext cx="6426483" cy="865453"/>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b="1" dirty="0">
              <a:solidFill>
                <a:srgbClr val="002060"/>
              </a:solidFill>
            </a:endParaRPr>
          </a:p>
          <a:p>
            <a:pPr algn="ctr"/>
            <a:r>
              <a:rPr lang="ru-RU" b="1" dirty="0">
                <a:solidFill>
                  <a:srgbClr val="002060"/>
                </a:solidFill>
              </a:rPr>
              <a:t>ОЧІКУВАНІ РЕЗУЛЬТАТИ, МОНІТОРИНГ ДОСЯГНЕННЯ ЦІЛЕЙ І ВИКОНАННЯ ЗАВДАНЬ</a:t>
            </a:r>
            <a:r>
              <a:rPr lang="ru-RU" b="1" dirty="0">
                <a:solidFill>
                  <a:srgbClr val="EEECE1">
                    <a:lumMod val="10000"/>
                  </a:srgbClr>
                </a:solidFill>
              </a:rPr>
              <a:t> </a:t>
            </a:r>
          </a:p>
          <a:p>
            <a:pPr algn="ctr"/>
            <a:endParaRPr lang="uk-UA" b="1" dirty="0">
              <a:solidFill>
                <a:srgbClr val="002060"/>
              </a:solidFill>
            </a:endParaRPr>
          </a:p>
        </p:txBody>
      </p:sp>
      <p:cxnSp>
        <p:nvCxnSpPr>
          <p:cNvPr id="9" name="Прямая соединительная линия 8"/>
          <p:cNvCxnSpPr/>
          <p:nvPr/>
        </p:nvCxnSpPr>
        <p:spPr>
          <a:xfrm>
            <a:off x="1240331" y="1328906"/>
            <a:ext cx="32427" cy="519140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321411" y="2711544"/>
            <a:ext cx="872903" cy="306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331640" y="3392996"/>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272758" y="4149080"/>
            <a:ext cx="95224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331640" y="5679300"/>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322687" y="6507302"/>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4"/>
          <p:cNvSpPr/>
          <p:nvPr/>
        </p:nvSpPr>
        <p:spPr>
          <a:xfrm>
            <a:off x="2244013" y="3042839"/>
            <a:ext cx="6423490" cy="64807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МЕТА, ЗАВДАННЯ, </a:t>
            </a:r>
          </a:p>
          <a:p>
            <a:pPr algn="ctr"/>
            <a:r>
              <a:rPr lang="ru-RU" b="1" dirty="0">
                <a:solidFill>
                  <a:srgbClr val="002060"/>
                </a:solidFill>
              </a:rPr>
              <a:t>ПРІОРИТЕТИ РОЗВИТКУ НА ВІДПОВІДНИЙ ПЕРІОД</a:t>
            </a:r>
          </a:p>
        </p:txBody>
      </p:sp>
      <p:sp>
        <p:nvSpPr>
          <p:cNvPr id="23" name="Скругленный прямоугольник 1"/>
          <p:cNvSpPr/>
          <p:nvPr/>
        </p:nvSpPr>
        <p:spPr>
          <a:xfrm>
            <a:off x="5873418" y="293311"/>
            <a:ext cx="3240360" cy="1154585"/>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just"/>
            <a:r>
              <a:rPr lang="uk-UA" sz="1400" i="1" dirty="0">
                <a:ln w="0"/>
                <a:solidFill>
                  <a:srgbClr val="002060"/>
                </a:solidFill>
                <a:effectLst>
                  <a:outerShdw blurRad="38100" dist="25400" dir="5400000" algn="ctr" rotWithShape="0">
                    <a:srgbClr val="6E747A">
                      <a:alpha val="43000"/>
                    </a:srgbClr>
                  </a:outerShdw>
                </a:effectLst>
              </a:rPr>
              <a:t>Наказ МОН  від 16.09.2022 №817 «Про затвердження типової програми  підвищення кваліфікації новопризначених керівників ЗЗСО»</a:t>
            </a:r>
          </a:p>
        </p:txBody>
      </p:sp>
      <p:sp>
        <p:nvSpPr>
          <p:cNvPr id="24" name="Скругленный прямоугольник 3"/>
          <p:cNvSpPr/>
          <p:nvPr/>
        </p:nvSpPr>
        <p:spPr>
          <a:xfrm>
            <a:off x="2236333" y="2341075"/>
            <a:ext cx="6451454" cy="662371"/>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dirty="0">
                <a:solidFill>
                  <a:srgbClr val="002060"/>
                </a:solidFill>
              </a:rPr>
              <a:t>КОНЦЕПТУАЛЬНІ ЗАСАДИ СТРАТЕГІЇ РОЗВИТКУ</a:t>
            </a:r>
          </a:p>
        </p:txBody>
      </p:sp>
      <p:sp>
        <p:nvSpPr>
          <p:cNvPr id="25" name="Скругленный прямоугольник 6"/>
          <p:cNvSpPr/>
          <p:nvPr/>
        </p:nvSpPr>
        <p:spPr>
          <a:xfrm>
            <a:off x="2265919" y="3773108"/>
            <a:ext cx="6440935" cy="70890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ОСНОВНІ НАПРЯМИ </a:t>
            </a:r>
          </a:p>
          <a:p>
            <a:pPr algn="ctr"/>
            <a:r>
              <a:rPr lang="ru-RU" b="1" dirty="0">
                <a:solidFill>
                  <a:srgbClr val="002060"/>
                </a:solidFill>
              </a:rPr>
              <a:t>І ЗАХОДИ  З РЕАЛІЗАЦІЇ СТРАТЕГІЇ РОЗВИТКУ</a:t>
            </a:r>
            <a:endParaRPr lang="ru-RU" b="1" dirty="0">
              <a:solidFill>
                <a:srgbClr val="EEECE1">
                  <a:lumMod val="10000"/>
                </a:srgbClr>
              </a:solidFill>
            </a:endParaRPr>
          </a:p>
        </p:txBody>
      </p:sp>
      <p:cxnSp>
        <p:nvCxnSpPr>
          <p:cNvPr id="26" name="Прямая соединительная линия 12"/>
          <p:cNvCxnSpPr/>
          <p:nvPr/>
        </p:nvCxnSpPr>
        <p:spPr>
          <a:xfrm flipV="1">
            <a:off x="1343146" y="1932158"/>
            <a:ext cx="872903" cy="306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12"/>
          <p:cNvCxnSpPr>
            <a:endCxn id="7" idx="1"/>
          </p:cNvCxnSpPr>
          <p:nvPr/>
        </p:nvCxnSpPr>
        <p:spPr>
          <a:xfrm>
            <a:off x="1240331" y="4869161"/>
            <a:ext cx="1050335" cy="1568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918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1" y="0"/>
            <a:ext cx="6020247" cy="1464826"/>
          </a:xfrm>
        </p:spPr>
        <p:txBody>
          <a:bodyPr>
            <a:noAutofit/>
          </a:bodyPr>
          <a:lstStyle/>
          <a:p>
            <a:r>
              <a:rPr lang="uk-UA" sz="2400" b="1" kern="0" dirty="0">
                <a:solidFill>
                  <a:srgbClr val="AC0000"/>
                </a:solidFill>
                <a:latin typeface="Candara" panose="020E0502030303020204" pitchFamily="34" charset="0"/>
                <a:ea typeface="+mn-ea"/>
                <a:cs typeface="+mn-cs"/>
                <a:sym typeface="Helvetica Neue"/>
              </a:rPr>
              <a:t>НЕГАТИВНІ ТЕНДЕНЦІЇ </a:t>
            </a:r>
            <a:br>
              <a:rPr lang="uk-UA" sz="2400" b="1" kern="0" dirty="0">
                <a:solidFill>
                  <a:srgbClr val="AC0000"/>
                </a:solidFill>
                <a:latin typeface="Candara" panose="020E0502030303020204" pitchFamily="34" charset="0"/>
                <a:ea typeface="+mn-ea"/>
                <a:cs typeface="+mn-cs"/>
                <a:sym typeface="Helvetica Neue"/>
              </a:rPr>
            </a:br>
            <a:r>
              <a:rPr lang="uk-UA" sz="2400" b="1" kern="0" dirty="0">
                <a:solidFill>
                  <a:srgbClr val="AC0000"/>
                </a:solidFill>
                <a:latin typeface="Candara" panose="020E0502030303020204" pitchFamily="34" charset="0"/>
                <a:ea typeface="+mn-ea"/>
                <a:cs typeface="+mn-cs"/>
                <a:sym typeface="Helvetica Neue"/>
              </a:rPr>
              <a:t>ЩОДО ЗАБЕЗПЕЧЕННЯ ЯКОСТІ ОСВІТНЬОЇ ДІЯЛЬНОСТІ ЗЗСО  В УМОВАХ РЕФОРМИ НУШ</a:t>
            </a:r>
            <a:endParaRPr lang="en-US" sz="2400" b="1" kern="0" dirty="0">
              <a:solidFill>
                <a:srgbClr val="AC0000"/>
              </a:solidFill>
              <a:latin typeface="Candara" panose="020E0502030303020204" pitchFamily="34" charset="0"/>
              <a:ea typeface="+mn-ea"/>
              <a:cs typeface="+mn-cs"/>
              <a:sym typeface="Helvetica Neue"/>
            </a:endParaRPr>
          </a:p>
        </p:txBody>
      </p:sp>
      <p:sp>
        <p:nvSpPr>
          <p:cNvPr id="3" name="Объект 2"/>
          <p:cNvSpPr>
            <a:spLocks noGrp="1"/>
          </p:cNvSpPr>
          <p:nvPr>
            <p:ph idx="1"/>
          </p:nvPr>
        </p:nvSpPr>
        <p:spPr>
          <a:xfrm>
            <a:off x="191505" y="2345571"/>
            <a:ext cx="8772983" cy="392182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lgn="ctr">
              <a:buNone/>
            </a:pPr>
            <a:r>
              <a:rPr lang="ru-RU" sz="9600" b="1" dirty="0">
                <a:solidFill>
                  <a:srgbClr val="002060"/>
                </a:solidFill>
              </a:rPr>
              <a:t>РОЗБУДОВА ВНУТРІШНЬОЇ СИСТЕМИ </a:t>
            </a:r>
          </a:p>
          <a:p>
            <a:pPr marL="0" indent="0" algn="ctr">
              <a:buNone/>
            </a:pPr>
            <a:r>
              <a:rPr lang="ru-RU" sz="9600" b="1" dirty="0">
                <a:solidFill>
                  <a:srgbClr val="002060"/>
                </a:solidFill>
              </a:rPr>
              <a:t>ЗАБЕЗПЕЧЕННЯ ЯКОСТІ ОСВІТИ</a:t>
            </a:r>
            <a:r>
              <a:rPr lang="uk-UA" sz="9600" b="1" dirty="0">
                <a:solidFill>
                  <a:srgbClr val="002060"/>
                </a:solidFill>
              </a:rPr>
              <a:t>:</a:t>
            </a:r>
            <a:endParaRPr lang="uk-UA" sz="6225" b="1" dirty="0">
              <a:solidFill>
                <a:srgbClr val="002060"/>
              </a:solidFill>
            </a:endParaRPr>
          </a:p>
          <a:p>
            <a:pPr algn="just">
              <a:buFont typeface="Wingdings" panose="05000000000000000000" pitchFamily="2" charset="2"/>
              <a:buChar char="§"/>
            </a:pPr>
            <a:r>
              <a:rPr lang="uk-UA" sz="8100" dirty="0">
                <a:solidFill>
                  <a:srgbClr val="002060"/>
                </a:solidFill>
              </a:rPr>
              <a:t> </a:t>
            </a:r>
            <a:r>
              <a:rPr lang="uk-UA" sz="9600" dirty="0">
                <a:solidFill>
                  <a:srgbClr val="002060"/>
                </a:solidFill>
              </a:rPr>
              <a:t>більшість ЗЗСО мають розроблені </a:t>
            </a:r>
            <a:r>
              <a:rPr lang="uk-UA" sz="9600" dirty="0">
                <a:solidFill>
                  <a:schemeClr val="tx2">
                    <a:lumMod val="75000"/>
                  </a:schemeClr>
                </a:solidFill>
              </a:rPr>
              <a:t>стратегії розвитку, проте майже половина з них не затверджені засновником та майже третина стратегій розвитку закладів освіти не реалізується; </a:t>
            </a:r>
          </a:p>
          <a:p>
            <a:pPr algn="just">
              <a:buFont typeface="Wingdings" panose="05000000000000000000" pitchFamily="2" charset="2"/>
              <a:buChar char="§"/>
            </a:pPr>
            <a:r>
              <a:rPr lang="uk-UA" sz="9600" dirty="0">
                <a:solidFill>
                  <a:schemeClr val="tx2">
                    <a:lumMod val="75000"/>
                  </a:schemeClr>
                </a:solidFill>
              </a:rPr>
              <a:t>майже половина стратегій розвитку ЗЗСО не містять компоненти, характерні для стратегічного управління (місія, візія, стратегічні та операційні цілі, джерела фінансування…);</a:t>
            </a:r>
          </a:p>
          <a:p>
            <a:pPr algn="just">
              <a:buFont typeface="Wingdings" panose="05000000000000000000" pitchFamily="2" charset="2"/>
              <a:buChar char="§"/>
            </a:pPr>
            <a:r>
              <a:rPr lang="uk-UA" sz="9600" dirty="0">
                <a:solidFill>
                  <a:schemeClr val="tx2">
                    <a:lumMod val="75000"/>
                  </a:schemeClr>
                </a:solidFill>
              </a:rPr>
              <a:t> внутрішні моніторинги якості освіти проводять майже всі ЗЗСО, проте лише третя їх частина робить аналіз та відповідне коригування результатів, у третині ЗЗСО моніторинги якості освіти проводять лише з окремих навчальних предметів.</a:t>
            </a:r>
          </a:p>
          <a:p>
            <a:pPr algn="just">
              <a:buFont typeface="Wingdings" panose="05000000000000000000" pitchFamily="2" charset="2"/>
              <a:buChar char="q"/>
            </a:pPr>
            <a:endParaRPr lang="uk-UA" sz="5063" dirty="0"/>
          </a:p>
        </p:txBody>
      </p:sp>
      <p:pic>
        <p:nvPicPr>
          <p:cNvPr id="7" name="Рисунок 6"/>
          <p:cNvPicPr>
            <a:picLocks noChangeAspect="1"/>
          </p:cNvPicPr>
          <p:nvPr/>
        </p:nvPicPr>
        <p:blipFill>
          <a:blip r:embed="rId2"/>
          <a:stretch>
            <a:fillRect/>
          </a:stretch>
        </p:blipFill>
        <p:spPr>
          <a:xfrm>
            <a:off x="251520" y="175836"/>
            <a:ext cx="2648322" cy="1158088"/>
          </a:xfrm>
          <a:prstGeom prst="rect">
            <a:avLst/>
          </a:prstGeom>
        </p:spPr>
      </p:pic>
      <p:sp>
        <p:nvSpPr>
          <p:cNvPr id="8" name="Прямокутник 7"/>
          <p:cNvSpPr/>
          <p:nvPr/>
        </p:nvSpPr>
        <p:spPr>
          <a:xfrm>
            <a:off x="5652120" y="1648254"/>
            <a:ext cx="3312368"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sz="1400" dirty="0">
                <a:solidFill>
                  <a:srgbClr val="002060"/>
                </a:solidFill>
              </a:rPr>
              <a:t>Аналітичний звіт ДСЯО за результатами інституційних аудитів 2020–2021</a:t>
            </a:r>
          </a:p>
        </p:txBody>
      </p:sp>
    </p:spTree>
    <p:extLst>
      <p:ext uri="{BB962C8B-B14F-4D97-AF65-F5344CB8AC3E}">
        <p14:creationId xmlns:p14="http://schemas.microsoft.com/office/powerpoint/2010/main" val="307965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4682" y="147067"/>
            <a:ext cx="5544616" cy="836712"/>
          </a:xfrm>
        </p:spPr>
        <p:txBody>
          <a:bodyPr>
            <a:normAutofit/>
          </a:bodyPr>
          <a:lstStyle/>
          <a:p>
            <a:r>
              <a:rPr lang="uk-UA" sz="2400" b="1" kern="0" dirty="0">
                <a:solidFill>
                  <a:srgbClr val="AC0000"/>
                </a:solidFill>
                <a:latin typeface="Candara" panose="020E0502030303020204" pitchFamily="34" charset="0"/>
                <a:ea typeface="+mn-ea"/>
                <a:cs typeface="+mn-cs"/>
              </a:rPr>
              <a:t>ВНУТРІШНІЙ МОНІТОРИНГ ЯКОСТІ </a:t>
            </a:r>
            <a:br>
              <a:rPr lang="uk-UA" sz="2400" b="1" kern="0" dirty="0">
                <a:solidFill>
                  <a:srgbClr val="AC0000"/>
                </a:solidFill>
                <a:latin typeface="Candara" panose="020E0502030303020204" pitchFamily="34" charset="0"/>
                <a:ea typeface="+mn-ea"/>
                <a:cs typeface="+mn-cs"/>
              </a:rPr>
            </a:br>
            <a:r>
              <a:rPr lang="uk-UA" sz="2400" b="1" kern="0" dirty="0">
                <a:solidFill>
                  <a:srgbClr val="AC0000"/>
                </a:solidFill>
                <a:latin typeface="Candara" panose="020E0502030303020204" pitchFamily="34" charset="0"/>
                <a:ea typeface="+mn-ea"/>
                <a:cs typeface="+mn-cs"/>
              </a:rPr>
              <a:t>ОСВІТНЬОЇ ДІЯЛЬНОСТІ ЗАКЛАДУ</a:t>
            </a:r>
          </a:p>
        </p:txBody>
      </p:sp>
      <p:sp>
        <p:nvSpPr>
          <p:cNvPr id="3" name="Місце для вмісту 2"/>
          <p:cNvSpPr>
            <a:spLocks noGrp="1"/>
          </p:cNvSpPr>
          <p:nvPr>
            <p:ph idx="1"/>
          </p:nvPr>
        </p:nvSpPr>
        <p:spPr>
          <a:xfrm>
            <a:off x="583164" y="2204864"/>
            <a:ext cx="8229600" cy="4525963"/>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62500" lnSpcReduction="20000"/>
          </a:bodyPr>
          <a:lstStyle/>
          <a:p>
            <a:pPr marL="0" indent="0" algn="just">
              <a:buNone/>
            </a:pPr>
            <a:r>
              <a:rPr lang="uk-UA" sz="3400" b="1" dirty="0">
                <a:solidFill>
                  <a:schemeClr val="tx2">
                    <a:lumMod val="75000"/>
                  </a:schemeClr>
                </a:solidFill>
              </a:rPr>
              <a:t>	Заклад освіти </a:t>
            </a:r>
            <a:r>
              <a:rPr lang="uk-UA" sz="3400" b="1" u="sng" dirty="0">
                <a:solidFill>
                  <a:schemeClr val="tx2">
                    <a:lumMod val="75000"/>
                  </a:schemeClr>
                </a:solidFill>
              </a:rPr>
              <a:t>може </a:t>
            </a:r>
            <a:r>
              <a:rPr lang="uk-UA" sz="3400" b="1" dirty="0">
                <a:solidFill>
                  <a:schemeClr val="tx2">
                    <a:lumMod val="75000"/>
                  </a:schemeClr>
                </a:solidFill>
              </a:rPr>
              <a:t>визначати порядок проведення внутрішнього моніторингу.</a:t>
            </a:r>
            <a:r>
              <a:rPr lang="ru-RU" sz="2800" dirty="0"/>
              <a:t> </a:t>
            </a:r>
          </a:p>
          <a:p>
            <a:pPr marL="0" indent="0" algn="just">
              <a:buNone/>
            </a:pPr>
            <a:r>
              <a:rPr lang="uk-UA" sz="3400" b="1" dirty="0">
                <a:solidFill>
                  <a:schemeClr val="tx2">
                    <a:lumMod val="75000"/>
                  </a:schemeClr>
                </a:solidFill>
              </a:rPr>
              <a:t>	Програма моніторингу (розробляється та затверджується суб’єктом моніторингу).</a:t>
            </a:r>
          </a:p>
          <a:p>
            <a:pPr lvl="1" algn="just">
              <a:buFont typeface="Wingdings" panose="05000000000000000000" pitchFamily="2" charset="2"/>
              <a:buChar char="§"/>
            </a:pPr>
            <a:r>
              <a:rPr lang="uk-UA" sz="3000" dirty="0">
                <a:solidFill>
                  <a:schemeClr val="tx2">
                    <a:lumMod val="75000"/>
                  </a:schemeClr>
                </a:solidFill>
              </a:rPr>
              <a:t>мета і завдання, </a:t>
            </a:r>
          </a:p>
          <a:p>
            <a:pPr lvl="1" algn="just">
              <a:buFont typeface="Wingdings" panose="05000000000000000000" pitchFamily="2" charset="2"/>
              <a:buChar char="§"/>
            </a:pPr>
            <a:r>
              <a:rPr lang="uk-UA" sz="3000" dirty="0">
                <a:solidFill>
                  <a:schemeClr val="tx2">
                    <a:lumMod val="75000"/>
                  </a:schemeClr>
                </a:solidFill>
              </a:rPr>
              <a:t>суб’єкти, об’єкт(и), </a:t>
            </a:r>
          </a:p>
          <a:p>
            <a:pPr lvl="1" algn="just">
              <a:buFont typeface="Wingdings" panose="05000000000000000000" pitchFamily="2" charset="2"/>
              <a:buChar char="§"/>
            </a:pPr>
            <a:r>
              <a:rPr lang="uk-UA" sz="3000" dirty="0">
                <a:solidFill>
                  <a:schemeClr val="tx2">
                    <a:lumMod val="75000"/>
                  </a:schemeClr>
                </a:solidFill>
              </a:rPr>
              <a:t>форми та методи, </a:t>
            </a:r>
          </a:p>
          <a:p>
            <a:pPr lvl="1" algn="just">
              <a:buFont typeface="Wingdings" panose="05000000000000000000" pitchFamily="2" charset="2"/>
              <a:buChar char="§"/>
            </a:pPr>
            <a:r>
              <a:rPr lang="uk-UA" sz="3000" dirty="0">
                <a:solidFill>
                  <a:schemeClr val="tx2">
                    <a:lumMod val="75000"/>
                  </a:schemeClr>
                </a:solidFill>
              </a:rPr>
              <a:t>індикатори, </a:t>
            </a:r>
          </a:p>
          <a:p>
            <a:pPr lvl="1" algn="just">
              <a:buFont typeface="Wingdings" panose="05000000000000000000" pitchFamily="2" charset="2"/>
              <a:buChar char="§"/>
            </a:pPr>
            <a:r>
              <a:rPr lang="uk-UA" sz="3000" dirty="0">
                <a:solidFill>
                  <a:schemeClr val="tx2">
                    <a:lumMod val="75000"/>
                  </a:schemeClr>
                </a:solidFill>
              </a:rPr>
              <a:t>умови (у тому числі місце проведення), </a:t>
            </a:r>
          </a:p>
          <a:p>
            <a:pPr lvl="1" algn="just">
              <a:buFont typeface="Wingdings" panose="05000000000000000000" pitchFamily="2" charset="2"/>
              <a:buChar char="§"/>
            </a:pPr>
            <a:r>
              <a:rPr lang="uk-UA" sz="3000" dirty="0">
                <a:solidFill>
                  <a:schemeClr val="tx2">
                    <a:lumMod val="75000"/>
                  </a:schemeClr>
                </a:solidFill>
              </a:rPr>
              <a:t>процедури проведення відповідного моніторингу, </a:t>
            </a:r>
          </a:p>
          <a:p>
            <a:pPr lvl="1" algn="just">
              <a:buFont typeface="Wingdings" panose="05000000000000000000" pitchFamily="2" charset="2"/>
              <a:buChar char="§"/>
            </a:pPr>
            <a:r>
              <a:rPr lang="uk-UA" sz="3000" dirty="0">
                <a:solidFill>
                  <a:schemeClr val="tx2">
                    <a:lumMod val="75000"/>
                  </a:schemeClr>
                </a:solidFill>
              </a:rPr>
              <a:t>порядок визначення результатів моніторингу, </a:t>
            </a:r>
          </a:p>
          <a:p>
            <a:pPr lvl="1" algn="just">
              <a:buFont typeface="Wingdings" panose="05000000000000000000" pitchFamily="2" charset="2"/>
              <a:buChar char="§"/>
            </a:pPr>
            <a:r>
              <a:rPr lang="uk-UA" sz="3000" dirty="0">
                <a:solidFill>
                  <a:schemeClr val="tx2">
                    <a:lumMod val="75000"/>
                  </a:schemeClr>
                </a:solidFill>
              </a:rPr>
              <a:t>строки та форми узагальнення результатів моніторингу, </a:t>
            </a:r>
          </a:p>
          <a:p>
            <a:pPr lvl="1" algn="just">
              <a:buFont typeface="Wingdings" panose="05000000000000000000" pitchFamily="2" charset="2"/>
              <a:buChar char="§"/>
            </a:pPr>
            <a:r>
              <a:rPr lang="uk-UA" sz="3000" dirty="0">
                <a:solidFill>
                  <a:schemeClr val="tx2">
                    <a:lumMod val="75000"/>
                  </a:schemeClr>
                </a:solidFill>
              </a:rPr>
              <a:t> оприлюднення результатів моніторингу (інформування</a:t>
            </a:r>
          </a:p>
          <a:p>
            <a:pPr lvl="1" algn="just">
              <a:buFont typeface="Wingdings" panose="05000000000000000000" pitchFamily="2" charset="2"/>
              <a:buChar char="§"/>
            </a:pPr>
            <a:r>
              <a:rPr lang="uk-UA" sz="3000" dirty="0">
                <a:solidFill>
                  <a:schemeClr val="tx2">
                    <a:lumMod val="75000"/>
                  </a:schemeClr>
                </a:solidFill>
              </a:rPr>
              <a:t>про них).</a:t>
            </a:r>
          </a:p>
          <a:p>
            <a:pPr marL="0" indent="0" algn="just">
              <a:buNone/>
            </a:pPr>
            <a:r>
              <a:rPr lang="uk-UA" sz="3400" b="1" dirty="0">
                <a:solidFill>
                  <a:schemeClr val="tx2">
                    <a:lumMod val="75000"/>
                  </a:schemeClr>
                </a:solidFill>
              </a:rPr>
              <a:t>До Програми додається графік проведення моніторингу</a:t>
            </a:r>
            <a:r>
              <a:rPr lang="uk-UA" b="1" dirty="0"/>
              <a:t>. </a:t>
            </a:r>
          </a:p>
        </p:txBody>
      </p:sp>
      <p:sp>
        <p:nvSpPr>
          <p:cNvPr id="4" name="Прямокутник 3"/>
          <p:cNvSpPr/>
          <p:nvPr/>
        </p:nvSpPr>
        <p:spPr>
          <a:xfrm>
            <a:off x="4666119" y="1671096"/>
            <a:ext cx="4392488"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400" dirty="0">
                <a:solidFill>
                  <a:srgbClr val="002060"/>
                </a:solidFill>
              </a:rPr>
              <a:t>Наказ МОН від 16.01.2020 № 54 «Про затвердження Порядку проведення моніторингу якості освіти»</a:t>
            </a:r>
          </a:p>
        </p:txBody>
      </p:sp>
      <p:pic>
        <p:nvPicPr>
          <p:cNvPr id="5" name="Рисунок 4"/>
          <p:cNvPicPr>
            <a:picLocks noChangeAspect="1"/>
          </p:cNvPicPr>
          <p:nvPr/>
        </p:nvPicPr>
        <p:blipFill>
          <a:blip r:embed="rId2"/>
          <a:stretch>
            <a:fillRect/>
          </a:stretch>
        </p:blipFill>
        <p:spPr>
          <a:xfrm>
            <a:off x="552127" y="158831"/>
            <a:ext cx="981541" cy="1225402"/>
          </a:xfrm>
          <a:prstGeom prst="rect">
            <a:avLst/>
          </a:prstGeom>
        </p:spPr>
      </p:pic>
      <p:pic>
        <p:nvPicPr>
          <p:cNvPr id="6" name="Рисунок 5"/>
          <p:cNvPicPr>
            <a:picLocks noChangeAspect="1"/>
          </p:cNvPicPr>
          <p:nvPr/>
        </p:nvPicPr>
        <p:blipFill>
          <a:blip r:embed="rId3"/>
          <a:stretch>
            <a:fillRect/>
          </a:stretch>
        </p:blipFill>
        <p:spPr>
          <a:xfrm>
            <a:off x="7380312" y="147067"/>
            <a:ext cx="985337" cy="1210251"/>
          </a:xfrm>
          <a:prstGeom prst="rect">
            <a:avLst/>
          </a:prstGeom>
        </p:spPr>
      </p:pic>
    </p:spTree>
    <p:extLst>
      <p:ext uri="{BB962C8B-B14F-4D97-AF65-F5344CB8AC3E}">
        <p14:creationId xmlns:p14="http://schemas.microsoft.com/office/powerpoint/2010/main" val="3433388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Ð ÐµÐ·ÑÐ»ÑÑÐ°Ñ Ð¿Ð¾ÑÑÐºÑ Ð·Ð¾Ð±ÑÐ°Ð¶ÐµÐ½Ñ Ð·Ð° Ð·Ð°Ð¿Ð¸ÑÐ¾Ð¼ &quot;ÑÐ½ÑÑÑÑÐºÑÑÑ Ð· Ð´ÑÐ»Ð¾Ð²Ð¾Ð´ÑÑÐ²Ð°&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8915" name="AutoShape 4" descr="Ð ÐµÐ·ÑÐ»ÑÑÐ°Ñ Ð¿Ð¾ÑÑÐºÑ Ð·Ð¾Ð±ÑÐ°Ð¶ÐµÐ½Ñ Ð·Ð° Ð·Ð°Ð¿Ð¸ÑÐ¾Ð¼ &quot;ÑÐ½ÑÑÑÑÐºÑÑÑ Ð· Ð´ÑÐ»Ð¾Ð²Ð¾Ð´ÑÑÐ²Ð°&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8916" name="AutoShape 6" descr="Ð ÐµÐ·ÑÐ»ÑÑÐ°Ñ Ð¿Ð¾ÑÑÐºÑ Ð·Ð¾Ð±ÑÐ°Ð¶ÐµÐ½Ñ Ð·Ð° Ð·Ð°Ð¿Ð¸ÑÐ¾Ð¼ &quot;ÑÐ½ÑÑÑÑÐºÑÑÑ Ð· Ð´ÑÐ»Ð¾Ð²Ð¾Ð´ÑÑÐ²Ð°&quot;"/>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uk-UA"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8918" name="Прямоугольник 13"/>
          <p:cNvSpPr>
            <a:spLocks noChangeArrowheads="1"/>
          </p:cNvSpPr>
          <p:nvPr/>
        </p:nvSpPr>
        <p:spPr bwMode="auto">
          <a:xfrm>
            <a:off x="1351693" y="3585581"/>
            <a:ext cx="7665216"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Реалізація програми Президента України «Здорова Україна» в закладах освіти. Посилена увага до освітньої галузі «Фізична культура»</a:t>
            </a:r>
          </a:p>
        </p:txBody>
      </p:sp>
      <p:sp>
        <p:nvSpPr>
          <p:cNvPr id="38920" name="Прямоугольник 2"/>
          <p:cNvSpPr>
            <a:spLocks noChangeArrowheads="1"/>
          </p:cNvSpPr>
          <p:nvPr/>
        </p:nvSpPr>
        <p:spPr bwMode="auto">
          <a:xfrm>
            <a:off x="1389082" y="1952883"/>
            <a:ext cx="7627827"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Цифровізація освітнього процесу.  Дистанційна освіта. Педагогічні підходи у </a:t>
            </a:r>
            <a:r>
              <a:rPr kumimoji="0" lang="en-US"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STEM-</a:t>
            </a: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ОСВІТІ</a:t>
            </a:r>
          </a:p>
        </p:txBody>
      </p:sp>
      <p:sp>
        <p:nvSpPr>
          <p:cNvPr id="38921" name="Прямоугольник 3"/>
          <p:cNvSpPr>
            <a:spLocks noChangeArrowheads="1"/>
          </p:cNvSpPr>
          <p:nvPr/>
        </p:nvSpPr>
        <p:spPr bwMode="auto">
          <a:xfrm>
            <a:off x="1357575" y="1158361"/>
            <a:ext cx="7659334"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Упровадження інноваційних освітніх програм та проєктів із метою забезпечення якості освітнього процесу</a:t>
            </a:r>
            <a:endParaRPr kumimoji="0" lang="en-US"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Прямоугольник 2"/>
          <p:cNvSpPr/>
          <p:nvPr/>
        </p:nvSpPr>
        <p:spPr>
          <a:xfrm>
            <a:off x="-252536" y="-57478"/>
            <a:ext cx="9093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uk-UA" sz="2400" b="1" i="0" u="none" strike="noStrike" kern="0" cap="none" spc="0" normalizeH="0" baseline="0" noProof="0" dirty="0">
                <a:ln>
                  <a:noFill/>
                </a:ln>
                <a:solidFill>
                  <a:srgbClr val="AC0000"/>
                </a:solidFill>
                <a:effectLst/>
                <a:uLnTx/>
                <a:uFillTx/>
                <a:latin typeface="Candara" panose="020E0502030303020204" pitchFamily="34" charset="0"/>
                <a:ea typeface="+mn-ea"/>
                <a:cs typeface="+mn-cs"/>
              </a:rPr>
              <a:t>СТРАТЕГІЧНІ ПРІОРИТЕТИ</a:t>
            </a:r>
          </a:p>
        </p:txBody>
      </p:sp>
      <p:sp>
        <p:nvSpPr>
          <p:cNvPr id="38930" name="Прямоугольник 1"/>
          <p:cNvSpPr>
            <a:spLocks noChangeArrowheads="1"/>
          </p:cNvSpPr>
          <p:nvPr/>
        </p:nvSpPr>
        <p:spPr bwMode="auto">
          <a:xfrm>
            <a:off x="1389082" y="2756621"/>
            <a:ext cx="7627827"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uk-UA"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Підвищення професіоналізму педагогічних працівників. </a:t>
            </a:r>
            <a:r>
              <a:rPr kumimoji="0" lang="ru-RU"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Су</a:t>
            </a:r>
            <a:r>
              <a:rPr kumimoji="0" lang="ru-RU"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часні підходи щодо формування компетентностей та м</a:t>
            </a:r>
            <a:r>
              <a:rPr kumimoji="0" lang="en-US"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ru-RU" altLang="en-US" sz="1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яких</a:t>
            </a:r>
            <a:r>
              <a:rPr kumimoji="0" lang="ru-RU"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навичок у НУШ</a:t>
            </a:r>
            <a:endPar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8932" name="Прямоугольник 8"/>
          <p:cNvSpPr>
            <a:spLocks noChangeArrowheads="1"/>
          </p:cNvSpPr>
          <p:nvPr/>
        </p:nvSpPr>
        <p:spPr bwMode="auto">
          <a:xfrm>
            <a:off x="1351695" y="345903"/>
            <a:ext cx="7671912"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Національно-патріотичне та військово-прикладне виховання дітей і молоді,  формування громадянської позиції. Просвіта з питань особистої безпеки</a:t>
            </a:r>
          </a:p>
        </p:txBody>
      </p:sp>
      <p:pic>
        <p:nvPicPr>
          <p:cNvPr id="3893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8" y="263431"/>
            <a:ext cx="941330" cy="6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4" name="Прямоугольник 6"/>
          <p:cNvSpPr>
            <a:spLocks noChangeArrowheads="1"/>
          </p:cNvSpPr>
          <p:nvPr/>
        </p:nvSpPr>
        <p:spPr bwMode="auto">
          <a:xfrm>
            <a:off x="1361800" y="4449340"/>
            <a:ext cx="7682389" cy="36933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uk-UA" altLang="en-US"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Психологічна допомога учасникам освітнього процесу</a:t>
            </a:r>
          </a:p>
        </p:txBody>
      </p:sp>
      <p:pic>
        <p:nvPicPr>
          <p:cNvPr id="2" name="Рисунок 1"/>
          <p:cNvPicPr>
            <a:picLocks noChangeAspect="1"/>
          </p:cNvPicPr>
          <p:nvPr/>
        </p:nvPicPr>
        <p:blipFill>
          <a:blip r:embed="rId4"/>
          <a:stretch>
            <a:fillRect/>
          </a:stretch>
        </p:blipFill>
        <p:spPr>
          <a:xfrm>
            <a:off x="142110" y="1195455"/>
            <a:ext cx="941330" cy="625673"/>
          </a:xfrm>
          <a:prstGeom prst="rect">
            <a:avLst/>
          </a:prstGeom>
        </p:spPr>
      </p:pic>
      <p:pic>
        <p:nvPicPr>
          <p:cNvPr id="4" name="Рисунок 3"/>
          <p:cNvPicPr>
            <a:picLocks noChangeAspect="1"/>
          </p:cNvPicPr>
          <p:nvPr/>
        </p:nvPicPr>
        <p:blipFill>
          <a:blip r:embed="rId5"/>
          <a:stretch>
            <a:fillRect/>
          </a:stretch>
        </p:blipFill>
        <p:spPr>
          <a:xfrm>
            <a:off x="144191" y="1949008"/>
            <a:ext cx="953298" cy="647700"/>
          </a:xfrm>
          <a:prstGeom prst="rect">
            <a:avLst/>
          </a:prstGeom>
        </p:spPr>
      </p:pic>
      <p:pic>
        <p:nvPicPr>
          <p:cNvPr id="5" name="Рисунок 4"/>
          <p:cNvPicPr>
            <a:picLocks noChangeAspect="1"/>
          </p:cNvPicPr>
          <p:nvPr/>
        </p:nvPicPr>
        <p:blipFill>
          <a:blip r:embed="rId6"/>
          <a:stretch>
            <a:fillRect/>
          </a:stretch>
        </p:blipFill>
        <p:spPr>
          <a:xfrm>
            <a:off x="102428" y="2774959"/>
            <a:ext cx="1027778" cy="683940"/>
          </a:xfrm>
          <a:prstGeom prst="rect">
            <a:avLst/>
          </a:prstGeom>
        </p:spPr>
      </p:pic>
      <p:pic>
        <p:nvPicPr>
          <p:cNvPr id="8" name="Рисунок 7"/>
          <p:cNvPicPr>
            <a:picLocks noChangeAspect="1"/>
          </p:cNvPicPr>
          <p:nvPr/>
        </p:nvPicPr>
        <p:blipFill>
          <a:blip r:embed="rId7"/>
          <a:stretch>
            <a:fillRect/>
          </a:stretch>
        </p:blipFill>
        <p:spPr>
          <a:xfrm>
            <a:off x="127839" y="3595011"/>
            <a:ext cx="1023666" cy="625683"/>
          </a:xfrm>
          <a:prstGeom prst="rect">
            <a:avLst/>
          </a:prstGeom>
        </p:spPr>
      </p:pic>
      <p:sp>
        <p:nvSpPr>
          <p:cNvPr id="6" name="AutoShape 2" descr="Психологічна допомога та емоційна підтримка учасників освітнього процесу |  Факультет соціальної та психологічної освіт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Рисунок 8"/>
          <p:cNvPicPr>
            <a:picLocks noChangeAspect="1"/>
          </p:cNvPicPr>
          <p:nvPr/>
        </p:nvPicPr>
        <p:blipFill>
          <a:blip r:embed="rId8"/>
          <a:stretch>
            <a:fillRect/>
          </a:stretch>
        </p:blipFill>
        <p:spPr>
          <a:xfrm>
            <a:off x="134807" y="4355565"/>
            <a:ext cx="1043877" cy="668699"/>
          </a:xfrm>
          <a:prstGeom prst="rect">
            <a:avLst/>
          </a:prstGeom>
        </p:spPr>
      </p:pic>
      <p:sp>
        <p:nvSpPr>
          <p:cNvPr id="10" name="Прямокутник 9"/>
          <p:cNvSpPr/>
          <p:nvPr/>
        </p:nvSpPr>
        <p:spPr>
          <a:xfrm>
            <a:off x="1351693" y="4975047"/>
            <a:ext cx="7665216"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Розбудова безпечного і здорового освітнього середовища, вільного від насильства та булінгу (цькування)</a:t>
            </a:r>
          </a:p>
        </p:txBody>
      </p:sp>
      <p:sp>
        <p:nvSpPr>
          <p:cNvPr id="11" name="Прямокутник 10"/>
          <p:cNvSpPr/>
          <p:nvPr/>
        </p:nvSpPr>
        <p:spPr>
          <a:xfrm>
            <a:off x="163688" y="5717708"/>
            <a:ext cx="8859918" cy="64633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Створення безбар’єрного простору та організація роботи з дітьми з особливими освітніми потребами</a:t>
            </a:r>
          </a:p>
        </p:txBody>
      </p:sp>
      <p:sp>
        <p:nvSpPr>
          <p:cNvPr id="12" name="Прямокутник 11"/>
          <p:cNvSpPr/>
          <p:nvPr/>
        </p:nvSpPr>
        <p:spPr>
          <a:xfrm>
            <a:off x="102428" y="6436372"/>
            <a:ext cx="8930480" cy="36933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Формування системи управління охороною праці та безпекою життєдіяльності …</a:t>
            </a:r>
            <a:endParaRPr kumimoji="0" lang="uk-UA"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10079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251520" y="1051113"/>
            <a:ext cx="8784976" cy="5328591"/>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fontScale="62500" lnSpcReduction="20000"/>
          </a:bodyPr>
          <a:lstStyle/>
          <a:p>
            <a:pPr marL="0" indent="0" algn="just">
              <a:buNone/>
            </a:pPr>
            <a:r>
              <a:rPr lang="uk-UA" sz="2800" dirty="0"/>
              <a:t>	</a:t>
            </a:r>
            <a:r>
              <a:rPr lang="uk-UA" sz="3700" dirty="0">
                <a:solidFill>
                  <a:srgbClr val="002060"/>
                </a:solidFill>
              </a:rPr>
              <a:t>Назви видів документів мають відповідати назвам, передбаченим НК 010:2021, </a:t>
            </a:r>
            <a:r>
              <a:rPr lang="uk-UA" sz="3700" b="1" dirty="0">
                <a:solidFill>
                  <a:srgbClr val="002060"/>
                </a:solidFill>
              </a:rPr>
              <a:t>який набрав чинності з 19.04.2021.</a:t>
            </a:r>
          </a:p>
          <a:p>
            <a:pPr marL="0" indent="0" algn="just">
              <a:buNone/>
            </a:pPr>
            <a:r>
              <a:rPr lang="uk-UA" sz="3700" dirty="0">
                <a:solidFill>
                  <a:srgbClr val="002060"/>
                </a:solidFill>
              </a:rPr>
              <a:t>	 У Класифікаторі представлені такі </a:t>
            </a:r>
            <a:r>
              <a:rPr lang="uk-UA" sz="3700" b="1" dirty="0">
                <a:solidFill>
                  <a:srgbClr val="002060"/>
                </a:solidFill>
              </a:rPr>
              <a:t>класи уніфікованих систем документації</a:t>
            </a:r>
            <a:r>
              <a:rPr lang="uk-UA" sz="2800" b="1" dirty="0">
                <a:solidFill>
                  <a:srgbClr val="002060"/>
                </a:solidFill>
              </a:rPr>
              <a:t>: </a:t>
            </a:r>
          </a:p>
          <a:p>
            <a:pPr>
              <a:buFont typeface="Wingdings" panose="05000000000000000000" pitchFamily="2" charset="2"/>
              <a:buChar char="§"/>
            </a:pPr>
            <a:r>
              <a:rPr lang="uk-UA" sz="3700" dirty="0">
                <a:solidFill>
                  <a:srgbClr val="002060"/>
                </a:solidFill>
              </a:rPr>
              <a:t>організаційно-розпорядча документація; </a:t>
            </a:r>
          </a:p>
          <a:p>
            <a:pPr>
              <a:buFont typeface="Wingdings" panose="05000000000000000000" pitchFamily="2" charset="2"/>
              <a:buChar char="§"/>
            </a:pPr>
            <a:r>
              <a:rPr lang="uk-UA" sz="3700" dirty="0">
                <a:solidFill>
                  <a:srgbClr val="002060"/>
                </a:solidFill>
              </a:rPr>
              <a:t>первинно-облікова документація; </a:t>
            </a:r>
          </a:p>
          <a:p>
            <a:pPr>
              <a:buFont typeface="Wingdings" panose="05000000000000000000" pitchFamily="2" charset="2"/>
              <a:buChar char="§"/>
            </a:pPr>
            <a:r>
              <a:rPr lang="uk-UA" sz="3700" dirty="0">
                <a:solidFill>
                  <a:srgbClr val="002060"/>
                </a:solidFill>
              </a:rPr>
              <a:t>банківська документація; </a:t>
            </a:r>
          </a:p>
          <a:p>
            <a:pPr>
              <a:buFont typeface="Wingdings" panose="05000000000000000000" pitchFamily="2" charset="2"/>
              <a:buChar char="§"/>
            </a:pPr>
            <a:r>
              <a:rPr lang="uk-UA" sz="3700" dirty="0">
                <a:solidFill>
                  <a:srgbClr val="002060"/>
                </a:solidFill>
              </a:rPr>
              <a:t>фінансова документація; </a:t>
            </a:r>
          </a:p>
          <a:p>
            <a:pPr>
              <a:buFont typeface="Wingdings" panose="05000000000000000000" pitchFamily="2" charset="2"/>
              <a:buChar char="§"/>
            </a:pPr>
            <a:r>
              <a:rPr lang="uk-UA" sz="3700" dirty="0">
                <a:solidFill>
                  <a:srgbClr val="002060"/>
                </a:solidFill>
              </a:rPr>
              <a:t>документація із праці, соціальних питань і соціального захисту населення; </a:t>
            </a:r>
          </a:p>
          <a:p>
            <a:pPr>
              <a:buFont typeface="Wingdings" panose="05000000000000000000" pitchFamily="2" charset="2"/>
              <a:buChar char="§"/>
            </a:pPr>
            <a:r>
              <a:rPr lang="uk-UA" sz="3700" dirty="0">
                <a:solidFill>
                  <a:srgbClr val="002060"/>
                </a:solidFill>
              </a:rPr>
              <a:t>бухгалтерсько-облікова документація; </a:t>
            </a:r>
          </a:p>
          <a:p>
            <a:pPr>
              <a:buFont typeface="Wingdings" panose="05000000000000000000" pitchFamily="2" charset="2"/>
              <a:buChar char="§"/>
            </a:pPr>
            <a:r>
              <a:rPr lang="uk-UA" sz="3700" dirty="0">
                <a:solidFill>
                  <a:srgbClr val="002060"/>
                </a:solidFill>
              </a:rPr>
              <a:t>документація з Пенсійного фонду.</a:t>
            </a:r>
          </a:p>
        </p:txBody>
      </p:sp>
      <p:pic>
        <p:nvPicPr>
          <p:cNvPr id="6" name="Рисунок 5"/>
          <p:cNvPicPr>
            <a:picLocks noChangeAspect="1"/>
          </p:cNvPicPr>
          <p:nvPr/>
        </p:nvPicPr>
        <p:blipFill>
          <a:blip r:embed="rId2"/>
          <a:stretch>
            <a:fillRect/>
          </a:stretch>
        </p:blipFill>
        <p:spPr>
          <a:xfrm>
            <a:off x="107504" y="116632"/>
            <a:ext cx="1719635" cy="936104"/>
          </a:xfrm>
          <a:prstGeom prst="rect">
            <a:avLst/>
          </a:prstGeom>
        </p:spPr>
      </p:pic>
      <p:sp>
        <p:nvSpPr>
          <p:cNvPr id="3" name="Прямокутник 2"/>
          <p:cNvSpPr/>
          <p:nvPr/>
        </p:nvSpPr>
        <p:spPr>
          <a:xfrm>
            <a:off x="2280257" y="980728"/>
            <a:ext cx="5391219" cy="769441"/>
          </a:xfrm>
          <a:prstGeom prst="rect">
            <a:avLst/>
          </a:prstGeom>
        </p:spPr>
        <p:txBody>
          <a:bodyPr wrap="none">
            <a:spAutoFit/>
          </a:bodyPr>
          <a:lstStyle/>
          <a:p>
            <a:pPr algn="ctr"/>
            <a:r>
              <a:rPr lang="uk-UA" sz="2200" b="1" kern="0" dirty="0">
                <a:solidFill>
                  <a:srgbClr val="C00000"/>
                </a:solidFill>
                <a:latin typeface="Candara" panose="020E0502030303020204" pitchFamily="34" charset="0"/>
              </a:rPr>
              <a:t>НАЦІОНАЛЬНИЙ КЛАСИФІКАТОР </a:t>
            </a:r>
          </a:p>
          <a:p>
            <a:pPr algn="ctr"/>
            <a:r>
              <a:rPr lang="uk-UA" sz="2200" b="1" kern="0" dirty="0">
                <a:solidFill>
                  <a:srgbClr val="C00000"/>
                </a:solidFill>
                <a:latin typeface="Candara" panose="020E0502030303020204" pitchFamily="34" charset="0"/>
              </a:rPr>
              <a:t>УПРАВЛІНСЬКОЇ ДОКУМЕНТАЦІЇ НК 010:21</a:t>
            </a:r>
            <a:endParaRPr lang="uk-UA" sz="2200" b="1" kern="0" dirty="0">
              <a:solidFill>
                <a:srgbClr val="C00000"/>
              </a:solidFill>
              <a:latin typeface="Candara" panose="020E0502030303020204" pitchFamily="34" charset="0"/>
              <a:ea typeface="+mj-ea"/>
              <a:cs typeface="+mj-cs"/>
            </a:endParaRPr>
          </a:p>
        </p:txBody>
      </p:sp>
    </p:spTree>
    <p:extLst>
      <p:ext uri="{BB962C8B-B14F-4D97-AF65-F5344CB8AC3E}">
        <p14:creationId xmlns:p14="http://schemas.microsoft.com/office/powerpoint/2010/main" val="22546890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439797"/>
            <a:ext cx="8229600" cy="3412976"/>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marL="0" indent="0" algn="just">
              <a:buNone/>
            </a:pPr>
            <a:r>
              <a:rPr lang="uk-UA" sz="1900" b="1" dirty="0">
                <a:solidFill>
                  <a:schemeClr val="tx2">
                    <a:lumMod val="75000"/>
                  </a:schemeClr>
                </a:solidFill>
              </a:rPr>
              <a:t>Стратегічні цілі:</a:t>
            </a:r>
          </a:p>
          <a:p>
            <a:pPr marL="0" indent="0" algn="just">
              <a:buNone/>
            </a:pPr>
            <a:r>
              <a:rPr lang="uk-UA" sz="1900" dirty="0">
                <a:solidFill>
                  <a:schemeClr val="tx2">
                    <a:lumMod val="75000"/>
                  </a:schemeClr>
                </a:solidFill>
              </a:rPr>
              <a:t>1. Здоров’язбережувальна складова освіти.</a:t>
            </a:r>
          </a:p>
          <a:p>
            <a:pPr marL="0" indent="0" algn="just">
              <a:buNone/>
            </a:pPr>
            <a:r>
              <a:rPr lang="uk-UA" sz="1900" dirty="0">
                <a:solidFill>
                  <a:schemeClr val="tx2">
                    <a:lumMod val="75000"/>
                  </a:schemeClr>
                </a:solidFill>
              </a:rPr>
              <a:t>2. Комплексність розвитку фізичної культури та посилення рухової активності.</a:t>
            </a:r>
          </a:p>
          <a:p>
            <a:pPr marL="269875" indent="-269875" algn="just">
              <a:buNone/>
            </a:pPr>
            <a:r>
              <a:rPr lang="uk-UA" sz="1900" dirty="0">
                <a:solidFill>
                  <a:schemeClr val="tx2">
                    <a:lumMod val="75000"/>
                  </a:schemeClr>
                </a:solidFill>
              </a:rPr>
              <a:t>3. Розбудова системи здорового харчування, формування культури харчування та правильних харчових звичок.</a:t>
            </a:r>
          </a:p>
          <a:p>
            <a:pPr marL="0" indent="0" algn="just">
              <a:buNone/>
            </a:pPr>
            <a:r>
              <a:rPr lang="uk-UA" sz="1900" dirty="0">
                <a:solidFill>
                  <a:schemeClr val="tx2">
                    <a:lumMod val="75000"/>
                  </a:schemeClr>
                </a:solidFill>
              </a:rPr>
              <a:t>4. Удосконалення медичного обслуговування учнів і працівників закладів освіти.</a:t>
            </a:r>
          </a:p>
          <a:p>
            <a:pPr marL="0" indent="0" algn="just">
              <a:buNone/>
            </a:pPr>
            <a:r>
              <a:rPr lang="uk-UA" sz="1900" dirty="0">
                <a:solidFill>
                  <a:schemeClr val="tx2">
                    <a:lumMod val="75000"/>
                  </a:schemeClr>
                </a:solidFill>
              </a:rPr>
              <a:t>5. Ефективне психологічне забезпечення освітнього процесу.</a:t>
            </a:r>
          </a:p>
          <a:p>
            <a:pPr marL="0" indent="0" algn="just">
              <a:buNone/>
            </a:pPr>
            <a:r>
              <a:rPr lang="uk-UA" sz="1900" dirty="0">
                <a:solidFill>
                  <a:schemeClr val="tx2">
                    <a:lumMod val="75000"/>
                  </a:schemeClr>
                </a:solidFill>
              </a:rPr>
              <a:t>6. Підготовка працівників закладу освіти та їх здоров’я.</a:t>
            </a:r>
          </a:p>
          <a:p>
            <a:pPr marL="0" indent="0" algn="just">
              <a:buNone/>
            </a:pPr>
            <a:r>
              <a:rPr lang="uk-UA" sz="1900" dirty="0">
                <a:solidFill>
                  <a:schemeClr val="tx2">
                    <a:lumMod val="75000"/>
                  </a:schemeClr>
                </a:solidFill>
              </a:rPr>
              <a:t>7. Безпечність, доступність та інклюзивність освітнього середовища.</a:t>
            </a:r>
          </a:p>
          <a:p>
            <a:pPr marL="0" indent="0" algn="just">
              <a:buNone/>
            </a:pPr>
            <a:r>
              <a:rPr lang="uk-UA" sz="1900" dirty="0">
                <a:solidFill>
                  <a:schemeClr val="tx2">
                    <a:lumMod val="75000"/>
                  </a:schemeClr>
                </a:solidFill>
              </a:rPr>
              <a:t>8. Міжсекторальна взаємодія та залучення соціальних інституцій.</a:t>
            </a:r>
          </a:p>
        </p:txBody>
      </p:sp>
      <p:sp>
        <p:nvSpPr>
          <p:cNvPr id="4" name="Прямокутник 3"/>
          <p:cNvSpPr/>
          <p:nvPr/>
        </p:nvSpPr>
        <p:spPr>
          <a:xfrm>
            <a:off x="3761656" y="116632"/>
            <a:ext cx="5382344"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srgbClr val="002060"/>
                </a:solidFill>
              </a:rPr>
              <a:t>Про затвердження плану заходів з реалізації </a:t>
            </a:r>
            <a:r>
              <a:rPr lang="uk-UA" sz="1200" b="1" dirty="0">
                <a:solidFill>
                  <a:srgbClr val="002060"/>
                </a:solidFill>
              </a:rPr>
              <a:t>Національної стратегії розбудови безпечного і здорового освітнього середовища у новій українській школі на 2023 рік</a:t>
            </a:r>
            <a:r>
              <a:rPr lang="uk-UA" sz="1200" dirty="0">
                <a:solidFill>
                  <a:srgbClr val="002060"/>
                </a:solidFill>
              </a:rPr>
              <a:t>: розпорядження КМУ № 174-р від 24 лютого 2023 року</a:t>
            </a:r>
          </a:p>
        </p:txBody>
      </p:sp>
      <p:sp>
        <p:nvSpPr>
          <p:cNvPr id="5" name="Прямокутник 4"/>
          <p:cNvSpPr/>
          <p:nvPr/>
        </p:nvSpPr>
        <p:spPr>
          <a:xfrm>
            <a:off x="107504" y="3995678"/>
            <a:ext cx="8928992" cy="286232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b="1" dirty="0">
                <a:solidFill>
                  <a:srgbClr val="002060"/>
                </a:solidFill>
              </a:rPr>
              <a:t>Підготовка працівників закладу освіти та їх здоров’я:</a:t>
            </a:r>
          </a:p>
          <a:p>
            <a:pPr marL="285750" indent="-285750" algn="just">
              <a:buFont typeface="Wingdings" panose="05000000000000000000" pitchFamily="2" charset="2"/>
              <a:buChar char="§"/>
            </a:pPr>
            <a:r>
              <a:rPr lang="uk-UA" dirty="0">
                <a:solidFill>
                  <a:srgbClr val="002060"/>
                </a:solidFill>
              </a:rPr>
              <a:t>щодо реалізації здоров’язбережувального компонента навчання на основі сучасних освітніх технологій, зокрема тих, що спрямовані на збереження здоров’я учнів;</a:t>
            </a:r>
          </a:p>
          <a:p>
            <a:pPr marL="285750" indent="-285750" algn="just">
              <a:buFont typeface="Wingdings" panose="05000000000000000000" pitchFamily="2" charset="2"/>
              <a:buChar char="§"/>
            </a:pPr>
            <a:r>
              <a:rPr lang="uk-UA" dirty="0">
                <a:solidFill>
                  <a:srgbClr val="002060"/>
                </a:solidFill>
              </a:rPr>
              <a:t>щодо застосування методів запобігання та протидії проявам насильства та булінгу, формування соціально-емоційних компетентностей, ненасильницьких моделей спілкування та взаємодії учнів, навичок безпечної поведінки під час використання ІКТ та інших медійних засобів;</a:t>
            </a:r>
          </a:p>
          <a:p>
            <a:pPr marL="285750" indent="-285750" algn="just">
              <a:buFont typeface="Wingdings" panose="05000000000000000000" pitchFamily="2" charset="2"/>
              <a:buChar char="§"/>
            </a:pPr>
            <a:r>
              <a:rPr lang="uk-UA" dirty="0">
                <a:solidFill>
                  <a:srgbClr val="002060"/>
                </a:solidFill>
              </a:rPr>
              <a:t>щодо надання домедичної допомоги (зокрема особам з ООП);</a:t>
            </a:r>
          </a:p>
          <a:p>
            <a:pPr marL="285750" indent="-285750" algn="just">
              <a:buFont typeface="Wingdings" panose="05000000000000000000" pitchFamily="2" charset="2"/>
              <a:buChar char="§"/>
            </a:pPr>
            <a:r>
              <a:rPr lang="uk-UA" dirty="0">
                <a:solidFill>
                  <a:srgbClr val="002060"/>
                </a:solidFill>
              </a:rPr>
              <a:t>з питань щодо дотримання та захисту прав дітей, недискримінації дітей, надання першої психологічної допомоги та формування  життєстійкості в учнів. </a:t>
            </a:r>
          </a:p>
        </p:txBody>
      </p:sp>
      <p:pic>
        <p:nvPicPr>
          <p:cNvPr id="6" name="Рисунок 5"/>
          <p:cNvPicPr>
            <a:picLocks noChangeAspect="1"/>
          </p:cNvPicPr>
          <p:nvPr/>
        </p:nvPicPr>
        <p:blipFill>
          <a:blip r:embed="rId2"/>
          <a:stretch>
            <a:fillRect/>
          </a:stretch>
        </p:blipFill>
        <p:spPr>
          <a:xfrm>
            <a:off x="7344687" y="2420888"/>
            <a:ext cx="1799313" cy="1431884"/>
          </a:xfrm>
          <a:prstGeom prst="rect">
            <a:avLst/>
          </a:prstGeom>
        </p:spPr>
      </p:pic>
    </p:spTree>
    <p:extLst>
      <p:ext uri="{BB962C8B-B14F-4D97-AF65-F5344CB8AC3E}">
        <p14:creationId xmlns:p14="http://schemas.microsoft.com/office/powerpoint/2010/main" val="1582360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8967"/>
            <a:ext cx="9036496" cy="1143000"/>
          </a:xfrm>
        </p:spPr>
        <p:txBody>
          <a:bodyPr>
            <a:noAutofit/>
          </a:bodyPr>
          <a:lstStyle/>
          <a:p>
            <a:r>
              <a:rPr lang="uk-UA" sz="2400" b="1" kern="0" dirty="0">
                <a:solidFill>
                  <a:srgbClr val="AC0000"/>
                </a:solidFill>
                <a:latin typeface="Candara" panose="020E0502030303020204" pitchFamily="34" charset="0"/>
                <a:ea typeface="+mn-ea"/>
                <a:cs typeface="+mn-cs"/>
              </a:rPr>
              <a:t>СТРАТЕГІЯ РОЗВИТКУ ЧИТАННЯ НА ПЕРІОД ДО 2032 РОКУ </a:t>
            </a:r>
            <a:br>
              <a:rPr lang="uk-UA" sz="2400" b="1" kern="0" dirty="0">
                <a:solidFill>
                  <a:srgbClr val="AC0000"/>
                </a:solidFill>
                <a:latin typeface="Candara" panose="020E0502030303020204" pitchFamily="34" charset="0"/>
                <a:ea typeface="+mn-ea"/>
                <a:cs typeface="+mn-cs"/>
              </a:rPr>
            </a:br>
            <a:r>
              <a:rPr lang="uk-UA" sz="2400" b="1" kern="0" dirty="0">
                <a:solidFill>
                  <a:srgbClr val="AC0000"/>
                </a:solidFill>
                <a:latin typeface="Candara" panose="020E0502030303020204" pitchFamily="34" charset="0"/>
                <a:ea typeface="+mn-ea"/>
                <a:cs typeface="+mn-cs"/>
              </a:rPr>
              <a:t>«ЧИТАННЯ ЯК ЖИТТЄВА СТРАТЕГІЯ».</a:t>
            </a:r>
            <a:br>
              <a:rPr lang="uk-UA" sz="2400" b="1" kern="0" dirty="0">
                <a:solidFill>
                  <a:srgbClr val="AC0000"/>
                </a:solidFill>
                <a:latin typeface="Candara" panose="020E0502030303020204" pitchFamily="34" charset="0"/>
                <a:ea typeface="+mn-ea"/>
                <a:cs typeface="+mn-cs"/>
              </a:rPr>
            </a:br>
            <a:r>
              <a:rPr lang="uk-UA" sz="2400" b="1" kern="0" dirty="0">
                <a:solidFill>
                  <a:srgbClr val="AC0000"/>
                </a:solidFill>
                <a:latin typeface="Candara" panose="020E0502030303020204" pitchFamily="34" charset="0"/>
                <a:ea typeface="+mn-ea"/>
                <a:cs typeface="+mn-cs"/>
              </a:rPr>
              <a:t> ОПЕРАЦІЙНИЙ ПЛАН РЕАЛІЗАЦІЇ СТРАТЕГІЇ  НА 2023—2025 РОКИ</a:t>
            </a:r>
          </a:p>
        </p:txBody>
      </p:sp>
      <p:sp>
        <p:nvSpPr>
          <p:cNvPr id="3" name="Прямокутник 2"/>
          <p:cNvSpPr/>
          <p:nvPr/>
        </p:nvSpPr>
        <p:spPr>
          <a:xfrm>
            <a:off x="263083" y="1687354"/>
            <a:ext cx="8712968" cy="507831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b="1" dirty="0">
                <a:solidFill>
                  <a:srgbClr val="002060"/>
                </a:solidFill>
              </a:rPr>
              <a:t>Завдання:</a:t>
            </a:r>
          </a:p>
          <a:p>
            <a:pPr indent="354013" algn="just"/>
            <a:r>
              <a:rPr lang="uk-UA" dirty="0">
                <a:solidFill>
                  <a:srgbClr val="002060"/>
                </a:solidFill>
              </a:rPr>
              <a:t>1. Підвищувати обізнаність працівників ЗДО щодо способів залучення дітей дошкільного віку до проведення часу з книгою.</a:t>
            </a:r>
          </a:p>
          <a:p>
            <a:pPr indent="354013"/>
            <a:r>
              <a:rPr lang="uk-UA" dirty="0">
                <a:solidFill>
                  <a:srgbClr val="002060"/>
                </a:solidFill>
              </a:rPr>
              <a:t>2. Придбати сучасну дитячу літературу в ЗДО.</a:t>
            </a:r>
          </a:p>
          <a:p>
            <a:pPr indent="354013" algn="just"/>
            <a:r>
              <a:rPr lang="uk-UA" dirty="0">
                <a:solidFill>
                  <a:srgbClr val="002060"/>
                </a:solidFill>
              </a:rPr>
              <a:t>3. Обладнати ЗДО мультимедійними пристроями та аудіокнигами, які допоможуть створити умови для формування навичок слухання та інтерпретації текстів у здобувачів дошкільної освіти.</a:t>
            </a:r>
          </a:p>
          <a:p>
            <a:pPr indent="354013" algn="just"/>
            <a:r>
              <a:rPr lang="uk-UA" dirty="0">
                <a:solidFill>
                  <a:srgbClr val="002060"/>
                </a:solidFill>
              </a:rPr>
              <a:t>4. Упроваджувати різні сучасні читацькі техніки в освітній процес на рівні загальної середньої освіти.</a:t>
            </a:r>
          </a:p>
          <a:p>
            <a:pPr indent="354013" algn="just"/>
            <a:r>
              <a:rPr lang="uk-UA" dirty="0">
                <a:solidFill>
                  <a:srgbClr val="002060"/>
                </a:solidFill>
              </a:rPr>
              <a:t>5. Популяризувати читання як чинник розвитку критичного мислення та інструменту досягнення успіху у навчанні та житті.</a:t>
            </a:r>
          </a:p>
          <a:p>
            <a:pPr indent="354013" algn="just"/>
            <a:r>
              <a:rPr lang="uk-UA" dirty="0">
                <a:solidFill>
                  <a:srgbClr val="002060"/>
                </a:solidFill>
              </a:rPr>
              <a:t>6. Забезпечити інтерактивізацію та гейміфікацію процесу читання для здобувачів ЗСО: впроваджувати інтерактивні методи та ігрові техніки читання в освітній процес.</a:t>
            </a:r>
          </a:p>
          <a:p>
            <a:pPr indent="354013" algn="just"/>
            <a:r>
              <a:rPr lang="uk-UA" dirty="0">
                <a:solidFill>
                  <a:srgbClr val="002060"/>
                </a:solidFill>
              </a:rPr>
              <a:t>7. Організовувати та проводити літературні конкурси.</a:t>
            </a:r>
          </a:p>
          <a:p>
            <a:pPr indent="354013" algn="just"/>
            <a:r>
              <a:rPr lang="uk-UA" dirty="0">
                <a:solidFill>
                  <a:srgbClr val="002060"/>
                </a:solidFill>
              </a:rPr>
              <a:t>8. Поширювати інформацію про читацькі тренди в різних вікових категоріях дітей і юнацтва серед педагогічних працівників і бібліотекарів.</a:t>
            </a:r>
          </a:p>
          <a:p>
            <a:pPr indent="354013" algn="just"/>
            <a:r>
              <a:rPr lang="uk-UA" dirty="0">
                <a:solidFill>
                  <a:srgbClr val="002060"/>
                </a:solidFill>
              </a:rPr>
              <a:t>9. Збирати, обробляти, узагальнювати, аналізувати інформацію щодо читання здобувачами освіти.</a:t>
            </a:r>
          </a:p>
        </p:txBody>
      </p:sp>
      <p:sp>
        <p:nvSpPr>
          <p:cNvPr id="4" name="Прямокутник 3"/>
          <p:cNvSpPr/>
          <p:nvPr/>
        </p:nvSpPr>
        <p:spPr>
          <a:xfrm>
            <a:off x="4716017" y="1318022"/>
            <a:ext cx="4294922" cy="307777"/>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1400" dirty="0">
                <a:solidFill>
                  <a:srgbClr val="002060"/>
                </a:solidFill>
              </a:rPr>
              <a:t>Розпорядження КМУ від 03 березня 2023 р. № 190-р </a:t>
            </a:r>
            <a:endParaRPr lang="uk-UA" sz="1400" dirty="0">
              <a:solidFill>
                <a:srgbClr val="002060"/>
              </a:solidFill>
            </a:endParaRPr>
          </a:p>
        </p:txBody>
      </p:sp>
    </p:spTree>
    <p:extLst>
      <p:ext uri="{BB962C8B-B14F-4D97-AF65-F5344CB8AC3E}">
        <p14:creationId xmlns:p14="http://schemas.microsoft.com/office/powerpoint/2010/main" val="22750611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Прямоугольник 1"/>
          <p:cNvSpPr>
            <a:spLocks noChangeArrowheads="1"/>
          </p:cNvSpPr>
          <p:nvPr/>
        </p:nvSpPr>
        <p:spPr bwMode="auto">
          <a:xfrm>
            <a:off x="857250" y="992188"/>
            <a:ext cx="792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uk-UA" altLang="en-US" sz="2000" b="1">
              <a:solidFill>
                <a:srgbClr val="B85808"/>
              </a:solidFill>
              <a:latin typeface="Tahoma" panose="020B0604030504040204" pitchFamily="34" charset="0"/>
              <a:cs typeface="Tahoma" panose="020B0604030504040204" pitchFamily="34" charset="0"/>
            </a:endParaRPr>
          </a:p>
          <a:p>
            <a:pPr algn="ctr" fontAlgn="base">
              <a:spcBef>
                <a:spcPct val="0"/>
              </a:spcBef>
              <a:spcAft>
                <a:spcPct val="0"/>
              </a:spcAft>
              <a:buFontTx/>
              <a:buNone/>
            </a:pPr>
            <a:endParaRPr lang="uk-UA" altLang="en-US" sz="2000" b="1">
              <a:solidFill>
                <a:srgbClr val="B85808"/>
              </a:solidFill>
              <a:latin typeface="Tahoma" panose="020B0604030504040204" pitchFamily="34" charset="0"/>
              <a:cs typeface="Tahoma" panose="020B0604030504040204" pitchFamily="34" charset="0"/>
            </a:endParaRPr>
          </a:p>
          <a:p>
            <a:pPr algn="ctr" fontAlgn="base">
              <a:spcBef>
                <a:spcPct val="0"/>
              </a:spcBef>
              <a:spcAft>
                <a:spcPct val="0"/>
              </a:spcAft>
              <a:buFontTx/>
              <a:buNone/>
            </a:pPr>
            <a:endParaRPr lang="uk-UA" altLang="en-US" sz="2000" b="1">
              <a:solidFill>
                <a:srgbClr val="B85808"/>
              </a:solidFill>
              <a:latin typeface="Tahoma" panose="020B0604030504040204" pitchFamily="34" charset="0"/>
              <a:cs typeface="Tahoma" panose="020B0604030504040204" pitchFamily="34" charset="0"/>
            </a:endParaRPr>
          </a:p>
        </p:txBody>
      </p:sp>
      <p:sp>
        <p:nvSpPr>
          <p:cNvPr id="523267" name="Прямоугольник 8"/>
          <p:cNvSpPr>
            <a:spLocks noChangeArrowheads="1"/>
          </p:cNvSpPr>
          <p:nvPr/>
        </p:nvSpPr>
        <p:spPr bwMode="auto">
          <a:xfrm>
            <a:off x="857250" y="623888"/>
            <a:ext cx="821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990600" algn="l"/>
                <a:tab pos="6210300" algn="l"/>
                <a:tab pos="647858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90600" algn="l"/>
                <a:tab pos="6210300" algn="l"/>
                <a:tab pos="64785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90600" algn="l"/>
                <a:tab pos="6210300" algn="l"/>
                <a:tab pos="64785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pPr>
            <a:r>
              <a:rPr lang="uk-UA" altLang="en-US" sz="1800" noProof="1">
                <a:solidFill>
                  <a:srgbClr val="002060"/>
                </a:solidFill>
                <a:latin typeface="Arial" panose="020B0604020202020204" pitchFamily="34" charset="0"/>
              </a:rPr>
              <a:t> </a:t>
            </a:r>
            <a:endParaRPr lang="uk-UA" altLang="en-US" sz="1800" b="1">
              <a:solidFill>
                <a:srgbClr val="002060"/>
              </a:solidFill>
              <a:latin typeface="Arial" panose="020B0604020202020204" pitchFamily="34" charset="0"/>
            </a:endParaRPr>
          </a:p>
        </p:txBody>
      </p:sp>
      <p:sp>
        <p:nvSpPr>
          <p:cNvPr id="523268" name="Прямоугольник 10"/>
          <p:cNvSpPr>
            <a:spLocks noChangeArrowheads="1"/>
          </p:cNvSpPr>
          <p:nvPr/>
        </p:nvSpPr>
        <p:spPr bwMode="auto">
          <a:xfrm>
            <a:off x="922338" y="523875"/>
            <a:ext cx="81788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ts val="1125"/>
              </a:spcAft>
              <a:buFont typeface="Wingdings" panose="05000000000000000000" pitchFamily="2" charset="2"/>
              <a:buChar char="q"/>
            </a:pPr>
            <a:endParaRPr lang="uk-UA" altLang="en-US" sz="1400" b="1">
              <a:solidFill>
                <a:srgbClr val="002060"/>
              </a:solidFill>
              <a:latin typeface="Arial" panose="020B0604020202020204" pitchFamily="34" charset="0"/>
              <a:cs typeface="Times New Roman" panose="02020603050405020304" pitchFamily="18" charset="0"/>
            </a:endParaRPr>
          </a:p>
          <a:p>
            <a:pPr eaLnBrk="0" fontAlgn="base" hangingPunct="0">
              <a:spcBef>
                <a:spcPct val="0"/>
              </a:spcBef>
              <a:spcAft>
                <a:spcPts val="1125"/>
              </a:spcAft>
              <a:buFont typeface="Wingdings" panose="05000000000000000000" pitchFamily="2" charset="2"/>
              <a:buChar char="q"/>
            </a:pPr>
            <a:endParaRPr lang="en-US" altLang="en-US" sz="1400">
              <a:solidFill>
                <a:srgbClr val="002060"/>
              </a:solidFill>
              <a:latin typeface="Arial" panose="020B0604020202020204" pitchFamily="34" charset="0"/>
              <a:cs typeface="Times New Roman" panose="02020603050405020304" pitchFamily="18" charset="0"/>
            </a:endParaRPr>
          </a:p>
        </p:txBody>
      </p:sp>
      <p:sp>
        <p:nvSpPr>
          <p:cNvPr id="19463" name="Прямоугольник 3"/>
          <p:cNvSpPr>
            <a:spLocks noChangeArrowheads="1"/>
          </p:cNvSpPr>
          <p:nvPr/>
        </p:nvSpPr>
        <p:spPr bwMode="auto">
          <a:xfrm>
            <a:off x="458625" y="1250660"/>
            <a:ext cx="8243888" cy="540861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0" fontAlgn="base" hangingPunct="0">
              <a:spcBef>
                <a:spcPct val="0"/>
              </a:spcBef>
              <a:defRPr/>
            </a:pPr>
            <a:r>
              <a:rPr lang="uk-UA" altLang="en-US" b="1" dirty="0">
                <a:solidFill>
                  <a:srgbClr val="002060"/>
                </a:solidFill>
                <a:latin typeface="Arial" panose="020B0604020202020204" pitchFamily="34" charset="0"/>
                <a:cs typeface="Arial" pitchFamily="34" charset="0"/>
              </a:rPr>
              <a:t>Про затвердження плану заходів щодо реалізації Концепції розвитку природничо-математичної освіти (</a:t>
            </a:r>
            <a:r>
              <a:rPr lang="uk-UA" altLang="en-US" b="1" noProof="1">
                <a:solidFill>
                  <a:srgbClr val="002060"/>
                </a:solidFill>
                <a:latin typeface="Arial" panose="020B0604020202020204" pitchFamily="34" charset="0"/>
                <a:cs typeface="Arial" pitchFamily="34" charset="0"/>
              </a:rPr>
              <a:t>STEM-освіти</a:t>
            </a:r>
            <a:r>
              <a:rPr lang="uk-UA" altLang="en-US" b="1" dirty="0">
                <a:solidFill>
                  <a:srgbClr val="002060"/>
                </a:solidFill>
                <a:latin typeface="Arial" panose="020B0604020202020204" pitchFamily="34" charset="0"/>
                <a:cs typeface="Arial" pitchFamily="34" charset="0"/>
              </a:rPr>
              <a:t>) до 2027 року </a:t>
            </a:r>
          </a:p>
          <a:p>
            <a:pPr algn="ctr" eaLnBrk="0" fontAlgn="base" hangingPunct="0">
              <a:spcBef>
                <a:spcPct val="0"/>
              </a:spcBef>
              <a:spcAft>
                <a:spcPts val="600"/>
              </a:spcAft>
              <a:defRPr/>
            </a:pPr>
            <a:r>
              <a:rPr lang="uk-UA" altLang="en-US" sz="1600" dirty="0">
                <a:solidFill>
                  <a:srgbClr val="002060"/>
                </a:solidFill>
                <a:latin typeface="Arial" panose="020B0604020202020204" pitchFamily="34" charset="0"/>
                <a:cs typeface="Arial" pitchFamily="34" charset="0"/>
              </a:rPr>
              <a:t>(розпорядження КМУ від 13.01.2021 №131-р.)</a:t>
            </a:r>
          </a:p>
          <a:p>
            <a:pPr marL="538163" lvl="1" indent="-358775" algn="just" eaLnBrk="0" fontAlgn="base" hangingPunct="0">
              <a:spcBef>
                <a:spcPts val="600"/>
              </a:spcBef>
              <a:spcAft>
                <a:spcPct val="0"/>
              </a:spcAft>
              <a:buFont typeface="Wingdings" pitchFamily="2" charset="2"/>
              <a:buChar char="§"/>
              <a:defRPr/>
            </a:pPr>
            <a:r>
              <a:rPr lang="uk-UA" altLang="en-US" sz="1600" dirty="0">
                <a:solidFill>
                  <a:srgbClr val="002060"/>
                </a:solidFill>
                <a:latin typeface="Arial" panose="020B0604020202020204" pitchFamily="34" charset="0"/>
                <a:ea typeface="Times New Roman" pitchFamily="18" charset="0"/>
                <a:cs typeface="Arial" pitchFamily="34" charset="0"/>
              </a:rPr>
              <a:t>Проведення для керівників закладів освіти нарад, навчальних семінарів із питань організації впровадження природничо-математичної освіти (</a:t>
            </a:r>
            <a:r>
              <a:rPr lang="uk-UA" altLang="en-US" sz="1600" noProof="1">
                <a:solidFill>
                  <a:srgbClr val="002060"/>
                </a:solidFill>
                <a:latin typeface="Arial" panose="020B0604020202020204" pitchFamily="34" charset="0"/>
                <a:ea typeface="Times New Roman" pitchFamily="18" charset="0"/>
                <a:cs typeface="Arial" pitchFamily="34" charset="0"/>
              </a:rPr>
              <a:t>STEM-освіти).</a:t>
            </a:r>
          </a:p>
          <a:p>
            <a:pPr marL="742950" lvl="1" indent="-285750" algn="just" eaLnBrk="0" fontAlgn="base" hangingPunct="0">
              <a:spcBef>
                <a:spcPct val="0"/>
              </a:spcBef>
              <a:spcAft>
                <a:spcPct val="0"/>
              </a:spcAft>
              <a:buFont typeface="Wingdings" pitchFamily="2" charset="2"/>
              <a:buChar char="§"/>
              <a:defRPr/>
            </a:pPr>
            <a:endParaRPr lang="uk-UA" altLang="en-US" sz="800" dirty="0">
              <a:solidFill>
                <a:srgbClr val="002060"/>
              </a:solidFill>
              <a:latin typeface="Arial" panose="020B0604020202020204" pitchFamily="34" charset="0"/>
              <a:ea typeface="Times New Roman" pitchFamily="18" charset="0"/>
              <a:cs typeface="Arial" pitchFamily="34" charset="0"/>
            </a:endParaRPr>
          </a:p>
          <a:p>
            <a:pPr marL="447675" lvl="1" indent="-268288" algn="just" eaLnBrk="0" fontAlgn="base" hangingPunct="0">
              <a:spcBef>
                <a:spcPct val="0"/>
              </a:spcBef>
              <a:spcAft>
                <a:spcPct val="0"/>
              </a:spcAft>
              <a:buFont typeface="Wingdings" pitchFamily="2" charset="2"/>
              <a:buChar char="§"/>
              <a:defRPr/>
            </a:pPr>
            <a:r>
              <a:rPr lang="uk-UA" altLang="en-US" sz="1600" dirty="0">
                <a:solidFill>
                  <a:srgbClr val="002060"/>
                </a:solidFill>
                <a:latin typeface="Arial" panose="020B0604020202020204" pitchFamily="34" charset="0"/>
                <a:ea typeface="Times New Roman" pitchFamily="18" charset="0"/>
                <a:cs typeface="Arial" pitchFamily="34" charset="0"/>
              </a:rPr>
              <a:t>Проведення</a:t>
            </a:r>
            <a:r>
              <a:rPr lang="uk-UA" altLang="en-US" sz="1600" dirty="0">
                <a:solidFill>
                  <a:srgbClr val="002060"/>
                </a:solidFill>
                <a:latin typeface="Arial" panose="020B0604020202020204" pitchFamily="34" charset="0"/>
                <a:cs typeface="Arial" pitchFamily="34" charset="0"/>
              </a:rPr>
              <a:t> семінарів, навчальних тренінгів із питань використання новітніх методик природничо-математичної освіти </a:t>
            </a:r>
            <a:r>
              <a:rPr lang="uk-UA" altLang="en-US" sz="1600" noProof="1">
                <a:solidFill>
                  <a:srgbClr val="002060"/>
                </a:solidFill>
                <a:latin typeface="Arial" panose="020B0604020202020204" pitchFamily="34" charset="0"/>
                <a:cs typeface="Arial" pitchFamily="34" charset="0"/>
              </a:rPr>
              <a:t>(STEM-освіти) для вчителів-предметників.</a:t>
            </a:r>
          </a:p>
          <a:p>
            <a:pPr marL="742950" lvl="1" indent="-285750" algn="just" eaLnBrk="0" fontAlgn="base" hangingPunct="0">
              <a:spcBef>
                <a:spcPct val="0"/>
              </a:spcBef>
              <a:spcAft>
                <a:spcPct val="0"/>
              </a:spcAft>
              <a:buFont typeface="Wingdings" pitchFamily="2" charset="2"/>
              <a:buChar char="§"/>
              <a:defRPr/>
            </a:pPr>
            <a:endParaRPr lang="uk-UA" altLang="en-US" sz="800" dirty="0">
              <a:solidFill>
                <a:srgbClr val="002060"/>
              </a:solidFill>
              <a:latin typeface="Arial" panose="020B0604020202020204" pitchFamily="34" charset="0"/>
              <a:cs typeface="Arial" pitchFamily="34" charset="0"/>
            </a:endParaRPr>
          </a:p>
          <a:p>
            <a:pPr marL="447675" lvl="1" indent="-268288" algn="just" eaLnBrk="0" fontAlgn="base" hangingPunct="0">
              <a:spcBef>
                <a:spcPct val="0"/>
              </a:spcBef>
              <a:spcAft>
                <a:spcPts val="1125"/>
              </a:spcAft>
              <a:buFont typeface="Wingdings" pitchFamily="2" charset="2"/>
              <a:buChar char="§"/>
              <a:defRPr/>
            </a:pPr>
            <a:r>
              <a:rPr lang="uk-UA" altLang="en-US" sz="1600" dirty="0">
                <a:solidFill>
                  <a:srgbClr val="002060"/>
                </a:solidFill>
                <a:latin typeface="Arial" panose="020B0604020202020204" pitchFamily="34" charset="0"/>
                <a:cs typeface="Arial" pitchFamily="34" charset="0"/>
              </a:rPr>
              <a:t>Створення нових STEM-центрів та STEM-лабораторій, розширення напрямів їх діяльності, оснащення обладнанням природничо-математичних кабінетів у закладах освіти.</a:t>
            </a:r>
          </a:p>
          <a:p>
            <a:pPr marL="447675" lvl="1" indent="-268288" algn="just" eaLnBrk="0" fontAlgn="base" hangingPunct="0">
              <a:spcBef>
                <a:spcPct val="0"/>
              </a:spcBef>
              <a:spcAft>
                <a:spcPts val="1125"/>
              </a:spcAft>
              <a:buFont typeface="Wingdings" pitchFamily="2" charset="2"/>
              <a:buChar char="§"/>
              <a:defRPr/>
            </a:pPr>
            <a:r>
              <a:rPr lang="uk-UA" altLang="en-US" sz="1600" dirty="0">
                <a:solidFill>
                  <a:srgbClr val="002060"/>
                </a:solidFill>
                <a:latin typeface="Arial" panose="020B0604020202020204" pitchFamily="34" charset="0"/>
                <a:cs typeface="Arial" pitchFamily="34" charset="0"/>
              </a:rPr>
              <a:t>Створення баз даних або інтерактивних карт закладів освіти, які впроваджують природничо-математичну освіту (</a:t>
            </a:r>
            <a:r>
              <a:rPr lang="uk-UA" altLang="en-US" sz="1600" noProof="1">
                <a:solidFill>
                  <a:srgbClr val="002060"/>
                </a:solidFill>
                <a:latin typeface="Arial" panose="020B0604020202020204" pitchFamily="34" charset="0"/>
                <a:cs typeface="Arial" pitchFamily="34" charset="0"/>
              </a:rPr>
              <a:t>STEM-освіту), </a:t>
            </a:r>
            <a:r>
              <a:rPr lang="uk-UA" altLang="en-US" sz="1600" dirty="0">
                <a:solidFill>
                  <a:srgbClr val="002060"/>
                </a:solidFill>
                <a:latin typeface="Arial" panose="020B0604020202020204" pitchFamily="34" charset="0"/>
                <a:cs typeface="Arial" pitchFamily="34" charset="0"/>
              </a:rPr>
              <a:t>та їх постійне оновлення.</a:t>
            </a:r>
          </a:p>
          <a:p>
            <a:pPr marL="447675" lvl="1" indent="-268288" algn="just" eaLnBrk="0" fontAlgn="base" hangingPunct="0">
              <a:spcBef>
                <a:spcPct val="0"/>
              </a:spcBef>
              <a:spcAft>
                <a:spcPts val="1125"/>
              </a:spcAft>
              <a:buFont typeface="Wingdings" pitchFamily="2" charset="2"/>
              <a:buChar char="§"/>
              <a:defRPr/>
            </a:pPr>
            <a:r>
              <a:rPr lang="uk-UA" altLang="en-US" sz="1600" dirty="0">
                <a:solidFill>
                  <a:srgbClr val="002060"/>
                </a:solidFill>
                <a:latin typeface="Arial" panose="020B0604020202020204" pitchFamily="34" charset="0"/>
                <a:cs typeface="Arial" pitchFamily="34" charset="0"/>
              </a:rPr>
              <a:t>Проведення конкурсів, турнірів, олімпіад, інших інтелектуальних змагань, літніх шкіл, фестивалів для здобувачів освіти, педагогічних працівників.</a:t>
            </a:r>
          </a:p>
          <a:p>
            <a:pPr marL="447675" lvl="1" indent="-268288" algn="just" eaLnBrk="0" fontAlgn="base" hangingPunct="0">
              <a:spcBef>
                <a:spcPct val="0"/>
              </a:spcBef>
              <a:spcAft>
                <a:spcPts val="1125"/>
              </a:spcAft>
              <a:buFont typeface="Wingdings" pitchFamily="2" charset="2"/>
              <a:buChar char="§"/>
              <a:defRPr/>
            </a:pPr>
            <a:r>
              <a:rPr lang="uk-UA" altLang="en-US" sz="1600" dirty="0">
                <a:solidFill>
                  <a:srgbClr val="002060"/>
                </a:solidFill>
                <a:latin typeface="Arial" panose="020B0604020202020204" pitchFamily="34" charset="0"/>
                <a:cs typeface="Arial" pitchFamily="34" charset="0"/>
              </a:rPr>
              <a:t>Проведення профорієнтаційних заходів для здобувачів освіти у форматі </a:t>
            </a:r>
            <a:r>
              <a:rPr lang="uk-UA" altLang="en-US" sz="1600" noProof="1">
                <a:solidFill>
                  <a:srgbClr val="002060"/>
                </a:solidFill>
                <a:latin typeface="Arial" panose="020B0604020202020204" pitchFamily="34" charset="0"/>
                <a:cs typeface="Arial" pitchFamily="34" charset="0"/>
              </a:rPr>
              <a:t>проєктів</a:t>
            </a:r>
            <a:r>
              <a:rPr lang="uk-UA" altLang="en-US" sz="1600" dirty="0">
                <a:solidFill>
                  <a:srgbClr val="002060"/>
                </a:solidFill>
                <a:latin typeface="Arial" panose="020B0604020202020204" pitchFamily="34" charset="0"/>
                <a:cs typeface="Arial" pitchFamily="34" charset="0"/>
              </a:rPr>
              <a:t> «Професії майбутнього», тижнів із популяризації STEM-освіти.</a:t>
            </a:r>
            <a:endParaRPr lang="uk-UA" altLang="en-US" sz="1600" dirty="0">
              <a:solidFill>
                <a:prstClr val="black"/>
              </a:solidFill>
              <a:latin typeface="Arial" panose="020B0604020202020204" pitchFamily="34" charset="0"/>
              <a:cs typeface="Arial" pitchFamily="34" charset="0"/>
            </a:endParaRPr>
          </a:p>
        </p:txBody>
      </p:sp>
      <p:pic>
        <p:nvPicPr>
          <p:cNvPr id="52327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30163"/>
            <a:ext cx="33035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244670"/>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394" y="-609"/>
            <a:ext cx="9252520" cy="1143000"/>
          </a:xfrm>
        </p:spPr>
        <p:txBody>
          <a:bodyPr>
            <a:noAutofit/>
          </a:bodyPr>
          <a:lstStyle/>
          <a:p>
            <a:r>
              <a:rPr lang="uk-UA" sz="2600" b="1" kern="0" dirty="0">
                <a:solidFill>
                  <a:srgbClr val="AC0000"/>
                </a:solidFill>
                <a:latin typeface="Candara" panose="020E0502030303020204" pitchFamily="34" charset="0"/>
                <a:ea typeface="+mn-ea"/>
                <a:cs typeface="+mn-cs"/>
                <a:sym typeface="Arial"/>
              </a:rPr>
              <a:t>ОПЕРАЦІЙНИЙ ПЛАН</a:t>
            </a:r>
            <a:br>
              <a:rPr lang="uk-UA" sz="2600" b="1" kern="0" dirty="0">
                <a:solidFill>
                  <a:srgbClr val="AC0000"/>
                </a:solidFill>
                <a:latin typeface="Candara" panose="020E0502030303020204" pitchFamily="34" charset="0"/>
                <a:ea typeface="+mn-ea"/>
                <a:cs typeface="+mn-cs"/>
                <a:sym typeface="Arial"/>
              </a:rPr>
            </a:br>
            <a:r>
              <a:rPr lang="uk-UA" sz="2600" b="1" kern="0" dirty="0">
                <a:solidFill>
                  <a:srgbClr val="AC0000"/>
                </a:solidFill>
                <a:latin typeface="Candara" panose="020E0502030303020204" pitchFamily="34" charset="0"/>
                <a:ea typeface="+mn-ea"/>
                <a:cs typeface="+mn-cs"/>
                <a:sym typeface="Arial"/>
              </a:rPr>
              <a:t>заходів на 2022-2024 роки з реалізації Стратегії впровадження гендерної рівності у  сфері освіти до 2030 року </a:t>
            </a:r>
          </a:p>
        </p:txBody>
      </p:sp>
      <p:sp>
        <p:nvSpPr>
          <p:cNvPr id="3" name="Місце для вмісту 2"/>
          <p:cNvSpPr>
            <a:spLocks noGrp="1"/>
          </p:cNvSpPr>
          <p:nvPr>
            <p:ph idx="1"/>
          </p:nvPr>
        </p:nvSpPr>
        <p:spPr>
          <a:xfrm>
            <a:off x="5220072" y="1234685"/>
            <a:ext cx="3826768" cy="532655"/>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buNone/>
            </a:pPr>
            <a:r>
              <a:rPr lang="uk-UA" sz="1400" i="1" dirty="0">
                <a:solidFill>
                  <a:srgbClr val="002060"/>
                </a:solidFill>
                <a:latin typeface="+mj-lt"/>
              </a:rPr>
              <a:t>Розпорядження Кабінету Міністрів України </a:t>
            </a:r>
            <a:br>
              <a:rPr lang="uk-UA" sz="1400" i="1" dirty="0">
                <a:solidFill>
                  <a:srgbClr val="002060"/>
                </a:solidFill>
                <a:latin typeface="+mj-lt"/>
              </a:rPr>
            </a:br>
            <a:r>
              <a:rPr lang="uk-UA" sz="1400" i="1" dirty="0">
                <a:solidFill>
                  <a:srgbClr val="002060"/>
                </a:solidFill>
                <a:latin typeface="+mj-lt"/>
              </a:rPr>
              <a:t>від 20 грудня 2022 р. № 1163-р</a:t>
            </a:r>
          </a:p>
        </p:txBody>
      </p:sp>
      <p:sp>
        <p:nvSpPr>
          <p:cNvPr id="4" name="Прямокутник 3"/>
          <p:cNvSpPr/>
          <p:nvPr/>
        </p:nvSpPr>
        <p:spPr>
          <a:xfrm>
            <a:off x="107504" y="1790464"/>
            <a:ext cx="8939336" cy="507831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285750" indent="-285750" algn="just">
              <a:buFont typeface="Wingdings" panose="05000000000000000000" pitchFamily="2" charset="2"/>
              <a:buChar char="§"/>
            </a:pPr>
            <a:r>
              <a:rPr lang="uk-UA" dirty="0">
                <a:solidFill>
                  <a:srgbClr val="002060"/>
                </a:solidFill>
              </a:rPr>
              <a:t>Використання інноваційних педагогічних технологій, форм та методів навчання/виховання, що сприяють створенню та підтримці атмосфери взаємоповаги, взаємодії, колегіальності та інклюзивності, унеможливлюють дискримінаційне ставлення один до одного всіх суб’єктів освітнього процесу.</a:t>
            </a:r>
          </a:p>
          <a:p>
            <a:pPr marL="285750" indent="-285750" algn="just">
              <a:buFont typeface="Wingdings" panose="05000000000000000000" pitchFamily="2" charset="2"/>
              <a:buChar char="§"/>
            </a:pPr>
            <a:r>
              <a:rPr lang="uk-UA" dirty="0">
                <a:solidFill>
                  <a:srgbClr val="002060"/>
                </a:solidFill>
              </a:rPr>
              <a:t>Виховання з урахуванням принципу забезпечення рівних прав та можливостей жінок і чоловіків як пріоритетного завдання з виховної роботи закладів. Систематичне проведення різноманітних заходів, що спрямовані на висвітлення питань забезпечення рівних прав та можливостей жінок і чоловіків, зокрема щодо рівності жінок і чоловіків та партнерства у сім’ї та суспільстві, безпеки та згоди у стосунках, нав’язування інформаційними джерелами стереотипів за ознакою статі або інших стереотипів, що принижують гідність жінок і чоловіків.</a:t>
            </a:r>
          </a:p>
          <a:p>
            <a:pPr marL="285750" indent="-285750" algn="just">
              <a:buFont typeface="Wingdings" panose="05000000000000000000" pitchFamily="2" charset="2"/>
              <a:buChar char="§"/>
            </a:pPr>
            <a:r>
              <a:rPr lang="uk-UA" dirty="0">
                <a:solidFill>
                  <a:srgbClr val="002060"/>
                </a:solidFill>
              </a:rPr>
              <a:t>Проведення уроків/заходів, які сприяють кращому розумінню унікальності і значимості кожної людини, що допомагає пізнавати світ, збагачувати свідомість у співпраці та довірі.</a:t>
            </a:r>
          </a:p>
          <a:p>
            <a:pPr marL="285750" indent="-285750" algn="just">
              <a:buFont typeface="Wingdings" panose="05000000000000000000" pitchFamily="2" charset="2"/>
              <a:buChar char="§"/>
            </a:pPr>
            <a:r>
              <a:rPr lang="uk-UA" dirty="0">
                <a:solidFill>
                  <a:srgbClr val="002060"/>
                </a:solidFill>
              </a:rPr>
              <a:t>Сприяння навчанню педагогічних працівниць/працівників щодо забезпечення рівних прав та можливостей жінок і чоловіків.</a:t>
            </a:r>
          </a:p>
          <a:p>
            <a:pPr marL="285750" indent="-285750" algn="just">
              <a:buFont typeface="Wingdings" panose="05000000000000000000" pitchFamily="2" charset="2"/>
              <a:buChar char="§"/>
            </a:pPr>
            <a:r>
              <a:rPr lang="uk-UA" dirty="0">
                <a:solidFill>
                  <a:srgbClr val="002060"/>
                </a:solidFill>
              </a:rPr>
              <a:t>Розміщення на вебсайтах закладів освіти інформації щодо реалізації Стратегії впровадження гендерної рівності у сфері освіти до 2030 року.</a:t>
            </a:r>
          </a:p>
        </p:txBody>
      </p:sp>
    </p:spTree>
    <p:extLst>
      <p:ext uri="{BB962C8B-B14F-4D97-AF65-F5344CB8AC3E}">
        <p14:creationId xmlns:p14="http://schemas.microsoft.com/office/powerpoint/2010/main" val="3054173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604" y="82147"/>
            <a:ext cx="8229600" cy="1143000"/>
          </a:xfrm>
        </p:spPr>
        <p:txBody>
          <a:bodyPr>
            <a:normAutofit/>
          </a:bodyPr>
          <a:lstStyle/>
          <a:p>
            <a:r>
              <a:rPr lang="ru-RU" sz="2600" b="1" kern="0" dirty="0">
                <a:solidFill>
                  <a:srgbClr val="AC0000"/>
                </a:solidFill>
                <a:latin typeface="Candara" panose="020E0502030303020204" pitchFamily="34" charset="0"/>
                <a:ea typeface="+mn-ea"/>
                <a:cs typeface="+mn-cs"/>
              </a:rPr>
              <a:t>КОНЦЕПЦІЯ</a:t>
            </a:r>
            <a:br>
              <a:rPr lang="ru-RU" sz="2600" b="1" kern="0" dirty="0">
                <a:solidFill>
                  <a:srgbClr val="AC0000"/>
                </a:solidFill>
                <a:latin typeface="Candara" panose="020E0502030303020204" pitchFamily="34" charset="0"/>
                <a:ea typeface="+mn-ea"/>
                <a:cs typeface="+mn-cs"/>
              </a:rPr>
            </a:br>
            <a:r>
              <a:rPr lang="ru-RU" sz="2600" b="1" kern="0" dirty="0">
                <a:solidFill>
                  <a:srgbClr val="AC0000"/>
                </a:solidFill>
                <a:latin typeface="Candara" panose="020E0502030303020204" pitchFamily="34" charset="0"/>
                <a:ea typeface="+mn-ea"/>
                <a:cs typeface="+mn-cs"/>
              </a:rPr>
              <a:t> БЕЗПЕКИ ЗАКЛАДІВ ОСВІТИ </a:t>
            </a:r>
            <a:endParaRPr lang="uk-UA" sz="2600" b="1" kern="0" dirty="0">
              <a:solidFill>
                <a:srgbClr val="AC0000"/>
              </a:solidFill>
              <a:latin typeface="Candara" panose="020E0502030303020204" pitchFamily="34" charset="0"/>
              <a:ea typeface="+mn-ea"/>
              <a:cs typeface="+mn-cs"/>
            </a:endParaRPr>
          </a:p>
        </p:txBody>
      </p:sp>
      <p:sp>
        <p:nvSpPr>
          <p:cNvPr id="3" name="Прямокутник 2"/>
          <p:cNvSpPr/>
          <p:nvPr/>
        </p:nvSpPr>
        <p:spPr>
          <a:xfrm>
            <a:off x="497768" y="1589406"/>
            <a:ext cx="8363272" cy="341632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400" dirty="0">
                <a:solidFill>
                  <a:srgbClr val="002060"/>
                </a:solidFill>
              </a:rPr>
              <a:t>	</a:t>
            </a:r>
            <a:r>
              <a:rPr lang="ru-RU" sz="2400" b="1" dirty="0">
                <a:solidFill>
                  <a:srgbClr val="002060"/>
                </a:solidFill>
              </a:rPr>
              <a:t>Строк реалізації Концепції — 2023-2025 роки. </a:t>
            </a:r>
            <a:r>
              <a:rPr lang="uk-UA" sz="2400" dirty="0">
                <a:solidFill>
                  <a:srgbClr val="002060"/>
                </a:solidFill>
              </a:rPr>
              <a:t> </a:t>
            </a:r>
          </a:p>
          <a:p>
            <a:pPr algn="just"/>
            <a:r>
              <a:rPr lang="uk-UA" sz="2400" dirty="0">
                <a:solidFill>
                  <a:srgbClr val="002060"/>
                </a:solidFill>
              </a:rPr>
              <a:t>	</a:t>
            </a:r>
            <a:r>
              <a:rPr lang="uk-UA" sz="2400" b="1" dirty="0">
                <a:solidFill>
                  <a:srgbClr val="002060"/>
                </a:solidFill>
              </a:rPr>
              <a:t>Основні завданнями Концепції:</a:t>
            </a:r>
          </a:p>
          <a:p>
            <a:pPr marL="800100" lvl="1" indent="-342900" algn="just">
              <a:buFont typeface="Wingdings" panose="05000000000000000000" pitchFamily="2" charset="2"/>
              <a:buChar char="§"/>
            </a:pPr>
            <a:r>
              <a:rPr lang="uk-UA" sz="2400" dirty="0">
                <a:solidFill>
                  <a:srgbClr val="002060"/>
                </a:solidFill>
              </a:rPr>
              <a:t>створення безпечної інфраструктури закладів освіти;</a:t>
            </a:r>
          </a:p>
          <a:p>
            <a:pPr marL="800100" lvl="1" indent="-342900" algn="just">
              <a:buFont typeface="Wingdings" panose="05000000000000000000" pitchFamily="2" charset="2"/>
              <a:buChar char="§"/>
            </a:pPr>
            <a:r>
              <a:rPr lang="uk-UA" sz="2400" dirty="0">
                <a:solidFill>
                  <a:srgbClr val="002060"/>
                </a:solidFill>
              </a:rPr>
              <a:t>ефективне попередження та протидія негативним безпековим явищам в освітньому середовищі;</a:t>
            </a:r>
          </a:p>
          <a:p>
            <a:pPr marL="800100" lvl="1" indent="-342900" algn="just">
              <a:buFont typeface="Wingdings" panose="05000000000000000000" pitchFamily="2" charset="2"/>
              <a:buChar char="§"/>
            </a:pPr>
            <a:r>
              <a:rPr lang="uk-UA" sz="2400" dirty="0">
                <a:solidFill>
                  <a:srgbClr val="002060"/>
                </a:solidFill>
              </a:rPr>
              <a:t>формування компетентностей безпеки в учасників освітнього процесу;</a:t>
            </a:r>
          </a:p>
          <a:p>
            <a:pPr marL="800100" lvl="1" indent="-342900" algn="just">
              <a:buFont typeface="Wingdings" panose="05000000000000000000" pitchFamily="2" charset="2"/>
              <a:buChar char="§"/>
            </a:pPr>
            <a:r>
              <a:rPr lang="uk-UA" sz="2400" dirty="0">
                <a:solidFill>
                  <a:srgbClr val="002060"/>
                </a:solidFill>
              </a:rPr>
              <a:t>організація безпечного підвезення учнів та вчителів до/із закладів загальної середньої освіти.</a:t>
            </a:r>
          </a:p>
        </p:txBody>
      </p:sp>
      <p:pic>
        <p:nvPicPr>
          <p:cNvPr id="4" name="Рисунок 3"/>
          <p:cNvPicPr>
            <a:picLocks noChangeAspect="1"/>
          </p:cNvPicPr>
          <p:nvPr/>
        </p:nvPicPr>
        <p:blipFill>
          <a:blip r:embed="rId2"/>
          <a:stretch>
            <a:fillRect/>
          </a:stretch>
        </p:blipFill>
        <p:spPr>
          <a:xfrm>
            <a:off x="107504" y="82147"/>
            <a:ext cx="1944216" cy="1477627"/>
          </a:xfrm>
          <a:prstGeom prst="rect">
            <a:avLst/>
          </a:prstGeom>
        </p:spPr>
      </p:pic>
      <p:sp>
        <p:nvSpPr>
          <p:cNvPr id="5" name="Прямокутник 4"/>
          <p:cNvSpPr/>
          <p:nvPr/>
        </p:nvSpPr>
        <p:spPr>
          <a:xfrm>
            <a:off x="6300192" y="1072007"/>
            <a:ext cx="2560848"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1400" i="1" dirty="0">
                <a:solidFill>
                  <a:srgbClr val="002060"/>
                </a:solidFill>
              </a:rPr>
              <a:t>Розпорядження КМУ № 301-р </a:t>
            </a:r>
          </a:p>
          <a:p>
            <a:r>
              <a:rPr lang="ru-RU" sz="1400" i="1" dirty="0">
                <a:solidFill>
                  <a:srgbClr val="002060"/>
                </a:solidFill>
              </a:rPr>
              <a:t>від 07.04.2023 року</a:t>
            </a:r>
          </a:p>
        </p:txBody>
      </p:sp>
      <p:sp>
        <p:nvSpPr>
          <p:cNvPr id="6" name="Прямокутник 5"/>
          <p:cNvSpPr/>
          <p:nvPr/>
        </p:nvSpPr>
        <p:spPr>
          <a:xfrm>
            <a:off x="107504" y="5157192"/>
            <a:ext cx="9036496" cy="147732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b="1" dirty="0">
                <a:solidFill>
                  <a:srgbClr val="002060"/>
                </a:solidFill>
              </a:rPr>
              <a:t>Очікувані результати</a:t>
            </a:r>
            <a:r>
              <a:rPr lang="uk-UA" dirty="0">
                <a:solidFill>
                  <a:srgbClr val="002060"/>
                </a:solidFill>
              </a:rPr>
              <a:t>: створення безпечного освітнього середовища, поліпшення стану їх пожежної та техногенної безпеки; забезпечення комфортного перебування в захисних спорудах; підвезення учнів та вчителів до/із закладів освіти; підвищення ефективності превентивних заходів щодо запобігання та попередження вчиненню правопорушень в освітньому середовищі та створення безпечних умови навчання та викладання.</a:t>
            </a:r>
          </a:p>
        </p:txBody>
      </p:sp>
    </p:spTree>
    <p:extLst>
      <p:ext uri="{BB962C8B-B14F-4D97-AF65-F5344CB8AC3E}">
        <p14:creationId xmlns:p14="http://schemas.microsoft.com/office/powerpoint/2010/main" val="27163263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BB57B-B3FA-423A-A10A-5C3E6D36A176}"/>
              </a:ext>
            </a:extLst>
          </p:cNvPr>
          <p:cNvSpPr>
            <a:spLocks noGrp="1"/>
          </p:cNvSpPr>
          <p:nvPr>
            <p:ph type="title"/>
          </p:nvPr>
        </p:nvSpPr>
        <p:spPr>
          <a:xfrm>
            <a:off x="1264704" y="-15825"/>
            <a:ext cx="7668344" cy="1556792"/>
          </a:xfrm>
        </p:spPr>
        <p:txBody>
          <a:bodyPr>
            <a:normAutofit fontScale="90000"/>
          </a:bodyPr>
          <a:lstStyle/>
          <a:p>
            <a:r>
              <a:rPr lang="ru-RU" sz="2600" b="1" kern="0" dirty="0">
                <a:solidFill>
                  <a:srgbClr val="AC0000"/>
                </a:solidFill>
                <a:latin typeface="Candara" panose="020E0502030303020204" pitchFamily="34" charset="0"/>
                <a:ea typeface="+mn-ea"/>
                <a:cs typeface="+mn-cs"/>
              </a:rPr>
              <a:t>СТРАТЕГІЯ РЕФОРМУВАННЯ СИСТЕМИ ШКІЛЬНОГО </a:t>
            </a:r>
            <a:r>
              <a:rPr lang="uk-UA" sz="2600" b="1" kern="0" dirty="0">
                <a:solidFill>
                  <a:srgbClr val="AC0000"/>
                </a:solidFill>
                <a:latin typeface="Candara" panose="020E0502030303020204" pitchFamily="34" charset="0"/>
                <a:ea typeface="+mn-ea"/>
                <a:cs typeface="+mn-cs"/>
              </a:rPr>
              <a:t>ХАРЧУВАННЯ НА ПЕРІОД ДО 2027 РОКУ ТА ЗАТВЕРДЖЕННЯ ОПЕРАЦІЙНОГО ПЛАНУ ЗАХОДІВ З ЇЇ РЕАЛІЗАЦІЇ У 2023—2024 РОКАХ</a:t>
            </a:r>
          </a:p>
        </p:txBody>
      </p:sp>
      <p:sp>
        <p:nvSpPr>
          <p:cNvPr id="3" name="Прямокутник 2">
            <a:extLst>
              <a:ext uri="{FF2B5EF4-FFF2-40B4-BE49-F238E27FC236}">
                <a16:creationId xmlns:a16="http://schemas.microsoft.com/office/drawing/2014/main" id="{C8B7669B-CBB3-4B65-BDE7-F1F3881EDA1F}"/>
              </a:ext>
            </a:extLst>
          </p:cNvPr>
          <p:cNvSpPr/>
          <p:nvPr/>
        </p:nvSpPr>
        <p:spPr>
          <a:xfrm>
            <a:off x="611560" y="1833304"/>
            <a:ext cx="8177472" cy="489364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uk-UA" sz="2400" b="0" i="0" u="none" strike="noStrike" kern="1200" cap="none" spc="0" normalizeH="0" baseline="0" noProof="0" dirty="0">
                <a:ln>
                  <a:noFill/>
                </a:ln>
                <a:solidFill>
                  <a:srgbClr val="002060"/>
                </a:solidFill>
                <a:effectLst/>
                <a:uLnTx/>
                <a:uFillTx/>
                <a:latin typeface="Calibri"/>
                <a:ea typeface="+mn-ea"/>
                <a:cs typeface="+mn-cs"/>
              </a:rPr>
              <a:t>Стратегія містить бачення, стратегічні та операційні цілі розвитку реформи системи шкільного харчування на період до 2027 року, зокрема за такими </a:t>
            </a:r>
            <a:r>
              <a:rPr kumimoji="0" lang="uk-UA" sz="2400" b="1" i="0" u="none" strike="noStrike" kern="1200" cap="none" spc="0" normalizeH="0" baseline="0" noProof="0" dirty="0">
                <a:ln>
                  <a:noFill/>
                </a:ln>
                <a:solidFill>
                  <a:srgbClr val="002060"/>
                </a:solidFill>
                <a:effectLst/>
                <a:uLnTx/>
                <a:uFillTx/>
                <a:latin typeface="Calibri"/>
                <a:ea typeface="+mn-ea"/>
                <a:cs typeface="+mn-cs"/>
              </a:rPr>
              <a:t>ключовими напрямами</a:t>
            </a:r>
            <a:r>
              <a:rPr kumimoji="0" lang="uk-UA" sz="2400" b="0" i="0" u="none" strike="noStrike" kern="1200" cap="none" spc="0" normalizeH="0" baseline="0" noProof="0" dirty="0">
                <a:ln>
                  <a:noFill/>
                </a:ln>
                <a:solidFill>
                  <a:srgbClr val="002060"/>
                </a:solidFill>
                <a:effectLst/>
                <a:uLnTx/>
                <a:uFillTx/>
                <a:latin typeface="Calibri"/>
                <a:ea typeface="+mn-ea"/>
                <a:cs typeface="+mn-cs"/>
              </a:rPr>
              <a:t>:</a:t>
            </a: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uk-UA" sz="2400" b="0" i="0" u="none" strike="noStrike" kern="1200" cap="none" spc="0" normalizeH="0" baseline="0" noProof="0" dirty="0">
              <a:ln>
                <a:noFill/>
              </a:ln>
              <a:solidFill>
                <a:srgbClr val="002060"/>
              </a:solidFill>
              <a:effectLst/>
              <a:uLnTx/>
              <a:uFillTx/>
              <a:latin typeface="Calibri"/>
              <a:ea typeface="+mn-ea"/>
              <a:cs typeface="+mn-cs"/>
            </a:endParaRPr>
          </a:p>
          <a:p>
            <a:pPr marL="800100" marR="0" lvl="1"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uk-UA" sz="2400" b="0" i="0" u="none" strike="noStrike" kern="1200" cap="none" spc="0" normalizeH="0" baseline="0" noProof="0" dirty="0">
                <a:ln>
                  <a:noFill/>
                </a:ln>
                <a:solidFill>
                  <a:srgbClr val="002060"/>
                </a:solidFill>
                <a:effectLst/>
                <a:uLnTx/>
                <a:uFillTx/>
                <a:latin typeface="Calibri"/>
                <a:ea typeface="+mn-ea"/>
                <a:cs typeface="+mn-cs"/>
              </a:rPr>
              <a:t>організація якісного харчування: закупівлі та фінансування;</a:t>
            </a:r>
          </a:p>
          <a:p>
            <a:pPr marL="800100" marR="0" lvl="1"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uk-UA" sz="2400" b="0" i="0" u="none" strike="noStrike" kern="1200" cap="none" spc="0" normalizeH="0" baseline="0" noProof="0" dirty="0">
                <a:ln>
                  <a:noFill/>
                </a:ln>
                <a:solidFill>
                  <a:srgbClr val="002060"/>
                </a:solidFill>
                <a:effectLst/>
                <a:uLnTx/>
                <a:uFillTx/>
                <a:latin typeface="Calibri"/>
                <a:ea typeface="+mn-ea"/>
                <a:cs typeface="+mn-cs"/>
              </a:rPr>
              <a:t>відновлення та модернізація харчоблоків: комплексний підхід. Дотримання вимог системи аналізу небезпечних факторів та контролю у критичних </a:t>
            </a:r>
            <a:r>
              <a:rPr kumimoji="0" lang="ru-RU" sz="2400" b="0" i="0" u="none" strike="noStrike" kern="1200" cap="none" spc="0" normalizeH="0" baseline="0" noProof="0" dirty="0">
                <a:ln>
                  <a:noFill/>
                </a:ln>
                <a:solidFill>
                  <a:srgbClr val="002060"/>
                </a:solidFill>
                <a:effectLst/>
                <a:uLnTx/>
                <a:uFillTx/>
                <a:latin typeface="Calibri"/>
                <a:ea typeface="+mn-ea"/>
                <a:cs typeface="+mn-cs"/>
              </a:rPr>
              <a:t>точках  </a:t>
            </a:r>
            <a:r>
              <a:rPr kumimoji="0" lang="ru-RU" sz="1800" b="0" i="0" u="none" strike="noStrike" kern="1200" cap="none" spc="0" normalizeH="0" baseline="0" noProof="0" dirty="0">
                <a:ln>
                  <a:noFill/>
                </a:ln>
                <a:solidFill>
                  <a:prstClr val="black"/>
                </a:solidFill>
                <a:effectLst/>
                <a:uLnTx/>
                <a:uFillTx/>
                <a:latin typeface="Calibri"/>
                <a:ea typeface="+mn-ea"/>
                <a:cs typeface="+mn-cs"/>
              </a:rPr>
              <a:t>(</a:t>
            </a:r>
            <a:r>
              <a:rPr kumimoji="0" lang="uk-UA" sz="2400" b="0" i="0" u="none" strike="noStrike" kern="1200" cap="none" spc="0" normalizeH="0" baseline="0" noProof="0" dirty="0">
                <a:ln>
                  <a:noFill/>
                </a:ln>
                <a:solidFill>
                  <a:srgbClr val="002060"/>
                </a:solidFill>
                <a:effectLst/>
                <a:uLnTx/>
                <a:uFillTx/>
                <a:latin typeface="Calibri"/>
                <a:ea typeface="+mn-ea"/>
                <a:cs typeface="+mn-cs"/>
              </a:rPr>
              <a:t>НАССР);</a:t>
            </a:r>
          </a:p>
          <a:p>
            <a:pPr marL="800100" marR="0" lvl="1"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uk-UA" sz="2400" b="0" i="0" u="none" strike="noStrike" kern="1200" cap="none" spc="0" normalizeH="0" baseline="0" noProof="0" dirty="0">
                <a:ln>
                  <a:noFill/>
                </a:ln>
                <a:solidFill>
                  <a:srgbClr val="002060"/>
                </a:solidFill>
                <a:effectLst/>
                <a:uLnTx/>
                <a:uFillTx/>
                <a:latin typeface="Calibri"/>
                <a:ea typeface="+mn-ea"/>
                <a:cs typeface="+mn-cs"/>
              </a:rPr>
              <a:t>розвиток кадрового потенціалу;</a:t>
            </a:r>
          </a:p>
          <a:p>
            <a:pPr marL="800100" marR="0" lvl="1" indent="-342900" algn="just" defTabSz="914400" rtl="0" eaLnBrk="1" fontAlgn="base" latinLnBrk="0" hangingPunct="1">
              <a:lnSpc>
                <a:spcPct val="100000"/>
              </a:lnSpc>
              <a:spcBef>
                <a:spcPts val="0"/>
              </a:spcBef>
              <a:spcAft>
                <a:spcPts val="0"/>
              </a:spcAft>
              <a:buClrTx/>
              <a:buSzTx/>
              <a:buFont typeface="Wingdings" panose="05000000000000000000" pitchFamily="2" charset="2"/>
              <a:buChar char="§"/>
              <a:tabLst/>
              <a:defRPr/>
            </a:pPr>
            <a:r>
              <a:rPr kumimoji="0" lang="uk-UA" sz="2400" b="0" i="0" u="none" strike="noStrike" kern="1200" cap="none" spc="0" normalizeH="0" baseline="0" noProof="0" dirty="0">
                <a:ln>
                  <a:noFill/>
                </a:ln>
                <a:solidFill>
                  <a:srgbClr val="002060"/>
                </a:solidFill>
                <a:effectLst/>
                <a:uLnTx/>
                <a:uFillTx/>
                <a:latin typeface="Calibri"/>
                <a:ea typeface="+mn-ea"/>
                <a:cs typeface="+mn-cs"/>
              </a:rPr>
              <a:t>впровадження нових норм харчування, меню, а також формування культури здорового харчування. </a:t>
            </a:r>
          </a:p>
        </p:txBody>
      </p:sp>
      <p:sp>
        <p:nvSpPr>
          <p:cNvPr id="4" name="Прямокутник 3">
            <a:extLst>
              <a:ext uri="{FF2B5EF4-FFF2-40B4-BE49-F238E27FC236}">
                <a16:creationId xmlns:a16="http://schemas.microsoft.com/office/drawing/2014/main" id="{FB8FC9BD-77B6-4265-B712-5F29012D954F}"/>
              </a:ext>
            </a:extLst>
          </p:cNvPr>
          <p:cNvSpPr/>
          <p:nvPr/>
        </p:nvSpPr>
        <p:spPr>
          <a:xfrm>
            <a:off x="6426763" y="1398212"/>
            <a:ext cx="2560848"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srgbClr val="002060"/>
                </a:solidFill>
                <a:effectLst/>
                <a:uLnTx/>
                <a:uFillTx/>
                <a:latin typeface="Calibri"/>
                <a:ea typeface="+mn-ea"/>
                <a:cs typeface="+mn-cs"/>
              </a:rPr>
              <a:t>Розпорядження КМУ </a:t>
            </a:r>
            <a:r>
              <a:rPr kumimoji="0" lang="ru-RU" sz="1400" b="0" i="0" u="none" strike="noStrike" kern="1200" cap="none" spc="0" normalizeH="0" baseline="0" noProof="0" dirty="0">
                <a:ln>
                  <a:noFill/>
                </a:ln>
                <a:solidFill>
                  <a:prstClr val="black"/>
                </a:solidFill>
                <a:effectLst/>
                <a:uLnTx/>
                <a:uFillTx/>
                <a:latin typeface="Calibri"/>
                <a:ea typeface="+mn-ea"/>
                <a:cs typeface="+mn-cs"/>
              </a:rPr>
              <a:t>№ 990-р від 27.10.2023 року</a:t>
            </a:r>
            <a:endParaRPr kumimoji="0" lang="ru-RU" sz="1400" b="0" i="1" u="none" strike="noStrike" kern="1200" cap="none" spc="0" normalizeH="0" baseline="0" noProof="0" dirty="0">
              <a:ln>
                <a:noFill/>
              </a:ln>
              <a:solidFill>
                <a:srgbClr val="002060"/>
              </a:solidFill>
              <a:effectLst/>
              <a:uLnTx/>
              <a:uFillTx/>
              <a:latin typeface="Calibri"/>
              <a:ea typeface="+mn-ea"/>
              <a:cs typeface="+mn-cs"/>
            </a:endParaRPr>
          </a:p>
        </p:txBody>
      </p:sp>
      <p:pic>
        <p:nvPicPr>
          <p:cNvPr id="5" name="Рисунок 4">
            <a:extLst>
              <a:ext uri="{FF2B5EF4-FFF2-40B4-BE49-F238E27FC236}">
                <a16:creationId xmlns:a16="http://schemas.microsoft.com/office/drawing/2014/main" id="{AA86CF07-30E7-41AA-87D9-C2B4E1A5DE35}"/>
              </a:ext>
            </a:extLst>
          </p:cNvPr>
          <p:cNvPicPr>
            <a:picLocks noChangeAspect="1"/>
          </p:cNvPicPr>
          <p:nvPr/>
        </p:nvPicPr>
        <p:blipFill>
          <a:blip r:embed="rId2"/>
          <a:stretch>
            <a:fillRect/>
          </a:stretch>
        </p:blipFill>
        <p:spPr>
          <a:xfrm>
            <a:off x="156389" y="83572"/>
            <a:ext cx="1369165" cy="1647627"/>
          </a:xfrm>
          <a:prstGeom prst="rect">
            <a:avLst/>
          </a:prstGeom>
        </p:spPr>
      </p:pic>
    </p:spTree>
    <p:extLst>
      <p:ext uri="{BB962C8B-B14F-4D97-AF65-F5344CB8AC3E}">
        <p14:creationId xmlns:p14="http://schemas.microsoft.com/office/powerpoint/2010/main" val="1543397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962045" y="2488584"/>
            <a:ext cx="8021552" cy="369332"/>
          </a:xfrm>
          <a:prstGeom prst="rect">
            <a:avLst/>
          </a:prstGeom>
          <a:noFill/>
        </p:spPr>
        <p:txBody>
          <a:bodyPr wrap="square" rtlCol="0">
            <a:spAutoFit/>
          </a:bodyPr>
          <a:lstStyle/>
          <a:p>
            <a:r>
              <a:rPr lang="uk-UA" dirty="0">
                <a:solidFill>
                  <a:srgbClr val="002060"/>
                </a:solidFill>
              </a:rPr>
              <a:t>Формування системи планування діяльності закладу освіти.</a:t>
            </a:r>
          </a:p>
        </p:txBody>
      </p:sp>
      <p:sp>
        <p:nvSpPr>
          <p:cNvPr id="13" name="Прямоугольник 12"/>
          <p:cNvSpPr/>
          <p:nvPr/>
        </p:nvSpPr>
        <p:spPr>
          <a:xfrm>
            <a:off x="998264" y="3213619"/>
            <a:ext cx="7972081" cy="369332"/>
          </a:xfrm>
          <a:prstGeom prst="rect">
            <a:avLst/>
          </a:prstGeom>
          <a:noFill/>
        </p:spPr>
        <p:txBody>
          <a:bodyPr wrap="square" rtlCol="0">
            <a:spAutoFit/>
          </a:bodyPr>
          <a:lstStyle/>
          <a:p>
            <a:r>
              <a:rPr lang="uk-UA" dirty="0">
                <a:solidFill>
                  <a:srgbClr val="002060"/>
                </a:solidFill>
              </a:rPr>
              <a:t>Розбудова внутрішньої системи  забезпечення якості освіти.</a:t>
            </a:r>
          </a:p>
        </p:txBody>
      </p:sp>
      <p:sp>
        <p:nvSpPr>
          <p:cNvPr id="11" name="TextBox 10"/>
          <p:cNvSpPr txBox="1"/>
          <p:nvPr/>
        </p:nvSpPr>
        <p:spPr>
          <a:xfrm>
            <a:off x="287649" y="-34113"/>
            <a:ext cx="8352928" cy="461665"/>
          </a:xfrm>
          <a:prstGeom prst="rect">
            <a:avLst/>
          </a:prstGeom>
          <a:noFill/>
        </p:spPr>
        <p:txBody>
          <a:bodyPr wrap="square" rtlCol="0">
            <a:spAutoFit/>
          </a:bodyPr>
          <a:lstStyle/>
          <a:p>
            <a:pPr algn="ctr" defTabSz="912813"/>
            <a:r>
              <a:rPr lang="uk-UA" sz="2400" b="1" kern="0" dirty="0">
                <a:solidFill>
                  <a:srgbClr val="AC0000"/>
                </a:solidFill>
                <a:latin typeface="Candara" panose="020E0502030303020204" pitchFamily="34" charset="0"/>
                <a:sym typeface="Arial" charset="0"/>
              </a:rPr>
              <a:t>ОСНОВНІ ЗАВДАННЯ ЗАКЛАДУ ЗСО </a:t>
            </a:r>
          </a:p>
        </p:txBody>
      </p:sp>
      <p:sp>
        <p:nvSpPr>
          <p:cNvPr id="2" name="TextBox 1"/>
          <p:cNvSpPr txBox="1"/>
          <p:nvPr/>
        </p:nvSpPr>
        <p:spPr>
          <a:xfrm>
            <a:off x="962045" y="487182"/>
            <a:ext cx="7671274" cy="646331"/>
          </a:xfrm>
          <a:prstGeom prst="rect">
            <a:avLst/>
          </a:prstGeom>
          <a:noFill/>
        </p:spPr>
        <p:txBody>
          <a:bodyPr wrap="square" rtlCol="0">
            <a:spAutoFit/>
          </a:bodyPr>
          <a:lstStyle/>
          <a:p>
            <a:pPr marL="0" lvl="1" algn="just"/>
            <a:r>
              <a:rPr lang="uk-UA" dirty="0">
                <a:solidFill>
                  <a:srgbClr val="1F497D">
                    <a:lumMod val="75000"/>
                  </a:srgbClr>
                </a:solidFill>
              </a:rPr>
              <a:t>Створення системи управління закладом освіти  як цілісною організацією, відкритою соціальною системою. </a:t>
            </a:r>
          </a:p>
        </p:txBody>
      </p:sp>
      <p:sp>
        <p:nvSpPr>
          <p:cNvPr id="4" name="Прямоугольник 3"/>
          <p:cNvSpPr/>
          <p:nvPr/>
        </p:nvSpPr>
        <p:spPr>
          <a:xfrm>
            <a:off x="249948" y="1190814"/>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2</a:t>
            </a:r>
          </a:p>
        </p:txBody>
      </p:sp>
      <p:sp>
        <p:nvSpPr>
          <p:cNvPr id="19" name="Прямоугольник 18"/>
          <p:cNvSpPr/>
          <p:nvPr/>
        </p:nvSpPr>
        <p:spPr>
          <a:xfrm>
            <a:off x="273878" y="1845983"/>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3</a:t>
            </a:r>
          </a:p>
        </p:txBody>
      </p:sp>
      <p:sp>
        <p:nvSpPr>
          <p:cNvPr id="5" name="TextBox 4"/>
          <p:cNvSpPr txBox="1"/>
          <p:nvPr/>
        </p:nvSpPr>
        <p:spPr>
          <a:xfrm>
            <a:off x="1040511" y="6217026"/>
            <a:ext cx="7887588" cy="369332"/>
          </a:xfrm>
          <a:prstGeom prst="rect">
            <a:avLst/>
          </a:prstGeom>
          <a:noFill/>
        </p:spPr>
        <p:txBody>
          <a:bodyPr wrap="square" rtlCol="0">
            <a:spAutoFit/>
          </a:bodyPr>
          <a:lstStyle/>
          <a:p>
            <a:pPr marL="0" lvl="1" algn="just"/>
            <a:r>
              <a:rPr lang="uk-UA" dirty="0">
                <a:solidFill>
                  <a:srgbClr val="002060"/>
                </a:solidFill>
              </a:rPr>
              <a:t>Упровадження педагогіки партнерства тощо.</a:t>
            </a:r>
          </a:p>
        </p:txBody>
      </p:sp>
      <p:sp>
        <p:nvSpPr>
          <p:cNvPr id="20" name="Прямоугольник 19"/>
          <p:cNvSpPr/>
          <p:nvPr/>
        </p:nvSpPr>
        <p:spPr>
          <a:xfrm>
            <a:off x="259656" y="2461485"/>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4</a:t>
            </a:r>
          </a:p>
        </p:txBody>
      </p:sp>
      <p:sp>
        <p:nvSpPr>
          <p:cNvPr id="21" name="Прямоугольник 20"/>
          <p:cNvSpPr/>
          <p:nvPr/>
        </p:nvSpPr>
        <p:spPr>
          <a:xfrm>
            <a:off x="273878" y="3102460"/>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5</a:t>
            </a:r>
          </a:p>
        </p:txBody>
      </p:sp>
      <p:sp>
        <p:nvSpPr>
          <p:cNvPr id="22" name="Прямоугольник 21"/>
          <p:cNvSpPr/>
          <p:nvPr/>
        </p:nvSpPr>
        <p:spPr>
          <a:xfrm>
            <a:off x="275058" y="3743435"/>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6</a:t>
            </a:r>
          </a:p>
        </p:txBody>
      </p:sp>
      <p:sp>
        <p:nvSpPr>
          <p:cNvPr id="6" name="Прямоугольник 5"/>
          <p:cNvSpPr/>
          <p:nvPr/>
        </p:nvSpPr>
        <p:spPr>
          <a:xfrm>
            <a:off x="982725" y="4332092"/>
            <a:ext cx="7765739" cy="646331"/>
          </a:xfrm>
          <a:prstGeom prst="rect">
            <a:avLst/>
          </a:prstGeom>
          <a:noFill/>
        </p:spPr>
        <p:txBody>
          <a:bodyPr wrap="square" rtlCol="0">
            <a:spAutoFit/>
          </a:bodyPr>
          <a:lstStyle/>
          <a:p>
            <a:pPr algn="just"/>
            <a:r>
              <a:rPr lang="uk-UA" dirty="0">
                <a:solidFill>
                  <a:srgbClr val="002060"/>
                </a:solidFill>
              </a:rPr>
              <a:t>Формування виховної системи закладу освіти, cтрижневим вектором якої передусім є цінності дитиноцентрованої освіти.</a:t>
            </a:r>
          </a:p>
        </p:txBody>
      </p:sp>
      <p:sp>
        <p:nvSpPr>
          <p:cNvPr id="7" name="Прямоугольник 6"/>
          <p:cNvSpPr/>
          <p:nvPr/>
        </p:nvSpPr>
        <p:spPr>
          <a:xfrm>
            <a:off x="998264" y="5524290"/>
            <a:ext cx="7665912" cy="646331"/>
          </a:xfrm>
          <a:prstGeom prst="rect">
            <a:avLst/>
          </a:prstGeom>
          <a:noFill/>
        </p:spPr>
        <p:txBody>
          <a:bodyPr wrap="square" rtlCol="0">
            <a:spAutoFit/>
          </a:bodyPr>
          <a:lstStyle/>
          <a:p>
            <a:pPr algn="just"/>
            <a:r>
              <a:rPr lang="uk-UA" dirty="0">
                <a:solidFill>
                  <a:srgbClr val="002060"/>
                </a:solidFill>
              </a:rPr>
              <a:t>Модернізація системи науково-методичного супроводу, безперервного професійного розвитку педагогів. Забезпечення академічної доброчесності.</a:t>
            </a:r>
          </a:p>
        </p:txBody>
      </p:sp>
      <p:sp>
        <p:nvSpPr>
          <p:cNvPr id="23" name="Прямоугольник 22"/>
          <p:cNvSpPr/>
          <p:nvPr/>
        </p:nvSpPr>
        <p:spPr>
          <a:xfrm>
            <a:off x="273878" y="5017832"/>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8</a:t>
            </a:r>
          </a:p>
        </p:txBody>
      </p:sp>
      <p:sp>
        <p:nvSpPr>
          <p:cNvPr id="24" name="Прямоугольник 23"/>
          <p:cNvSpPr/>
          <p:nvPr/>
        </p:nvSpPr>
        <p:spPr>
          <a:xfrm>
            <a:off x="249948" y="6263766"/>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10</a:t>
            </a:r>
          </a:p>
        </p:txBody>
      </p:sp>
      <p:sp>
        <p:nvSpPr>
          <p:cNvPr id="17" name="Прямоугольник 16"/>
          <p:cNvSpPr/>
          <p:nvPr/>
        </p:nvSpPr>
        <p:spPr>
          <a:xfrm>
            <a:off x="259656" y="4389702"/>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7</a:t>
            </a:r>
          </a:p>
        </p:txBody>
      </p:sp>
      <p:sp>
        <p:nvSpPr>
          <p:cNvPr id="3" name="Прямоугольник 2"/>
          <p:cNvSpPr/>
          <p:nvPr/>
        </p:nvSpPr>
        <p:spPr>
          <a:xfrm>
            <a:off x="930129" y="1886733"/>
            <a:ext cx="8213871" cy="646331"/>
          </a:xfrm>
          <a:prstGeom prst="rect">
            <a:avLst/>
          </a:prstGeom>
          <a:noFill/>
        </p:spPr>
        <p:txBody>
          <a:bodyPr wrap="square" rtlCol="0">
            <a:spAutoFit/>
          </a:bodyPr>
          <a:lstStyle/>
          <a:p>
            <a:r>
              <a:rPr lang="uk-UA" dirty="0">
                <a:solidFill>
                  <a:srgbClr val="002060"/>
                </a:solidFill>
              </a:rPr>
              <a:t>Створення сучасного безпечного і здорового освітнього середовища закладу освіти.</a:t>
            </a:r>
          </a:p>
        </p:txBody>
      </p:sp>
      <p:sp>
        <p:nvSpPr>
          <p:cNvPr id="25" name="Прямоугольник 24"/>
          <p:cNvSpPr/>
          <p:nvPr/>
        </p:nvSpPr>
        <p:spPr>
          <a:xfrm>
            <a:off x="259656" y="559200"/>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1</a:t>
            </a:r>
          </a:p>
        </p:txBody>
      </p:sp>
      <p:sp>
        <p:nvSpPr>
          <p:cNvPr id="26" name="Прямоугольник 25"/>
          <p:cNvSpPr/>
          <p:nvPr/>
        </p:nvSpPr>
        <p:spPr>
          <a:xfrm>
            <a:off x="907245" y="1147670"/>
            <a:ext cx="8044436" cy="646331"/>
          </a:xfrm>
          <a:prstGeom prst="rect">
            <a:avLst/>
          </a:prstGeom>
          <a:noFill/>
        </p:spPr>
        <p:txBody>
          <a:bodyPr wrap="square" rtlCol="0">
            <a:spAutoFit/>
          </a:bodyPr>
          <a:lstStyle/>
          <a:p>
            <a:pPr algn="just"/>
            <a:r>
              <a:rPr lang="uk-UA" dirty="0">
                <a:solidFill>
                  <a:srgbClr val="002060"/>
                </a:solidFill>
              </a:rPr>
              <a:t>Створення нового освітнього простору (застосування технологій дизайну, архітектури будівель і споруд, енергоефективності; матеріально-технічна база</a:t>
            </a:r>
            <a:r>
              <a:rPr lang="uk-UA" dirty="0">
                <a:solidFill>
                  <a:prstClr val="black"/>
                </a:solidFill>
              </a:rPr>
              <a:t>).</a:t>
            </a:r>
          </a:p>
        </p:txBody>
      </p:sp>
      <p:sp>
        <p:nvSpPr>
          <p:cNvPr id="27" name="Прямоугольник 26"/>
          <p:cNvSpPr/>
          <p:nvPr/>
        </p:nvSpPr>
        <p:spPr>
          <a:xfrm>
            <a:off x="949122" y="5051883"/>
            <a:ext cx="8194878" cy="369332"/>
          </a:xfrm>
          <a:prstGeom prst="rect">
            <a:avLst/>
          </a:prstGeom>
          <a:noFill/>
        </p:spPr>
        <p:txBody>
          <a:bodyPr wrap="square" rtlCol="0">
            <a:spAutoFit/>
          </a:bodyPr>
          <a:lstStyle/>
          <a:p>
            <a:r>
              <a:rPr lang="uk-UA" dirty="0">
                <a:solidFill>
                  <a:srgbClr val="002060"/>
                </a:solidFill>
              </a:rPr>
              <a:t>Створення психологічно комфортного середовища  в закладі освіти.</a:t>
            </a:r>
          </a:p>
        </p:txBody>
      </p:sp>
      <p:sp>
        <p:nvSpPr>
          <p:cNvPr id="28" name="Прямоугольник 27"/>
          <p:cNvSpPr/>
          <p:nvPr/>
        </p:nvSpPr>
        <p:spPr>
          <a:xfrm>
            <a:off x="273878" y="5640799"/>
            <a:ext cx="576064" cy="531113"/>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uk-UA" dirty="0">
                <a:solidFill>
                  <a:srgbClr val="002060"/>
                </a:solidFill>
              </a:rPr>
              <a:t>9</a:t>
            </a:r>
          </a:p>
        </p:txBody>
      </p:sp>
      <p:sp>
        <p:nvSpPr>
          <p:cNvPr id="8" name="Прямоугольник 7"/>
          <p:cNvSpPr/>
          <p:nvPr/>
        </p:nvSpPr>
        <p:spPr>
          <a:xfrm>
            <a:off x="902487" y="3844275"/>
            <a:ext cx="6513807" cy="369332"/>
          </a:xfrm>
          <a:prstGeom prst="rect">
            <a:avLst/>
          </a:prstGeom>
        </p:spPr>
        <p:txBody>
          <a:bodyPr wrap="square">
            <a:spAutoFit/>
          </a:bodyPr>
          <a:lstStyle/>
          <a:p>
            <a:r>
              <a:rPr lang="uk-UA" dirty="0">
                <a:solidFill>
                  <a:srgbClr val="002060"/>
                </a:solidFill>
              </a:rPr>
              <a:t>Створення системи прозорості та інформаційної відкритості</a:t>
            </a:r>
            <a:r>
              <a:rPr lang="uk-UA"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33857920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395" y="567950"/>
            <a:ext cx="8229600" cy="620688"/>
          </a:xfrm>
        </p:spPr>
        <p:txBody>
          <a:bodyPr>
            <a:noAutofit/>
          </a:bodyPr>
          <a:lstStyle/>
          <a:p>
            <a:r>
              <a:rPr lang="uk-UA" sz="1600" b="1" dirty="0">
                <a:solidFill>
                  <a:srgbClr val="002060"/>
                </a:solidFill>
                <a:latin typeface="Arial" panose="020B0604020202020204" pitchFamily="34" charset="0"/>
                <a:ea typeface="+mn-ea"/>
                <a:cs typeface="+mn-cs"/>
              </a:rPr>
              <a:t>МЕТОДИЧНІ РЕКОМЕНДАЦІЇ ПРО ОКРЕМІ ПИТАННЯ </a:t>
            </a:r>
            <a:br>
              <a:rPr lang="uk-UA" sz="1600" b="1" dirty="0">
                <a:solidFill>
                  <a:srgbClr val="002060"/>
                </a:solidFill>
                <a:latin typeface="Arial" panose="020B0604020202020204" pitchFamily="34" charset="0"/>
                <a:ea typeface="+mn-ea"/>
                <a:cs typeface="+mn-cs"/>
              </a:rPr>
            </a:br>
            <a:r>
              <a:rPr lang="uk-UA" sz="1600" b="1" dirty="0">
                <a:solidFill>
                  <a:srgbClr val="002060"/>
                </a:solidFill>
                <a:latin typeface="Arial" panose="020B0604020202020204" pitchFamily="34" charset="0"/>
                <a:ea typeface="+mn-ea"/>
                <a:cs typeface="+mn-cs"/>
              </a:rPr>
              <a:t>ДІЯЛЬНОСТІ ЗДО У 2022/2023 НАВЧАЛЬНОМУ РОЦІ</a:t>
            </a:r>
          </a:p>
        </p:txBody>
      </p:sp>
      <p:sp>
        <p:nvSpPr>
          <p:cNvPr id="3" name="Місце для вмісту 2"/>
          <p:cNvSpPr>
            <a:spLocks noGrp="1"/>
          </p:cNvSpPr>
          <p:nvPr>
            <p:ph idx="1"/>
          </p:nvPr>
        </p:nvSpPr>
        <p:spPr>
          <a:xfrm>
            <a:off x="485395" y="1188638"/>
            <a:ext cx="8229600" cy="2326568"/>
          </a:xfr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77500" lnSpcReduction="20000"/>
          </a:bodyPr>
          <a:lstStyle/>
          <a:p>
            <a:pPr marL="0" indent="0" algn="just">
              <a:buNone/>
            </a:pPr>
            <a:r>
              <a:rPr lang="uk-UA" sz="2800" dirty="0">
                <a:solidFill>
                  <a:srgbClr val="002060"/>
                </a:solidFill>
              </a:rPr>
              <a:t>	</a:t>
            </a:r>
            <a:r>
              <a:rPr lang="uk-UA" sz="2600" dirty="0">
                <a:solidFill>
                  <a:srgbClr val="002060"/>
                </a:solidFill>
              </a:rPr>
              <a:t>Важливо дотримуватись виконання наказу МОН від 27.05.2014 №648 «Щодо припинення практики створення та вимагання від дошкільних, загальноосвітніх, професійно-технічних та позашкільних навчальних закладів документації та звітності, </a:t>
            </a:r>
            <a:r>
              <a:rPr lang="uk-UA" sz="2600" b="1" dirty="0">
                <a:solidFill>
                  <a:srgbClr val="002060"/>
                </a:solidFill>
              </a:rPr>
              <a:t>не передбаченої законодавством України» </a:t>
            </a:r>
            <a:r>
              <a:rPr lang="uk-UA" sz="2600" dirty="0">
                <a:solidFill>
                  <a:srgbClr val="002060"/>
                </a:solidFill>
              </a:rPr>
              <a:t>і не вимагати від керівників закладів створення зайвих документів (приміром, </a:t>
            </a:r>
            <a:r>
              <a:rPr lang="uk-UA" sz="2600" b="1" dirty="0">
                <a:solidFill>
                  <a:srgbClr val="002060"/>
                </a:solidFill>
              </a:rPr>
              <a:t>локального документа стратегічного розвитку закладу</a:t>
            </a:r>
            <a:r>
              <a:rPr lang="uk-UA" sz="2600" dirty="0">
                <a:solidFill>
                  <a:srgbClr val="002060"/>
                </a:solidFill>
              </a:rPr>
              <a:t>, розроблення та проведення моніторингу щодо оцінювання рівня розвитку дітей відповідно до вимог Стандарту тощо).</a:t>
            </a:r>
            <a:endParaRPr lang="uk-UA" sz="2600" dirty="0"/>
          </a:p>
        </p:txBody>
      </p:sp>
      <p:sp>
        <p:nvSpPr>
          <p:cNvPr id="4" name="Прямокутник 3"/>
          <p:cNvSpPr/>
          <p:nvPr/>
        </p:nvSpPr>
        <p:spPr>
          <a:xfrm>
            <a:off x="160141" y="3970343"/>
            <a:ext cx="8880108" cy="28007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uk-UA" sz="2200" dirty="0">
                <a:solidFill>
                  <a:srgbClr val="002060"/>
                </a:solidFill>
              </a:rPr>
              <a:t>6. Оцінювання освітніх і управлінських процесів та ВСЗЯО закладу освіти здійснюється за такими напрямами:</a:t>
            </a:r>
          </a:p>
          <a:p>
            <a:pPr marL="457200" indent="-457200">
              <a:buFontTx/>
              <a:buAutoNum type="arabicParenR"/>
            </a:pPr>
            <a:r>
              <a:rPr lang="uk-UA" sz="2200" dirty="0">
                <a:solidFill>
                  <a:srgbClr val="002060"/>
                </a:solidFill>
              </a:rPr>
              <a:t>освітнє середовище закладу освіти;</a:t>
            </a:r>
          </a:p>
          <a:p>
            <a:pPr marL="457200" indent="-457200">
              <a:buFontTx/>
              <a:buAutoNum type="arabicParenR"/>
            </a:pPr>
            <a:r>
              <a:rPr lang="uk-UA" sz="2200" dirty="0">
                <a:solidFill>
                  <a:srgbClr val="002060"/>
                </a:solidFill>
              </a:rPr>
              <a:t> досягнення вихованцями закладу освіти результатів навчання (набуття компетентностей);</a:t>
            </a:r>
          </a:p>
          <a:p>
            <a:pPr marL="457200" indent="-457200">
              <a:buFontTx/>
              <a:buAutoNum type="arabicParenR"/>
            </a:pPr>
            <a:r>
              <a:rPr lang="uk-UA" sz="2200" dirty="0">
                <a:solidFill>
                  <a:srgbClr val="002060"/>
                </a:solidFill>
              </a:rPr>
              <a:t>педагогічна діяльність педагогічних працівників закладу освіти;</a:t>
            </a:r>
          </a:p>
          <a:p>
            <a:r>
              <a:rPr lang="ru-RU" sz="2200" dirty="0">
                <a:solidFill>
                  <a:srgbClr val="002060"/>
                </a:solidFill>
              </a:rPr>
              <a:t>4</a:t>
            </a:r>
            <a:r>
              <a:rPr lang="uk-UA" sz="2200" dirty="0">
                <a:solidFill>
                  <a:srgbClr val="002060"/>
                </a:solidFill>
              </a:rPr>
              <a:t>)    управлінські процеси закладу освіти:</a:t>
            </a:r>
          </a:p>
          <a:p>
            <a:r>
              <a:rPr lang="uk-UA" sz="2100" b="1" dirty="0">
                <a:solidFill>
                  <a:srgbClr val="002060"/>
                </a:solidFill>
              </a:rPr>
              <a:t>наявність стратегії розвитку та системи планування діяльності закладу</a:t>
            </a:r>
            <a:r>
              <a:rPr lang="uk-UA" sz="2200" b="1" dirty="0">
                <a:solidFill>
                  <a:srgbClr val="002060"/>
                </a:solidFill>
              </a:rPr>
              <a:t>…</a:t>
            </a:r>
          </a:p>
        </p:txBody>
      </p:sp>
      <p:sp>
        <p:nvSpPr>
          <p:cNvPr id="5" name="Прямокутник 4"/>
          <p:cNvSpPr/>
          <p:nvPr/>
        </p:nvSpPr>
        <p:spPr>
          <a:xfrm>
            <a:off x="125658" y="3573497"/>
            <a:ext cx="9012054" cy="338554"/>
          </a:xfrm>
          <a:prstGeom prst="rect">
            <a:avLst/>
          </a:prstGeom>
        </p:spPr>
        <p:txBody>
          <a:bodyPr wrap="square">
            <a:spAutoFit/>
          </a:bodyPr>
          <a:lstStyle/>
          <a:p>
            <a:pPr algn="ctr"/>
            <a:r>
              <a:rPr lang="ru-RU" sz="1600" b="1" dirty="0">
                <a:solidFill>
                  <a:srgbClr val="002060"/>
                </a:solidFill>
                <a:latin typeface="Arial" panose="020B0604020202020204" pitchFamily="34" charset="0"/>
              </a:rPr>
              <a:t>ПРОЄКТ ПОРЯДКУ ПРОВЕДЕННЯ ІНСТИТУЦІЙНОГО АУДИТУ ЗДО</a:t>
            </a:r>
            <a:endParaRPr lang="uk-UA" sz="1600" b="1" dirty="0">
              <a:solidFill>
                <a:srgbClr val="002060"/>
              </a:solidFill>
              <a:latin typeface="Arial" panose="020B0604020202020204" pitchFamily="34" charset="0"/>
            </a:endParaRPr>
          </a:p>
        </p:txBody>
      </p:sp>
      <p:sp>
        <p:nvSpPr>
          <p:cNvPr id="6" name="Прямокутник 5"/>
          <p:cNvSpPr/>
          <p:nvPr/>
        </p:nvSpPr>
        <p:spPr>
          <a:xfrm>
            <a:off x="2051020" y="42536"/>
            <a:ext cx="4593822" cy="461665"/>
          </a:xfrm>
          <a:prstGeom prst="rect">
            <a:avLst/>
          </a:prstGeom>
        </p:spPr>
        <p:txBody>
          <a:bodyPr wrap="none">
            <a:spAutoFit/>
          </a:bodyPr>
          <a:lstStyle/>
          <a:p>
            <a:pPr algn="ctr"/>
            <a:r>
              <a:rPr lang="uk-UA" sz="2400" b="1" dirty="0">
                <a:solidFill>
                  <a:srgbClr val="AC0000"/>
                </a:solidFill>
                <a:latin typeface="Candara" panose="020E0502030303020204" pitchFamily="34" charset="0"/>
              </a:rPr>
              <a:t>СТРАТЕГІЧНЕ ПЛАНУВАННЯ ЗДО</a:t>
            </a:r>
          </a:p>
        </p:txBody>
      </p:sp>
    </p:spTree>
    <p:extLst>
      <p:ext uri="{BB962C8B-B14F-4D97-AF65-F5344CB8AC3E}">
        <p14:creationId xmlns:p14="http://schemas.microsoft.com/office/powerpoint/2010/main" val="33445580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357" y="-49692"/>
            <a:ext cx="7958708" cy="571302"/>
          </a:xfrm>
        </p:spPr>
        <p:txBody>
          <a:bodyPr rtlCol="0">
            <a:normAutofit/>
          </a:bodyPr>
          <a:lstStyle/>
          <a:p>
            <a:r>
              <a:rPr lang="uk-UA" sz="2800" b="1" dirty="0">
                <a:solidFill>
                  <a:srgbClr val="AC0000"/>
                </a:solidFill>
                <a:latin typeface="Candara" panose="020E0502030303020204" pitchFamily="34" charset="0"/>
              </a:rPr>
              <a:t>СТРАТЕГІЯ РОЗВИТКУ ЗДО</a:t>
            </a:r>
          </a:p>
        </p:txBody>
      </p:sp>
      <p:sp>
        <p:nvSpPr>
          <p:cNvPr id="3" name="Місце для вмісту 2"/>
          <p:cNvSpPr>
            <a:spLocks noGrp="1"/>
          </p:cNvSpPr>
          <p:nvPr>
            <p:ph idx="1"/>
          </p:nvPr>
        </p:nvSpPr>
        <p:spPr>
          <a:xfrm>
            <a:off x="2115814" y="2106289"/>
            <a:ext cx="6893298" cy="2906887"/>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ormAutofit fontScale="85000" lnSpcReduction="20000"/>
          </a:bodyPr>
          <a:lstStyle/>
          <a:p>
            <a:pPr marL="0" indent="0" algn="ctr">
              <a:buNone/>
              <a:defRPr/>
            </a:pPr>
            <a:r>
              <a:rPr lang="ru-RU" sz="2200" b="1" dirty="0">
                <a:solidFill>
                  <a:srgbClr val="002060"/>
                </a:solidFill>
                <a:latin typeface="Candara" panose="020E0502030303020204" pitchFamily="34" charset="0"/>
              </a:rPr>
              <a:t>Т</a:t>
            </a:r>
            <a:r>
              <a:rPr lang="uk-UA" sz="2200" b="1" dirty="0">
                <a:solidFill>
                  <a:srgbClr val="002060"/>
                </a:solidFill>
                <a:latin typeface="Candara" panose="020E0502030303020204" pitchFamily="34" charset="0"/>
              </a:rPr>
              <a:t>РУДОВІ ФУНКЦІЇ КЕРІВНИКА</a:t>
            </a:r>
          </a:p>
          <a:p>
            <a:pPr marL="0" indent="0" algn="ctr">
              <a:buNone/>
              <a:defRPr/>
            </a:pPr>
            <a:endParaRPr lang="uk-UA" sz="2200" b="1" dirty="0">
              <a:solidFill>
                <a:srgbClr val="002060"/>
              </a:solidFill>
              <a:latin typeface="Candara" panose="020E0502030303020204" pitchFamily="34" charset="0"/>
            </a:endParaRPr>
          </a:p>
          <a:p>
            <a:pPr algn="just">
              <a:buFont typeface="Wingdings" panose="05000000000000000000" pitchFamily="2" charset="2"/>
              <a:buChar char="§"/>
              <a:defRPr/>
            </a:pPr>
            <a:r>
              <a:rPr lang="uk-UA" sz="2600" dirty="0">
                <a:solidFill>
                  <a:srgbClr val="002060"/>
                </a:solidFill>
              </a:rPr>
              <a:t>організація  здорового, безпечного, розвивального, інклюзивного освітнього  середовища;</a:t>
            </a:r>
          </a:p>
          <a:p>
            <a:pPr algn="just" fontAlgn="auto">
              <a:spcAft>
                <a:spcPts val="0"/>
              </a:spcAft>
              <a:buFont typeface="Wingdings" panose="05000000000000000000" pitchFamily="2" charset="2"/>
              <a:buChar char="§"/>
              <a:defRPr/>
            </a:pPr>
            <a:r>
              <a:rPr lang="uk-UA" sz="2600" dirty="0">
                <a:solidFill>
                  <a:srgbClr val="002060"/>
                </a:solidFill>
              </a:rPr>
              <a:t> управління закладом дошкільної освіти;</a:t>
            </a:r>
          </a:p>
          <a:p>
            <a:pPr algn="just" fontAlgn="auto">
              <a:spcAft>
                <a:spcPts val="0"/>
              </a:spcAft>
              <a:buFont typeface="Wingdings" panose="05000000000000000000" pitchFamily="2" charset="2"/>
              <a:buChar char="§"/>
              <a:defRPr/>
            </a:pPr>
            <a:r>
              <a:rPr lang="uk-UA" sz="2600" dirty="0">
                <a:solidFill>
                  <a:srgbClr val="002060"/>
                </a:solidFill>
              </a:rPr>
              <a:t> безперервний особистісний та професійний розвиток; </a:t>
            </a:r>
          </a:p>
          <a:p>
            <a:pPr algn="just" fontAlgn="auto">
              <a:spcAft>
                <a:spcPts val="0"/>
              </a:spcAft>
              <a:buFont typeface="Wingdings" panose="05000000000000000000" pitchFamily="2" charset="2"/>
              <a:buChar char="§"/>
              <a:defRPr/>
            </a:pPr>
            <a:r>
              <a:rPr lang="uk-UA" sz="2600" dirty="0">
                <a:solidFill>
                  <a:srgbClr val="002060"/>
                </a:solidFill>
              </a:rPr>
              <a:t> лідерство і партнерська взаємодія; </a:t>
            </a:r>
          </a:p>
          <a:p>
            <a:pPr algn="just" fontAlgn="auto">
              <a:spcAft>
                <a:spcPts val="0"/>
              </a:spcAft>
              <a:buFont typeface="Wingdings" panose="05000000000000000000" pitchFamily="2" charset="2"/>
              <a:buChar char="§"/>
              <a:defRPr/>
            </a:pPr>
            <a:r>
              <a:rPr lang="uk-UA" sz="2600" dirty="0">
                <a:solidFill>
                  <a:srgbClr val="002060"/>
                </a:solidFill>
              </a:rPr>
              <a:t> </a:t>
            </a:r>
            <a:r>
              <a:rPr lang="uk-UA" sz="2600" u="sng" dirty="0">
                <a:solidFill>
                  <a:srgbClr val="002060"/>
                </a:solidFill>
              </a:rPr>
              <a:t>стратегічний розвиток закладу дошкільної освіти.</a:t>
            </a:r>
          </a:p>
          <a:p>
            <a:pPr marL="0" algn="just" fontAlgn="auto">
              <a:spcAft>
                <a:spcPts val="0"/>
              </a:spcAft>
              <a:buFont typeface="Wingdings" panose="05000000000000000000" pitchFamily="2" charset="2"/>
              <a:buChar char="q"/>
              <a:defRPr/>
            </a:pPr>
            <a:endParaRPr lang="uk-UA" sz="2600" dirty="0">
              <a:solidFill>
                <a:srgbClr val="002060"/>
              </a:solidFill>
            </a:endParaRPr>
          </a:p>
          <a:p>
            <a:pPr marL="0" indent="0" algn="just" fontAlgn="auto">
              <a:spcAft>
                <a:spcPts val="0"/>
              </a:spcAft>
              <a:buNone/>
              <a:defRPr/>
            </a:pPr>
            <a:endParaRPr lang="uk-UA" sz="2600" dirty="0">
              <a:solidFill>
                <a:srgbClr val="002060"/>
              </a:solidFill>
            </a:endParaRPr>
          </a:p>
          <a:p>
            <a:pPr marL="0" indent="0" algn="just" fontAlgn="auto">
              <a:spcAft>
                <a:spcPts val="0"/>
              </a:spcAft>
              <a:buNone/>
              <a:defRPr/>
            </a:pPr>
            <a:endParaRPr lang="uk-UA" sz="2600" dirty="0">
              <a:solidFill>
                <a:srgbClr val="002060"/>
              </a:solidFill>
            </a:endParaRPr>
          </a:p>
        </p:txBody>
      </p:sp>
      <p:pic>
        <p:nvPicPr>
          <p:cNvPr id="6" name="Рисунок 5"/>
          <p:cNvPicPr>
            <a:picLocks noChangeAspect="1"/>
          </p:cNvPicPr>
          <p:nvPr/>
        </p:nvPicPr>
        <p:blipFill>
          <a:blip r:embed="rId2"/>
          <a:stretch>
            <a:fillRect/>
          </a:stretch>
        </p:blipFill>
        <p:spPr>
          <a:xfrm>
            <a:off x="139945" y="2665174"/>
            <a:ext cx="1745027" cy="1249733"/>
          </a:xfrm>
          <a:prstGeom prst="rect">
            <a:avLst/>
          </a:prstGeom>
        </p:spPr>
      </p:pic>
      <p:sp>
        <p:nvSpPr>
          <p:cNvPr id="4" name="Прямокутник 3"/>
          <p:cNvSpPr/>
          <p:nvPr/>
        </p:nvSpPr>
        <p:spPr>
          <a:xfrm>
            <a:off x="39555" y="5051311"/>
            <a:ext cx="9111545" cy="1815882"/>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uk-UA" b="1" dirty="0">
                <a:solidFill>
                  <a:srgbClr val="002060"/>
                </a:solidFill>
              </a:rPr>
              <a:t>СТРАТЕГІЧНИЙ РОЗВИТОК ЗАКЛАДУ ДОШКІЛЬНОЇ ОСВІТИ</a:t>
            </a:r>
            <a:endParaRPr lang="uk-UA" sz="1600" b="1" i="1" dirty="0">
              <a:solidFill>
                <a:srgbClr val="002060"/>
              </a:solidFill>
            </a:endParaRPr>
          </a:p>
          <a:p>
            <a:pPr algn="just">
              <a:spcBef>
                <a:spcPct val="20000"/>
              </a:spcBef>
              <a:defRPr/>
            </a:pPr>
            <a:r>
              <a:rPr lang="uk-UA" sz="1600" b="1" i="1" dirty="0">
                <a:solidFill>
                  <a:srgbClr val="002060"/>
                </a:solidFill>
              </a:rPr>
              <a:t>ПРОФЕСІЙНІ КОМПЕТЕНТНОСТІ:</a:t>
            </a:r>
          </a:p>
          <a:p>
            <a:pPr marL="285750" indent="-285750" algn="just">
              <a:spcBef>
                <a:spcPct val="20000"/>
              </a:spcBef>
              <a:buFont typeface="Wingdings" panose="05000000000000000000" pitchFamily="2" charset="2"/>
              <a:buChar char="§"/>
              <a:defRPr/>
            </a:pPr>
            <a:r>
              <a:rPr lang="uk-UA" sz="2200" dirty="0">
                <a:solidFill>
                  <a:srgbClr val="002060"/>
                </a:solidFill>
              </a:rPr>
              <a:t>здатність до використання інструментів стратегічного планування діяльності закладу дошкільної освіти;</a:t>
            </a:r>
          </a:p>
          <a:p>
            <a:pPr marL="285750" indent="-285750" algn="just">
              <a:spcBef>
                <a:spcPct val="20000"/>
              </a:spcBef>
              <a:buFont typeface="Wingdings" panose="05000000000000000000" pitchFamily="2" charset="2"/>
              <a:buChar char="§"/>
              <a:defRPr/>
            </a:pPr>
            <a:r>
              <a:rPr lang="uk-UA" sz="2200" dirty="0">
                <a:solidFill>
                  <a:srgbClr val="002060"/>
                </a:solidFill>
              </a:rPr>
              <a:t>здатність розробляти стратегію закладу освіти.</a:t>
            </a:r>
          </a:p>
        </p:txBody>
      </p:sp>
      <p:sp>
        <p:nvSpPr>
          <p:cNvPr id="5" name="Прямокутник 4"/>
          <p:cNvSpPr/>
          <p:nvPr/>
        </p:nvSpPr>
        <p:spPr>
          <a:xfrm>
            <a:off x="1946648" y="839629"/>
            <a:ext cx="7062464"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uk-UA" sz="2400" dirty="0">
                <a:solidFill>
                  <a:srgbClr val="002060"/>
                </a:solidFill>
              </a:rPr>
              <a:t>Стаття 11.  Заклад дошкільної освіти планує свою діяльність та </a:t>
            </a:r>
            <a:r>
              <a:rPr lang="uk-UA" sz="2400" b="1" dirty="0">
                <a:solidFill>
                  <a:srgbClr val="002060"/>
                </a:solidFill>
              </a:rPr>
              <a:t>формує стратегію розвитку закладу</a:t>
            </a:r>
            <a:r>
              <a:rPr lang="uk-UA" sz="2400" dirty="0">
                <a:solidFill>
                  <a:srgbClr val="002060"/>
                </a:solidFill>
              </a:rPr>
              <a:t>.</a:t>
            </a:r>
          </a:p>
        </p:txBody>
      </p:sp>
      <p:pic>
        <p:nvPicPr>
          <p:cNvPr id="8" name="Рисунок 7"/>
          <p:cNvPicPr>
            <a:picLocks noChangeAspect="1"/>
          </p:cNvPicPr>
          <p:nvPr/>
        </p:nvPicPr>
        <p:blipFill>
          <a:blip r:embed="rId3"/>
          <a:stretch>
            <a:fillRect/>
          </a:stretch>
        </p:blipFill>
        <p:spPr>
          <a:xfrm>
            <a:off x="139945" y="498080"/>
            <a:ext cx="1621677" cy="1298561"/>
          </a:xfrm>
          <a:prstGeom prst="rect">
            <a:avLst/>
          </a:prstGeom>
        </p:spPr>
      </p:pic>
    </p:spTree>
    <p:extLst>
      <p:ext uri="{BB962C8B-B14F-4D97-AF65-F5344CB8AC3E}">
        <p14:creationId xmlns:p14="http://schemas.microsoft.com/office/powerpoint/2010/main" val="28819768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540782"/>
            <a:ext cx="6840761"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Розроблення</a:t>
            </a:r>
            <a:r>
              <a:rPr lang="uk-UA" sz="2000" dirty="0">
                <a:solidFill>
                  <a:srgbClr val="002060"/>
                </a:solidFill>
              </a:rPr>
              <a:t> стратегії розвитку закладу освіти (із врахуванням пропозицій піклувальної ради закладу  освіти) на основі аналізу діяльності.</a:t>
            </a:r>
            <a:endParaRPr lang="uk-UA" sz="2000" i="1" dirty="0">
              <a:solidFill>
                <a:srgbClr val="002060"/>
              </a:solidFill>
            </a:endParaRPr>
          </a:p>
        </p:txBody>
      </p:sp>
      <p:sp>
        <p:nvSpPr>
          <p:cNvPr id="11" name="TextBox 10"/>
          <p:cNvSpPr txBox="1"/>
          <p:nvPr/>
        </p:nvSpPr>
        <p:spPr>
          <a:xfrm>
            <a:off x="2303240" y="5439105"/>
            <a:ext cx="6840760"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defRPr/>
            </a:pPr>
            <a:r>
              <a:rPr lang="uk-UA" sz="2000" b="1" dirty="0">
                <a:solidFill>
                  <a:srgbClr val="002060"/>
                </a:solidFill>
              </a:rPr>
              <a:t>Виконання</a:t>
            </a:r>
            <a:r>
              <a:rPr lang="uk-UA" sz="2000" dirty="0">
                <a:solidFill>
                  <a:srgbClr val="002060"/>
                </a:solidFill>
              </a:rPr>
              <a:t> стратегії розвитку закладу освіти. </a:t>
            </a:r>
          </a:p>
          <a:p>
            <a:pPr algn="just">
              <a:defRPr/>
            </a:pPr>
            <a:r>
              <a:rPr lang="uk-UA" sz="2000" b="1" dirty="0">
                <a:solidFill>
                  <a:srgbClr val="002060"/>
                </a:solidFill>
              </a:rPr>
              <a:t>Звітування</a:t>
            </a:r>
            <a:r>
              <a:rPr lang="uk-UA" sz="2000" dirty="0">
                <a:solidFill>
                  <a:srgbClr val="002060"/>
                </a:solidFill>
              </a:rPr>
              <a:t> щороку на загальних зборах (конференції) колективу про свою роботу та виконання стратегії розвитку ЗЗСО</a:t>
            </a:r>
            <a:r>
              <a:rPr lang="uk-UA" sz="2000" dirty="0">
                <a:solidFill>
                  <a:prstClr val="black"/>
                </a:solidFill>
              </a:rPr>
              <a:t>.</a:t>
            </a:r>
            <a:r>
              <a:rPr lang="uk-UA" sz="2000" b="1" dirty="0">
                <a:solidFill>
                  <a:prstClr val="black"/>
                </a:solidFill>
              </a:rPr>
              <a:t> </a:t>
            </a:r>
            <a:endParaRPr lang="uk-UA" sz="2000" i="1" dirty="0">
              <a:solidFill>
                <a:prstClr val="black"/>
              </a:solidFill>
            </a:endParaRPr>
          </a:p>
        </p:txBody>
      </p:sp>
      <p:sp>
        <p:nvSpPr>
          <p:cNvPr id="14" name="TextBox 3"/>
          <p:cNvSpPr txBox="1">
            <a:spLocks noChangeArrowheads="1"/>
          </p:cNvSpPr>
          <p:nvPr/>
        </p:nvSpPr>
        <p:spPr bwMode="auto">
          <a:xfrm>
            <a:off x="1917726" y="44795"/>
            <a:ext cx="68407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a:r>
              <a:rPr lang="uk-UA" sz="2400" b="1" dirty="0">
                <a:solidFill>
                  <a:srgbClr val="AC0000"/>
                </a:solidFill>
                <a:latin typeface="Candara" panose="020E0502030303020204" pitchFamily="34" charset="0"/>
                <a:cs typeface="+mn-cs"/>
              </a:rPr>
              <a:t>СТРАТЕГІЯ РОЗВИТКУ ЗДО</a:t>
            </a:r>
          </a:p>
          <a:p>
            <a:pPr algn="ctr"/>
            <a:endParaRPr lang="uk-UA" sz="2400" b="1" dirty="0">
              <a:solidFill>
                <a:srgbClr val="AC0000"/>
              </a:solidFill>
              <a:latin typeface="Candara" panose="020E0502030303020204" pitchFamily="34" charset="0"/>
              <a:cs typeface="+mn-cs"/>
            </a:endParaRPr>
          </a:p>
          <a:p>
            <a:pPr algn="ctr"/>
            <a:r>
              <a:rPr lang="uk-UA" sz="1800" b="1" dirty="0">
                <a:solidFill>
                  <a:srgbClr val="002060"/>
                </a:solidFill>
                <a:latin typeface="Candara" panose="020E0502030303020204" pitchFamily="34" charset="0"/>
                <a:cs typeface="+mn-cs"/>
              </a:rPr>
              <a:t>КЕРІВНИК ЗДО </a:t>
            </a:r>
          </a:p>
          <a:p>
            <a:pPr algn="ctr"/>
            <a:r>
              <a:rPr lang="uk-UA" sz="1800" b="1" dirty="0">
                <a:solidFill>
                  <a:srgbClr val="002060"/>
                </a:solidFill>
                <a:latin typeface="Candara" panose="020E0502030303020204" pitchFamily="34" charset="0"/>
                <a:cs typeface="+mn-cs"/>
              </a:rPr>
              <a:t>ЗОБОВ'ЯЗАНИЙ ЗАБЕЗПЕЧИТИ </a:t>
            </a:r>
          </a:p>
        </p:txBody>
      </p:sp>
      <p:sp>
        <p:nvSpPr>
          <p:cNvPr id="29" name="TextBox 28"/>
          <p:cNvSpPr txBox="1"/>
          <p:nvPr/>
        </p:nvSpPr>
        <p:spPr>
          <a:xfrm>
            <a:off x="611560" y="2744590"/>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Схвалення </a:t>
            </a:r>
            <a:r>
              <a:rPr lang="uk-UA" sz="2000" dirty="0">
                <a:solidFill>
                  <a:srgbClr val="002060"/>
                </a:solidFill>
              </a:rPr>
              <a:t>стратегії розвитку закладу освіти на засіданні педагогічної ради.</a:t>
            </a:r>
            <a:endParaRPr lang="uk-UA" sz="2000" i="1" dirty="0">
              <a:solidFill>
                <a:srgbClr val="002060"/>
              </a:solidFill>
            </a:endParaRPr>
          </a:p>
        </p:txBody>
      </p:sp>
      <p:sp>
        <p:nvSpPr>
          <p:cNvPr id="30" name="TextBox 29"/>
          <p:cNvSpPr txBox="1"/>
          <p:nvPr/>
        </p:nvSpPr>
        <p:spPr>
          <a:xfrm>
            <a:off x="1156631" y="3639381"/>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Затвердження </a:t>
            </a:r>
            <a:r>
              <a:rPr lang="uk-UA" sz="2000" dirty="0">
                <a:solidFill>
                  <a:srgbClr val="002060"/>
                </a:solidFill>
              </a:rPr>
              <a:t>стратегії розвитку закладу освіти засновником закладу освіти.</a:t>
            </a:r>
            <a:endParaRPr lang="uk-UA" sz="2000" i="1" dirty="0">
              <a:solidFill>
                <a:srgbClr val="002060"/>
              </a:solidFill>
            </a:endParaRPr>
          </a:p>
        </p:txBody>
      </p:sp>
      <p:sp>
        <p:nvSpPr>
          <p:cNvPr id="31" name="TextBox 30"/>
          <p:cNvSpPr txBox="1"/>
          <p:nvPr/>
        </p:nvSpPr>
        <p:spPr>
          <a:xfrm>
            <a:off x="1917727" y="4534172"/>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Упровадження в дію </a:t>
            </a:r>
            <a:r>
              <a:rPr lang="uk-UA" sz="2000" dirty="0">
                <a:solidFill>
                  <a:srgbClr val="002060"/>
                </a:solidFill>
              </a:rPr>
              <a:t>стратегії розвитку закладу освіти наказом керівника закладу освіти. </a:t>
            </a:r>
          </a:p>
        </p:txBody>
      </p:sp>
      <p:pic>
        <p:nvPicPr>
          <p:cNvPr id="2" name="Рисунок 1"/>
          <p:cNvPicPr>
            <a:picLocks noChangeAspect="1"/>
          </p:cNvPicPr>
          <p:nvPr/>
        </p:nvPicPr>
        <p:blipFill>
          <a:blip r:embed="rId4"/>
          <a:stretch>
            <a:fillRect/>
          </a:stretch>
        </p:blipFill>
        <p:spPr>
          <a:xfrm>
            <a:off x="0" y="87669"/>
            <a:ext cx="2775943" cy="1160096"/>
          </a:xfrm>
          <a:prstGeom prst="rect">
            <a:avLst/>
          </a:prstGeom>
        </p:spPr>
      </p:pic>
      <p:sp>
        <p:nvSpPr>
          <p:cNvPr id="3" name="Прямокутник 2"/>
          <p:cNvSpPr/>
          <p:nvPr/>
        </p:nvSpPr>
        <p:spPr>
          <a:xfrm>
            <a:off x="1835696" y="780349"/>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68809608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5"/>
          <p:cNvSpPr>
            <a:spLocks noGrp="1"/>
          </p:cNvSpPr>
          <p:nvPr>
            <p:ph idx="1"/>
          </p:nvPr>
        </p:nvSpPr>
        <p:spPr>
          <a:xfrm>
            <a:off x="251520" y="1051113"/>
            <a:ext cx="8784976" cy="5690255"/>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normAutofit fontScale="62500" lnSpcReduction="20000"/>
          </a:bodyPr>
          <a:lstStyle/>
          <a:p>
            <a:pPr marL="0" lvl="0" indent="0" algn="ctr">
              <a:lnSpc>
                <a:spcPct val="120000"/>
              </a:lnSpc>
              <a:spcBef>
                <a:spcPts val="0"/>
              </a:spcBef>
              <a:buClrTx/>
              <a:buSzTx/>
              <a:buNone/>
            </a:pPr>
            <a:r>
              <a:rPr lang="uk-UA" sz="3800" dirty="0">
                <a:solidFill>
                  <a:srgbClr val="002060"/>
                </a:solidFill>
              </a:rPr>
              <a:t>Постанова Кабінету Міністрів України</a:t>
            </a:r>
          </a:p>
          <a:p>
            <a:pPr marL="0" lvl="0" indent="0" algn="ctr">
              <a:lnSpc>
                <a:spcPct val="120000"/>
              </a:lnSpc>
              <a:spcBef>
                <a:spcPts val="0"/>
              </a:spcBef>
              <a:buClrTx/>
              <a:buSzTx/>
              <a:buNone/>
            </a:pPr>
            <a:r>
              <a:rPr lang="uk-UA" sz="3800" dirty="0">
                <a:solidFill>
                  <a:srgbClr val="002060"/>
                </a:solidFill>
              </a:rPr>
              <a:t>від 17 січня 2018 року №55 «Деякі питання документування управлінської діяльності»</a:t>
            </a:r>
            <a:r>
              <a:rPr lang="uk-UA" sz="3800" dirty="0">
                <a:solidFill>
                  <a:srgbClr val="002060"/>
                </a:solidFill>
                <a:hlinkClick r:id="rId2"/>
              </a:rPr>
              <a:t> </a:t>
            </a:r>
          </a:p>
          <a:p>
            <a:pPr marL="0" lvl="0" indent="0" algn="ctr">
              <a:lnSpc>
                <a:spcPct val="120000"/>
              </a:lnSpc>
              <a:spcBef>
                <a:spcPts val="0"/>
              </a:spcBef>
              <a:buClrTx/>
              <a:buSzTx/>
              <a:buNone/>
            </a:pPr>
            <a:r>
              <a:rPr lang="uk-UA" sz="2800" dirty="0">
                <a:solidFill>
                  <a:srgbClr val="002060"/>
                </a:solidFill>
                <a:hlinkClick r:id="rId2"/>
              </a:rPr>
              <a:t>(зміни від 16.12.2020  № 1269</a:t>
            </a:r>
            <a:endParaRPr lang="uk-UA" sz="2800" dirty="0">
              <a:solidFill>
                <a:srgbClr val="002060"/>
              </a:solidFill>
            </a:endParaRPr>
          </a:p>
          <a:p>
            <a:pPr marL="0" lvl="0" indent="0" algn="ctr">
              <a:lnSpc>
                <a:spcPct val="120000"/>
              </a:lnSpc>
              <a:spcBef>
                <a:spcPts val="0"/>
              </a:spcBef>
              <a:buClrTx/>
              <a:buSzTx/>
              <a:buNone/>
            </a:pPr>
            <a:r>
              <a:rPr lang="uk-UA" sz="2800" dirty="0">
                <a:solidFill>
                  <a:srgbClr val="002060"/>
                </a:solidFill>
              </a:rPr>
              <a:t> </a:t>
            </a:r>
            <a:r>
              <a:rPr lang="en-US" sz="2800" u="sng" dirty="0">
                <a:solidFill>
                  <a:srgbClr val="002060"/>
                </a:solidFill>
                <a:hlinkClick r:id="rId3"/>
              </a:rPr>
              <a:t>https</a:t>
            </a:r>
            <a:r>
              <a:rPr lang="ru-RU" sz="2800" u="sng" dirty="0">
                <a:solidFill>
                  <a:srgbClr val="002060"/>
                </a:solidFill>
                <a:hlinkClick r:id="rId3"/>
              </a:rPr>
              <a:t>://</a:t>
            </a:r>
            <a:r>
              <a:rPr lang="en-US" sz="2800" u="sng" dirty="0">
                <a:solidFill>
                  <a:srgbClr val="002060"/>
                </a:solidFill>
                <a:hlinkClick r:id="rId3"/>
              </a:rPr>
              <a:t>zakon</a:t>
            </a:r>
            <a:r>
              <a:rPr lang="ru-RU" sz="2800" u="sng" dirty="0">
                <a:solidFill>
                  <a:srgbClr val="002060"/>
                </a:solidFill>
                <a:hlinkClick r:id="rId3"/>
              </a:rPr>
              <a:t>.</a:t>
            </a:r>
            <a:r>
              <a:rPr lang="en-US" sz="2800" u="sng" dirty="0">
                <a:solidFill>
                  <a:srgbClr val="002060"/>
                </a:solidFill>
                <a:hlinkClick r:id="rId3"/>
              </a:rPr>
              <a:t>rada</a:t>
            </a:r>
            <a:r>
              <a:rPr lang="ru-RU" sz="2800" u="sng" dirty="0">
                <a:solidFill>
                  <a:srgbClr val="002060"/>
                </a:solidFill>
                <a:hlinkClick r:id="rId3"/>
              </a:rPr>
              <a:t>.</a:t>
            </a:r>
            <a:r>
              <a:rPr lang="en-US" sz="2800" u="sng" dirty="0">
                <a:solidFill>
                  <a:srgbClr val="002060"/>
                </a:solidFill>
                <a:hlinkClick r:id="rId3"/>
              </a:rPr>
              <a:t>gov</a:t>
            </a:r>
            <a:r>
              <a:rPr lang="ru-RU" sz="2800" u="sng" dirty="0">
                <a:solidFill>
                  <a:srgbClr val="002060"/>
                </a:solidFill>
                <a:hlinkClick r:id="rId3"/>
              </a:rPr>
              <a:t>.</a:t>
            </a:r>
            <a:r>
              <a:rPr lang="en-US" sz="2800" u="sng" dirty="0">
                <a:solidFill>
                  <a:srgbClr val="002060"/>
                </a:solidFill>
                <a:hlinkClick r:id="rId3"/>
              </a:rPr>
              <a:t>ua</a:t>
            </a:r>
            <a:r>
              <a:rPr lang="ru-RU" sz="2800" u="sng" dirty="0">
                <a:solidFill>
                  <a:srgbClr val="002060"/>
                </a:solidFill>
                <a:hlinkClick r:id="rId3"/>
              </a:rPr>
              <a:t>/</a:t>
            </a:r>
            <a:r>
              <a:rPr lang="en-US" sz="2800" u="sng" dirty="0">
                <a:solidFill>
                  <a:srgbClr val="002060"/>
                </a:solidFill>
                <a:hlinkClick r:id="rId3"/>
              </a:rPr>
              <a:t>laws</a:t>
            </a:r>
            <a:r>
              <a:rPr lang="ru-RU" sz="2800" u="sng" dirty="0">
                <a:solidFill>
                  <a:srgbClr val="002060"/>
                </a:solidFill>
                <a:hlinkClick r:id="rId3"/>
              </a:rPr>
              <a:t>/</a:t>
            </a:r>
            <a:r>
              <a:rPr lang="en-US" sz="2800" u="sng" dirty="0">
                <a:solidFill>
                  <a:srgbClr val="002060"/>
                </a:solidFill>
                <a:hlinkClick r:id="rId3"/>
              </a:rPr>
              <a:t>show</a:t>
            </a:r>
            <a:r>
              <a:rPr lang="ru-RU" sz="2800" u="sng" dirty="0">
                <a:solidFill>
                  <a:srgbClr val="002060"/>
                </a:solidFill>
                <a:hlinkClick r:id="rId3"/>
              </a:rPr>
              <a:t>/55-2018-%</a:t>
            </a:r>
            <a:r>
              <a:rPr lang="en-US" sz="2800" u="sng" dirty="0">
                <a:solidFill>
                  <a:srgbClr val="002060"/>
                </a:solidFill>
                <a:hlinkClick r:id="rId3"/>
              </a:rPr>
              <a:t>D</a:t>
            </a:r>
            <a:r>
              <a:rPr lang="ru-RU" sz="2800" u="sng" dirty="0">
                <a:solidFill>
                  <a:srgbClr val="002060"/>
                </a:solidFill>
                <a:hlinkClick r:id="rId3"/>
              </a:rPr>
              <a:t>0%</a:t>
            </a:r>
            <a:r>
              <a:rPr lang="en-US" sz="2800" u="sng" dirty="0">
                <a:solidFill>
                  <a:srgbClr val="002060"/>
                </a:solidFill>
                <a:hlinkClick r:id="rId3"/>
              </a:rPr>
              <a:t>BF</a:t>
            </a:r>
            <a:r>
              <a:rPr lang="ru-RU" sz="2800" u="sng" dirty="0">
                <a:solidFill>
                  <a:srgbClr val="002060"/>
                </a:solidFill>
                <a:hlinkClick r:id="rId3"/>
              </a:rPr>
              <a:t>#</a:t>
            </a:r>
            <a:r>
              <a:rPr lang="en-US" sz="2800" u="sng" dirty="0">
                <a:solidFill>
                  <a:srgbClr val="002060"/>
                </a:solidFill>
                <a:hlinkClick r:id="rId3"/>
              </a:rPr>
              <a:t>n</a:t>
            </a:r>
            <a:r>
              <a:rPr lang="ru-RU" sz="2800" u="sng" dirty="0">
                <a:solidFill>
                  <a:srgbClr val="002060"/>
                </a:solidFill>
                <a:hlinkClick r:id="rId3"/>
              </a:rPr>
              <a:t>593</a:t>
            </a:r>
            <a:r>
              <a:rPr lang="ru-RU" sz="2800" u="sng" dirty="0">
                <a:solidFill>
                  <a:srgbClr val="002060"/>
                </a:solidFill>
              </a:rPr>
              <a:t>)</a:t>
            </a:r>
            <a:r>
              <a:rPr lang="uk-UA" sz="2800" u="sng" dirty="0">
                <a:solidFill>
                  <a:srgbClr val="002060"/>
                </a:solidFill>
                <a:latin typeface="Times New Roman" panose="02020603050405020304" pitchFamily="18" charset="0"/>
                <a:hlinkClick r:id="rId2"/>
              </a:rPr>
              <a:t> </a:t>
            </a:r>
          </a:p>
          <a:p>
            <a:pPr marL="0" lvl="0" indent="0" algn="ctr">
              <a:lnSpc>
                <a:spcPct val="120000"/>
              </a:lnSpc>
              <a:spcBef>
                <a:spcPts val="0"/>
              </a:spcBef>
              <a:buClrTx/>
              <a:buSzTx/>
              <a:buNone/>
            </a:pPr>
            <a:endParaRPr lang="uk-UA" sz="2600" i="1" dirty="0">
              <a:solidFill>
                <a:srgbClr val="002060"/>
              </a:solidFill>
            </a:endParaRPr>
          </a:p>
          <a:p>
            <a:pPr marL="0" lvl="0" indent="0" algn="ctr">
              <a:lnSpc>
                <a:spcPct val="120000"/>
              </a:lnSpc>
              <a:spcBef>
                <a:spcPts val="0"/>
              </a:spcBef>
              <a:buClrTx/>
              <a:buSzTx/>
              <a:buNone/>
            </a:pPr>
            <a:r>
              <a:rPr lang="uk-UA" sz="2900" b="1" i="1" dirty="0">
                <a:solidFill>
                  <a:srgbClr val="002060"/>
                </a:solidFill>
              </a:rPr>
              <a:t>Постановою затверджені</a:t>
            </a:r>
          </a:p>
          <a:p>
            <a:pPr marL="0" lvl="0" indent="0" algn="ctr">
              <a:lnSpc>
                <a:spcPct val="120000"/>
              </a:lnSpc>
              <a:spcBef>
                <a:spcPts val="0"/>
              </a:spcBef>
              <a:buClrTx/>
              <a:buSzTx/>
              <a:buNone/>
            </a:pPr>
            <a:r>
              <a:rPr lang="uk-UA" sz="2900" i="1" dirty="0">
                <a:solidFill>
                  <a:srgbClr val="002060"/>
                </a:solidFill>
              </a:rPr>
              <a:t> ТИПОВА ІНСТРУКЦІЯ</a:t>
            </a:r>
          </a:p>
          <a:p>
            <a:pPr marL="0" lvl="0" indent="0" algn="ctr">
              <a:lnSpc>
                <a:spcPct val="120000"/>
              </a:lnSpc>
              <a:spcBef>
                <a:spcPts val="0"/>
              </a:spcBef>
              <a:buClrTx/>
              <a:buSzTx/>
              <a:buNone/>
            </a:pPr>
            <a:r>
              <a:rPr lang="uk-UA" sz="2900" i="1" dirty="0">
                <a:solidFill>
                  <a:srgbClr val="002060"/>
                </a:solidFill>
              </a:rPr>
              <a:t>з документування управлінської інформації в електронній формі та організації роботи з електронними документами в діловодстві, електронного міжвідомчого обміну</a:t>
            </a:r>
          </a:p>
          <a:p>
            <a:pPr marL="0" lvl="0" indent="0" algn="ctr">
              <a:lnSpc>
                <a:spcPct val="120000"/>
              </a:lnSpc>
              <a:spcBef>
                <a:spcPts val="0"/>
              </a:spcBef>
              <a:buClrTx/>
              <a:buSzTx/>
              <a:buNone/>
            </a:pPr>
            <a:endParaRPr lang="uk-UA" sz="2900" i="1" dirty="0">
              <a:solidFill>
                <a:srgbClr val="002060"/>
              </a:solidFill>
            </a:endParaRPr>
          </a:p>
          <a:p>
            <a:pPr marL="0" lvl="0" indent="0" algn="ctr">
              <a:lnSpc>
                <a:spcPct val="120000"/>
              </a:lnSpc>
              <a:spcBef>
                <a:spcPts val="0"/>
              </a:spcBef>
              <a:buClrTx/>
              <a:buSzTx/>
              <a:buNone/>
            </a:pPr>
            <a:r>
              <a:rPr lang="uk-UA" sz="2900" i="1" dirty="0">
                <a:solidFill>
                  <a:srgbClr val="002060"/>
                </a:solidFill>
              </a:rPr>
              <a:t>ТИПОВА ІНСТРУКЦІЯ</a:t>
            </a:r>
            <a:br>
              <a:rPr lang="uk-UA" sz="2900" i="1" dirty="0">
                <a:solidFill>
                  <a:srgbClr val="002060"/>
                </a:solidFill>
              </a:rPr>
            </a:br>
            <a:r>
              <a:rPr lang="uk-UA" sz="2900" i="1" dirty="0">
                <a:solidFill>
                  <a:srgbClr val="002060"/>
                </a:solidFill>
              </a:rPr>
              <a:t>з діловодства в міністерствах, інших центральних та місцевих органах виконавчої влади</a:t>
            </a:r>
          </a:p>
        </p:txBody>
      </p:sp>
      <p:pic>
        <p:nvPicPr>
          <p:cNvPr id="6" name="Рисунок 5"/>
          <p:cNvPicPr>
            <a:picLocks noChangeAspect="1"/>
          </p:cNvPicPr>
          <p:nvPr/>
        </p:nvPicPr>
        <p:blipFill>
          <a:blip r:embed="rId4"/>
          <a:stretch>
            <a:fillRect/>
          </a:stretch>
        </p:blipFill>
        <p:spPr>
          <a:xfrm>
            <a:off x="107504" y="116632"/>
            <a:ext cx="1719635" cy="936104"/>
          </a:xfrm>
          <a:prstGeom prst="rect">
            <a:avLst/>
          </a:prstGeom>
        </p:spPr>
      </p:pic>
      <p:sp>
        <p:nvSpPr>
          <p:cNvPr id="3" name="Прямокутник 2"/>
          <p:cNvSpPr/>
          <p:nvPr/>
        </p:nvSpPr>
        <p:spPr>
          <a:xfrm>
            <a:off x="2987824" y="1196752"/>
            <a:ext cx="2807179" cy="461665"/>
          </a:xfrm>
          <a:prstGeom prst="rect">
            <a:avLst/>
          </a:prstGeom>
        </p:spPr>
        <p:txBody>
          <a:bodyPr wrap="none">
            <a:spAutoFit/>
          </a:bodyPr>
          <a:lstStyle/>
          <a:p>
            <a:r>
              <a:rPr lang="uk-UA" sz="2400" b="1" kern="0" dirty="0">
                <a:solidFill>
                  <a:srgbClr val="C00000"/>
                </a:solidFill>
                <a:latin typeface="Candara" panose="020E0502030303020204" pitchFamily="34" charset="0"/>
                <a:ea typeface="+mj-ea"/>
                <a:cs typeface="+mj-cs"/>
              </a:rPr>
              <a:t>ТИПОВІ ІНСТРУКЦІЇ</a:t>
            </a:r>
          </a:p>
        </p:txBody>
      </p:sp>
    </p:spTree>
    <p:extLst>
      <p:ext uri="{BB962C8B-B14F-4D97-AF65-F5344CB8AC3E}">
        <p14:creationId xmlns:p14="http://schemas.microsoft.com/office/powerpoint/2010/main" val="16596911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55576" y="1204568"/>
            <a:ext cx="5688632" cy="91440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Основні складові</a:t>
            </a:r>
            <a:endParaRPr lang="uk-UA" sz="2400" dirty="0">
              <a:solidFill>
                <a:srgbClr val="FFFF00"/>
              </a:solidFill>
            </a:endParaRPr>
          </a:p>
        </p:txBody>
      </p:sp>
      <p:sp>
        <p:nvSpPr>
          <p:cNvPr id="4" name="Скругленный прямоугольник 3"/>
          <p:cNvSpPr/>
          <p:nvPr/>
        </p:nvSpPr>
        <p:spPr>
          <a:xfrm>
            <a:off x="2225002" y="2191943"/>
            <a:ext cx="6451454" cy="662371"/>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ВСТУП (СУЧАСНИЙ СТАН ФУНКЦІОНУВАННЯ  ЗАКЛАДУ ОСВІТИ)</a:t>
            </a:r>
            <a:endParaRPr lang="uk-UA" b="1" dirty="0">
              <a:solidFill>
                <a:srgbClr val="002060"/>
              </a:solidFill>
            </a:endParaRPr>
          </a:p>
        </p:txBody>
      </p:sp>
      <p:sp>
        <p:nvSpPr>
          <p:cNvPr id="5" name="Скругленный прямоугольник 4"/>
          <p:cNvSpPr/>
          <p:nvPr/>
        </p:nvSpPr>
        <p:spPr>
          <a:xfrm>
            <a:off x="2225002" y="3051820"/>
            <a:ext cx="6350180" cy="648072"/>
          </a:xfrm>
          <a:prstGeom prst="roundRect">
            <a:avLst/>
          </a:prstGeom>
          <a:solidFill>
            <a:schemeClr val="accent3">
              <a:lumMod val="20000"/>
              <a:lumOff val="80000"/>
            </a:schemeClr>
          </a:solidFill>
          <a:ln>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ЦІННОСТІ ТА ПРИНЦИПИ ДІЯЛЬНОСТІ ЗАКЛАДУ ОСВІТИ</a:t>
            </a:r>
            <a:endParaRPr lang="uk-UA" b="1" dirty="0">
              <a:solidFill>
                <a:srgbClr val="002060"/>
              </a:solidFill>
            </a:endParaRPr>
          </a:p>
        </p:txBody>
      </p:sp>
      <p:sp>
        <p:nvSpPr>
          <p:cNvPr id="6" name="Скругленный прямоугольник 5"/>
          <p:cNvSpPr/>
          <p:nvPr/>
        </p:nvSpPr>
        <p:spPr>
          <a:xfrm>
            <a:off x="2244055" y="5589240"/>
            <a:ext cx="6432401" cy="637719"/>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ОЧІКУВАНІ РЕЗУЛЬТАТИ, ДЖЕРЕЛА ФІНАНСУВАННЯ </a:t>
            </a:r>
          </a:p>
        </p:txBody>
      </p:sp>
      <p:sp>
        <p:nvSpPr>
          <p:cNvPr id="7" name="Скругленный прямоугольник 6"/>
          <p:cNvSpPr/>
          <p:nvPr/>
        </p:nvSpPr>
        <p:spPr>
          <a:xfrm>
            <a:off x="2235521" y="3933056"/>
            <a:ext cx="6440935" cy="70890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МЕТА, ЦІЛІ ТА ЗАВДАННЯ РОЗВИТКУ ЗАКЛАДУ ОСВІТИ</a:t>
            </a:r>
          </a:p>
          <a:p>
            <a:pPr algn="ctr"/>
            <a:r>
              <a:rPr lang="ru-RU" b="1" dirty="0">
                <a:solidFill>
                  <a:srgbClr val="EEECE1">
                    <a:lumMod val="10000"/>
                  </a:srgbClr>
                </a:solidFill>
              </a:rPr>
              <a:t> </a:t>
            </a:r>
          </a:p>
        </p:txBody>
      </p:sp>
      <p:sp>
        <p:nvSpPr>
          <p:cNvPr id="8" name="Скругленный прямоугольник 7"/>
          <p:cNvSpPr/>
          <p:nvPr/>
        </p:nvSpPr>
        <p:spPr>
          <a:xfrm>
            <a:off x="2239965" y="4797152"/>
            <a:ext cx="6426483" cy="62735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ПРІОРИТЕТНІ НАПРЯМИ ТА ЗАХОДИ З РЕАЛІЗАЦІЇ СТРАТЕГІЇ РОЗВИТКУ ЗАКЛАДУ ОСВІТИ</a:t>
            </a:r>
            <a:endParaRPr lang="uk-UA" b="1" dirty="0">
              <a:solidFill>
                <a:srgbClr val="002060"/>
              </a:solidFill>
            </a:endParaRPr>
          </a:p>
        </p:txBody>
      </p:sp>
      <p:cxnSp>
        <p:nvCxnSpPr>
          <p:cNvPr id="9" name="Прямая соединительная линия 8"/>
          <p:cNvCxnSpPr/>
          <p:nvPr/>
        </p:nvCxnSpPr>
        <p:spPr>
          <a:xfrm>
            <a:off x="1331640" y="2147211"/>
            <a:ext cx="1" cy="384869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flipV="1">
            <a:off x="1352099" y="2523129"/>
            <a:ext cx="872903" cy="306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331640" y="3392996"/>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352099" y="4287509"/>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352099" y="5134544"/>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331640" y="5995906"/>
            <a:ext cx="89336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23728" y="116632"/>
            <a:ext cx="7020272" cy="830997"/>
          </a:xfrm>
          <a:prstGeom prst="rect">
            <a:avLst/>
          </a:prstGeom>
          <a:noFill/>
        </p:spPr>
        <p:txBody>
          <a:bodyPr wrap="square" rtlCol="0">
            <a:spAutoFit/>
          </a:bodyPr>
          <a:lstStyle/>
          <a:p>
            <a:pPr algn="ctr"/>
            <a:r>
              <a:rPr lang="uk-UA" sz="2400" b="1" dirty="0">
                <a:solidFill>
                  <a:srgbClr val="AC0000"/>
                </a:solidFill>
                <a:latin typeface="Candara" panose="020E0502030303020204" pitchFamily="34" charset="0"/>
                <a:sym typeface="Arial" charset="0"/>
              </a:rPr>
              <a:t>РЕКОМЕНДАЦІЇ ЩОДО СТРУКТУРИ</a:t>
            </a:r>
          </a:p>
          <a:p>
            <a:pPr algn="ctr"/>
            <a:r>
              <a:rPr lang="uk-UA" sz="2400" b="1" dirty="0">
                <a:solidFill>
                  <a:srgbClr val="AC0000"/>
                </a:solidFill>
                <a:latin typeface="Candara" panose="020E0502030303020204" pitchFamily="34" charset="0"/>
                <a:sym typeface="Arial" charset="0"/>
              </a:rPr>
              <a:t> СТРАТЕГІЇ РОЗВИТКУ ЗДО</a:t>
            </a:r>
          </a:p>
        </p:txBody>
      </p:sp>
      <p:sp>
        <p:nvSpPr>
          <p:cNvPr id="17" name="Скругленный прямоугольник 4"/>
          <p:cNvSpPr/>
          <p:nvPr/>
        </p:nvSpPr>
        <p:spPr>
          <a:xfrm>
            <a:off x="2225002" y="3053276"/>
            <a:ext cx="6350180" cy="64807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002060"/>
                </a:solidFill>
              </a:rPr>
              <a:t>МІСІЯ, ВІЗІЯ, ЦІННОСТІ ТА ПРИНЦИПИ ДІЯЛЬНОСТІ ЗАКЛАДУ ОСВІТИ</a:t>
            </a:r>
            <a:endParaRPr lang="uk-UA" b="1" dirty="0">
              <a:solidFill>
                <a:srgbClr val="002060"/>
              </a:solidFill>
            </a:endParaRPr>
          </a:p>
        </p:txBody>
      </p:sp>
      <p:pic>
        <p:nvPicPr>
          <p:cNvPr id="10" name="Рисунок 9"/>
          <p:cNvPicPr>
            <a:picLocks noChangeAspect="1"/>
          </p:cNvPicPr>
          <p:nvPr/>
        </p:nvPicPr>
        <p:blipFill>
          <a:blip r:embed="rId2"/>
          <a:stretch>
            <a:fillRect/>
          </a:stretch>
        </p:blipFill>
        <p:spPr>
          <a:xfrm>
            <a:off x="34280" y="47685"/>
            <a:ext cx="2773920" cy="1164437"/>
          </a:xfrm>
          <a:prstGeom prst="rect">
            <a:avLst/>
          </a:prstGeom>
        </p:spPr>
      </p:pic>
      <p:sp>
        <p:nvSpPr>
          <p:cNvPr id="11" name="Прямокутник 10"/>
          <p:cNvSpPr/>
          <p:nvPr/>
        </p:nvSpPr>
        <p:spPr>
          <a:xfrm>
            <a:off x="1979712" y="756877"/>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591345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Прямоугольник 1"/>
          <p:cNvSpPr>
            <a:spLocks noChangeArrowheads="1"/>
          </p:cNvSpPr>
          <p:nvPr/>
        </p:nvSpPr>
        <p:spPr bwMode="auto">
          <a:xfrm>
            <a:off x="857250" y="992188"/>
            <a:ext cx="792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defRPr/>
            </a:pPr>
            <a:endParaRPr lang="uk-UA" altLang="en-US" sz="2000" b="1" dirty="0">
              <a:solidFill>
                <a:srgbClr val="B85808"/>
              </a:solidFill>
              <a:latin typeface="Tahoma" panose="020B0604030504040204" pitchFamily="34" charset="0"/>
              <a:cs typeface="Tahoma" panose="020B0604030504040204" pitchFamily="34" charset="0"/>
            </a:endParaRPr>
          </a:p>
          <a:p>
            <a:pPr algn="ctr" fontAlgn="base">
              <a:spcBef>
                <a:spcPct val="0"/>
              </a:spcBef>
              <a:spcAft>
                <a:spcPct val="0"/>
              </a:spcAft>
              <a:buFontTx/>
              <a:buNone/>
              <a:defRPr/>
            </a:pPr>
            <a:endParaRPr lang="uk-UA" altLang="en-US" sz="2000" b="1" dirty="0">
              <a:solidFill>
                <a:srgbClr val="B85808"/>
              </a:solidFill>
              <a:latin typeface="Tahoma" panose="020B0604030504040204" pitchFamily="34" charset="0"/>
              <a:cs typeface="Tahoma" panose="020B0604030504040204" pitchFamily="34" charset="0"/>
            </a:endParaRPr>
          </a:p>
          <a:p>
            <a:pPr algn="ctr" fontAlgn="base">
              <a:spcBef>
                <a:spcPct val="0"/>
              </a:spcBef>
              <a:spcAft>
                <a:spcPct val="0"/>
              </a:spcAft>
              <a:buFontTx/>
              <a:buNone/>
              <a:defRPr/>
            </a:pPr>
            <a:endParaRPr lang="uk-UA" altLang="en-US" sz="2000" b="1" dirty="0">
              <a:solidFill>
                <a:srgbClr val="B85808"/>
              </a:solidFill>
              <a:latin typeface="Tahoma" panose="020B0604030504040204" pitchFamily="34" charset="0"/>
              <a:cs typeface="Tahoma" panose="020B0604030504040204" pitchFamily="34" charset="0"/>
            </a:endParaRPr>
          </a:p>
        </p:txBody>
      </p:sp>
      <p:sp>
        <p:nvSpPr>
          <p:cNvPr id="15365" name="Прямоугольник 8"/>
          <p:cNvSpPr>
            <a:spLocks noChangeArrowheads="1"/>
          </p:cNvSpPr>
          <p:nvPr/>
        </p:nvSpPr>
        <p:spPr bwMode="auto">
          <a:xfrm>
            <a:off x="857250" y="623888"/>
            <a:ext cx="821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990600" algn="l"/>
                <a:tab pos="6210300" algn="l"/>
                <a:tab pos="6478588"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90600" algn="l"/>
                <a:tab pos="6210300" algn="l"/>
                <a:tab pos="6478588"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90600" algn="l"/>
                <a:tab pos="6210300" algn="l"/>
                <a:tab pos="6478588"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90600" algn="l"/>
                <a:tab pos="6210300" algn="l"/>
                <a:tab pos="6478588" algn="l"/>
              </a:tabLst>
              <a:defRPr sz="2000">
                <a:solidFill>
                  <a:schemeClr val="tx1"/>
                </a:solidFill>
                <a:latin typeface="Calibri" panose="020F0502020204030204" pitchFamily="34" charset="0"/>
              </a:defRPr>
            </a:lvl9pPr>
          </a:lstStyle>
          <a:p>
            <a:pPr algn="just" eaLnBrk="0" fontAlgn="base" hangingPunct="0">
              <a:spcBef>
                <a:spcPct val="0"/>
              </a:spcBef>
              <a:spcAft>
                <a:spcPct val="0"/>
              </a:spcAft>
              <a:buFontTx/>
              <a:buNone/>
              <a:defRPr/>
            </a:pPr>
            <a:r>
              <a:rPr lang="en-US" altLang="en-US" sz="1800" noProof="1">
                <a:solidFill>
                  <a:srgbClr val="002060"/>
                </a:solidFill>
                <a:latin typeface="Arial" panose="020B0604020202020204" pitchFamily="34" charset="0"/>
              </a:rPr>
              <a:t> </a:t>
            </a:r>
            <a:endParaRPr lang="uk-UA" altLang="en-US" sz="1800" b="1" dirty="0">
              <a:solidFill>
                <a:srgbClr val="002060"/>
              </a:solidFill>
              <a:latin typeface="Arial" panose="020B0604020202020204" pitchFamily="34" charset="0"/>
            </a:endParaRPr>
          </a:p>
        </p:txBody>
      </p:sp>
      <p:sp>
        <p:nvSpPr>
          <p:cNvPr id="15366" name="Прямоугольник 1"/>
          <p:cNvSpPr>
            <a:spLocks noChangeArrowheads="1"/>
          </p:cNvSpPr>
          <p:nvPr/>
        </p:nvSpPr>
        <p:spPr bwMode="auto">
          <a:xfrm>
            <a:off x="742267" y="171290"/>
            <a:ext cx="81515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 typeface="Arial" panose="020B0604020202020204" pitchFamily="34" charset="0"/>
              <a:buNone/>
              <a:defRPr/>
            </a:pPr>
            <a:r>
              <a:rPr lang="uk-UA" sz="2800" b="1" kern="0" dirty="0">
                <a:solidFill>
                  <a:srgbClr val="AC0000"/>
                </a:solidFill>
                <a:latin typeface="Candara" panose="020E0502030303020204" pitchFamily="34" charset="0"/>
              </a:rPr>
              <a:t>СТРАТЕГІЧНІ ЗАВДАННЯ  ЗДО НА </a:t>
            </a:r>
            <a:r>
              <a:rPr lang="uk-UA" b="1" kern="0" dirty="0">
                <a:solidFill>
                  <a:srgbClr val="AC0000"/>
                </a:solidFill>
                <a:cs typeface="Calibri" panose="020F0502020204030204" pitchFamily="34" charset="0"/>
              </a:rPr>
              <a:t>2022</a:t>
            </a:r>
            <a:r>
              <a:rPr lang="en-US" b="1" kern="0" dirty="0">
                <a:solidFill>
                  <a:srgbClr val="AC0000"/>
                </a:solidFill>
                <a:cs typeface="Calibri" panose="020F0502020204030204" pitchFamily="34" charset="0"/>
              </a:rPr>
              <a:t>/</a:t>
            </a:r>
            <a:r>
              <a:rPr lang="uk-UA" b="1" kern="0" dirty="0">
                <a:solidFill>
                  <a:srgbClr val="AC0000"/>
                </a:solidFill>
                <a:cs typeface="Calibri" panose="020F0502020204030204" pitchFamily="34" charset="0"/>
              </a:rPr>
              <a:t>2023</a:t>
            </a:r>
            <a:r>
              <a:rPr lang="en-US" b="1" kern="0" dirty="0">
                <a:solidFill>
                  <a:srgbClr val="AC0000"/>
                </a:solidFill>
                <a:cs typeface="Calibri" panose="020F0502020204030204" pitchFamily="34" charset="0"/>
              </a:rPr>
              <a:t> </a:t>
            </a:r>
            <a:r>
              <a:rPr lang="uk-UA" b="1" kern="0" dirty="0">
                <a:solidFill>
                  <a:srgbClr val="AC0000"/>
                </a:solidFill>
                <a:cs typeface="Calibri" panose="020F0502020204030204" pitchFamily="34" charset="0"/>
              </a:rPr>
              <a:t> </a:t>
            </a:r>
            <a:r>
              <a:rPr lang="uk-UA" sz="2800" b="1" kern="0" dirty="0">
                <a:solidFill>
                  <a:srgbClr val="AC0000"/>
                </a:solidFill>
                <a:latin typeface="Candara" panose="020E0502030303020204" pitchFamily="34" charset="0"/>
              </a:rPr>
              <a:t>Н. Р.</a:t>
            </a:r>
          </a:p>
        </p:txBody>
      </p:sp>
      <p:sp>
        <p:nvSpPr>
          <p:cNvPr id="15368" name="Прямоугольник 7"/>
          <p:cNvSpPr>
            <a:spLocks noChangeArrowheads="1"/>
          </p:cNvSpPr>
          <p:nvPr/>
        </p:nvSpPr>
        <p:spPr bwMode="auto">
          <a:xfrm>
            <a:off x="1665288" y="4198938"/>
            <a:ext cx="724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FontTx/>
              <a:buNone/>
              <a:defRPr/>
            </a:pPr>
            <a:r>
              <a:rPr lang="ru-RU" altLang="en-US" sz="1400" dirty="0">
                <a:solidFill>
                  <a:srgbClr val="002060"/>
                </a:solidFill>
              </a:rPr>
              <a:t>.</a:t>
            </a:r>
          </a:p>
        </p:txBody>
      </p:sp>
      <p:sp>
        <p:nvSpPr>
          <p:cNvPr id="15369" name="Прямоугольник 10"/>
          <p:cNvSpPr>
            <a:spLocks noChangeArrowheads="1"/>
          </p:cNvSpPr>
          <p:nvPr/>
        </p:nvSpPr>
        <p:spPr bwMode="auto">
          <a:xfrm>
            <a:off x="107504" y="1029713"/>
            <a:ext cx="8968234" cy="548098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54013" lvl="1" indent="-176213" algn="just"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підвищення якості освітньої діяльності ЗДО, формування внутрішньої системи забезпечення якості освіти в ЗДО;</a:t>
            </a:r>
          </a:p>
          <a:p>
            <a:pPr marL="354013" lvl="1" indent="-176213" algn="just"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запровадження внутрішнього оцінювання освітніх і управлінських процесів у ЗДО на основі критеріїв якості дошкільної освіти (ECERS-3);</a:t>
            </a:r>
          </a:p>
          <a:p>
            <a:pPr marL="354013" lvl="1" indent="-176213"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забезпечення наступності між </a:t>
            </a:r>
            <a:r>
              <a:rPr lang="uk-UA" altLang="en-US" sz="2200" noProof="1">
                <a:solidFill>
                  <a:srgbClr val="002060"/>
                </a:solidFill>
                <a:latin typeface="Calibri"/>
              </a:rPr>
              <a:t>дошкіллям</a:t>
            </a:r>
            <a:r>
              <a:rPr lang="uk-UA" altLang="en-US" sz="2200" dirty="0">
                <a:solidFill>
                  <a:srgbClr val="002060"/>
                </a:solidFill>
                <a:latin typeface="Calibri"/>
              </a:rPr>
              <a:t> та початковою школою;</a:t>
            </a:r>
          </a:p>
          <a:p>
            <a:pPr marL="354013" lvl="1" indent="-176213" algn="just"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розбудова безпечного і здорового освітнього середовища ЗДО, </a:t>
            </a:r>
            <a:r>
              <a:rPr lang="uk-UA" altLang="en-US" sz="2200" dirty="0">
                <a:solidFill>
                  <a:srgbClr val="002060"/>
                </a:solidFill>
              </a:rPr>
              <a:t>вільного від насильства та </a:t>
            </a:r>
            <a:r>
              <a:rPr lang="uk-UA" altLang="en-US" sz="2200" noProof="1">
                <a:solidFill>
                  <a:srgbClr val="002060"/>
                </a:solidFill>
              </a:rPr>
              <a:t>булінгу</a:t>
            </a:r>
            <a:r>
              <a:rPr lang="uk-UA" altLang="en-US" sz="2200" dirty="0">
                <a:solidFill>
                  <a:srgbClr val="002060"/>
                </a:solidFill>
              </a:rPr>
              <a:t> (цькування);</a:t>
            </a:r>
            <a:endParaRPr lang="uk-UA" altLang="en-US" sz="2200" dirty="0">
              <a:solidFill>
                <a:srgbClr val="002060"/>
              </a:solidFill>
              <a:latin typeface="Calibri"/>
            </a:endParaRPr>
          </a:p>
          <a:p>
            <a:pPr marL="354013" lvl="1" indent="-176213" algn="just" eaLnBrk="0" fontAlgn="base" hangingPunct="0">
              <a:spcBef>
                <a:spcPct val="0"/>
              </a:spcBef>
              <a:spcAft>
                <a:spcPts val="1125"/>
              </a:spcAft>
              <a:buFont typeface="Wingdings" panose="05000000000000000000" pitchFamily="2" charset="2"/>
              <a:buChar char="§"/>
              <a:defRPr/>
            </a:pPr>
            <a:r>
              <a:rPr lang="uk-UA" altLang="en-US" sz="2200" noProof="1">
                <a:solidFill>
                  <a:srgbClr val="002060"/>
                </a:solidFill>
                <a:latin typeface="Calibri"/>
              </a:rPr>
              <a:t>створення безбар’єрного </a:t>
            </a:r>
            <a:r>
              <a:rPr lang="uk-UA" altLang="en-US" sz="2200" dirty="0">
                <a:solidFill>
                  <a:srgbClr val="002060"/>
                </a:solidFill>
                <a:latin typeface="Calibri"/>
              </a:rPr>
              <a:t>простору та організація роботи з дітьми з особливими освітніми потребами;</a:t>
            </a:r>
          </a:p>
          <a:p>
            <a:pPr marL="354013" lvl="1" indent="-176213" algn="just"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формування системи управління охороною праці та безпекою життєдіяльності в ЗДО;</a:t>
            </a:r>
          </a:p>
          <a:p>
            <a:pPr marL="354013" lvl="1" indent="-176213"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підвищення професіоналізму педагогічних працівників;</a:t>
            </a:r>
          </a:p>
          <a:p>
            <a:pPr marL="354013" lvl="1" indent="-176213" eaLnBrk="0" fontAlgn="base" hangingPunct="0">
              <a:spcBef>
                <a:spcPct val="0"/>
              </a:spcBef>
              <a:spcAft>
                <a:spcPts val="1125"/>
              </a:spcAft>
              <a:buFont typeface="Wingdings" panose="05000000000000000000" pitchFamily="2" charset="2"/>
              <a:buChar char="§"/>
              <a:defRPr/>
            </a:pPr>
            <a:r>
              <a:rPr lang="uk-UA" altLang="en-US" sz="2200" dirty="0">
                <a:solidFill>
                  <a:srgbClr val="002060"/>
                </a:solidFill>
                <a:latin typeface="Calibri"/>
              </a:rPr>
              <a:t>психологічна допомога учасникам освітнього процесу…</a:t>
            </a:r>
          </a:p>
        </p:txBody>
      </p:sp>
    </p:spTree>
    <p:extLst>
      <p:ext uri="{BB962C8B-B14F-4D97-AF65-F5344CB8AC3E}">
        <p14:creationId xmlns:p14="http://schemas.microsoft.com/office/powerpoint/2010/main" val="4101467924"/>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362798"/>
            <a:ext cx="6840761"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Розроблення</a:t>
            </a:r>
            <a:r>
              <a:rPr lang="uk-UA" sz="2000" dirty="0">
                <a:solidFill>
                  <a:srgbClr val="002060"/>
                </a:solidFill>
              </a:rPr>
              <a:t> плану роботи на навчальний рік (із </a:t>
            </a:r>
            <a:r>
              <a:rPr lang="uk-UA" sz="2000" u="sng" dirty="0">
                <a:solidFill>
                  <a:srgbClr val="002060"/>
                </a:solidFill>
              </a:rPr>
              <a:t>врахуванням стратегії розвитку закладу освіти</a:t>
            </a:r>
            <a:r>
              <a:rPr lang="uk-UA" sz="2000" dirty="0">
                <a:solidFill>
                  <a:srgbClr val="002060"/>
                </a:solidFill>
              </a:rPr>
              <a:t>) на основі аналізу діяльності за попередній навчальний рік.</a:t>
            </a:r>
            <a:endParaRPr lang="uk-UA" sz="2000" i="1" dirty="0">
              <a:solidFill>
                <a:srgbClr val="002060"/>
              </a:solidFill>
            </a:endParaRPr>
          </a:p>
        </p:txBody>
      </p:sp>
      <p:sp>
        <p:nvSpPr>
          <p:cNvPr id="11" name="TextBox 10"/>
          <p:cNvSpPr txBox="1"/>
          <p:nvPr/>
        </p:nvSpPr>
        <p:spPr>
          <a:xfrm>
            <a:off x="1907704" y="5534561"/>
            <a:ext cx="7210824" cy="132343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defRPr/>
            </a:pPr>
            <a:r>
              <a:rPr lang="uk-UA" sz="2000" b="1" dirty="0">
                <a:solidFill>
                  <a:srgbClr val="002060"/>
                </a:solidFill>
              </a:rPr>
              <a:t>Виконання</a:t>
            </a:r>
            <a:r>
              <a:rPr lang="uk-UA" sz="2000" dirty="0">
                <a:solidFill>
                  <a:srgbClr val="002060"/>
                </a:solidFill>
              </a:rPr>
              <a:t> плану роботи закладу освіти на навчальний рік.</a:t>
            </a:r>
            <a:endParaRPr lang="en-US" sz="2000" dirty="0">
              <a:solidFill>
                <a:srgbClr val="002060"/>
              </a:solidFill>
            </a:endParaRPr>
          </a:p>
          <a:p>
            <a:pPr algn="just">
              <a:defRPr/>
            </a:pPr>
            <a:r>
              <a:rPr lang="uk-UA" sz="2000" dirty="0">
                <a:solidFill>
                  <a:srgbClr val="002060"/>
                </a:solidFill>
              </a:rPr>
              <a:t> </a:t>
            </a:r>
            <a:r>
              <a:rPr lang="uk-UA" sz="2000" b="1" dirty="0">
                <a:solidFill>
                  <a:srgbClr val="002060"/>
                </a:solidFill>
              </a:rPr>
              <a:t>Звітування</a:t>
            </a:r>
            <a:r>
              <a:rPr lang="uk-UA" sz="2000" dirty="0">
                <a:solidFill>
                  <a:srgbClr val="002060"/>
                </a:solidFill>
              </a:rPr>
              <a:t> щороку на загальних зборах (конференції) колективу </a:t>
            </a:r>
            <a:r>
              <a:rPr lang="ru-RU" sz="2000" dirty="0">
                <a:solidFill>
                  <a:srgbClr val="002060"/>
                </a:solidFill>
              </a:rPr>
              <a:t>про свою роботу та виконання стратегії розвитку закладу освіти.</a:t>
            </a:r>
            <a:r>
              <a:rPr lang="uk-UA" sz="2000" b="1" dirty="0">
                <a:solidFill>
                  <a:srgbClr val="002060"/>
                </a:solidFill>
              </a:rPr>
              <a:t> </a:t>
            </a:r>
            <a:endParaRPr lang="uk-UA" sz="2000" i="1" dirty="0">
              <a:solidFill>
                <a:srgbClr val="002060"/>
              </a:solidFill>
            </a:endParaRPr>
          </a:p>
        </p:txBody>
      </p:sp>
      <p:sp>
        <p:nvSpPr>
          <p:cNvPr id="14" name="TextBox 3"/>
          <p:cNvSpPr txBox="1">
            <a:spLocks noChangeArrowheads="1"/>
          </p:cNvSpPr>
          <p:nvPr/>
        </p:nvSpPr>
        <p:spPr bwMode="auto">
          <a:xfrm>
            <a:off x="2889498" y="134894"/>
            <a:ext cx="60749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ru-RU" sz="2400" b="1" dirty="0">
                <a:solidFill>
                  <a:srgbClr val="AC0000"/>
                </a:solidFill>
                <a:latin typeface="Candara" panose="020E0502030303020204" pitchFamily="34" charset="0"/>
                <a:cs typeface="+mn-cs"/>
              </a:rPr>
              <a:t>ПЛАН РОБОТИ ЗЗСО НА НАВЧАЛЬНИЙ РІК </a:t>
            </a:r>
            <a:endParaRPr lang="uk-UA" sz="1800" b="1" dirty="0">
              <a:solidFill>
                <a:srgbClr val="002060"/>
              </a:solidFill>
              <a:latin typeface="Candara" panose="020E0502030303020204" pitchFamily="34" charset="0"/>
              <a:cs typeface="+mn-cs"/>
            </a:endParaRPr>
          </a:p>
          <a:p>
            <a:pPr algn="ctr" eaLnBrk="1" hangingPunct="1"/>
            <a:r>
              <a:rPr lang="uk-UA" sz="1800" b="1" dirty="0">
                <a:solidFill>
                  <a:srgbClr val="002060"/>
                </a:solidFill>
                <a:latin typeface="Candara" panose="020E0502030303020204" pitchFamily="34" charset="0"/>
                <a:cs typeface="+mn-cs"/>
              </a:rPr>
              <a:t>КЕРІВНИК ЗАКЛАДУ ЗСО </a:t>
            </a:r>
          </a:p>
          <a:p>
            <a:pPr algn="ctr" eaLnBrk="1" hangingPunct="1"/>
            <a:r>
              <a:rPr lang="uk-UA" sz="1800" b="1" dirty="0">
                <a:solidFill>
                  <a:srgbClr val="002060"/>
                </a:solidFill>
                <a:latin typeface="Candara" panose="020E0502030303020204" pitchFamily="34" charset="0"/>
                <a:cs typeface="+mn-cs"/>
              </a:rPr>
              <a:t>ЗОБОВ'ЯЗАНИЙ ЗАБЕЗПЕЧИТИ </a:t>
            </a:r>
          </a:p>
        </p:txBody>
      </p:sp>
      <p:sp>
        <p:nvSpPr>
          <p:cNvPr id="29" name="TextBox 28"/>
          <p:cNvSpPr txBox="1"/>
          <p:nvPr/>
        </p:nvSpPr>
        <p:spPr>
          <a:xfrm>
            <a:off x="611560" y="2600052"/>
            <a:ext cx="7200800"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Схвалення </a:t>
            </a:r>
            <a:r>
              <a:rPr lang="uk-UA" sz="2000" dirty="0">
                <a:solidFill>
                  <a:srgbClr val="002060"/>
                </a:solidFill>
              </a:rPr>
              <a:t>плану роботи закладу освіти на навчальний рік на засіданні педагогічної ради.</a:t>
            </a:r>
            <a:endParaRPr lang="uk-UA" sz="2000" i="1" dirty="0">
              <a:solidFill>
                <a:srgbClr val="002060"/>
              </a:solidFill>
            </a:endParaRPr>
          </a:p>
        </p:txBody>
      </p:sp>
      <p:sp>
        <p:nvSpPr>
          <p:cNvPr id="30" name="TextBox 29"/>
          <p:cNvSpPr txBox="1"/>
          <p:nvPr/>
        </p:nvSpPr>
        <p:spPr>
          <a:xfrm>
            <a:off x="1115616" y="3458436"/>
            <a:ext cx="6840761"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Затвердження </a:t>
            </a:r>
            <a:r>
              <a:rPr lang="uk-UA" sz="2000" dirty="0">
                <a:solidFill>
                  <a:srgbClr val="002060"/>
                </a:solidFill>
              </a:rPr>
              <a:t>плану роботи закладу освіти на навчальний рік наказом керівника закладу освіти (про введення в дію). </a:t>
            </a:r>
          </a:p>
        </p:txBody>
      </p:sp>
      <p:sp>
        <p:nvSpPr>
          <p:cNvPr id="31" name="TextBox 30"/>
          <p:cNvSpPr txBox="1"/>
          <p:nvPr/>
        </p:nvSpPr>
        <p:spPr>
          <a:xfrm>
            <a:off x="1559074" y="4337385"/>
            <a:ext cx="6840761"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Оприлюднення</a:t>
            </a:r>
            <a:r>
              <a:rPr lang="uk-UA" sz="2000" dirty="0">
                <a:solidFill>
                  <a:srgbClr val="002060"/>
                </a:solidFill>
              </a:rPr>
              <a:t> плану роботи закладу освіти на навчальний рік на вебсайті закладу освіти (у разі його відсутності - на вебсайті свого засновника). </a:t>
            </a:r>
          </a:p>
        </p:txBody>
      </p:sp>
      <p:pic>
        <p:nvPicPr>
          <p:cNvPr id="32" name="Рисунок 31"/>
          <p:cNvPicPr>
            <a:picLocks noChangeAspect="1"/>
          </p:cNvPicPr>
          <p:nvPr/>
        </p:nvPicPr>
        <p:blipFill>
          <a:blip r:embed="rId4"/>
          <a:stretch>
            <a:fillRect/>
          </a:stretch>
        </p:blipFill>
        <p:spPr>
          <a:xfrm>
            <a:off x="23934" y="0"/>
            <a:ext cx="2857500" cy="1088132"/>
          </a:xfrm>
          <a:prstGeom prst="rect">
            <a:avLst/>
          </a:prstGeom>
        </p:spPr>
      </p:pic>
      <p:sp>
        <p:nvSpPr>
          <p:cNvPr id="2" name="Прямокутник 1"/>
          <p:cNvSpPr/>
          <p:nvPr/>
        </p:nvSpPr>
        <p:spPr>
          <a:xfrm>
            <a:off x="2135652" y="709481"/>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439378238"/>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4139952" y="187619"/>
            <a:ext cx="4865003"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2060"/>
                </a:solidFill>
                <a:effectLst/>
                <a:uLnTx/>
                <a:uFillTx/>
                <a:latin typeface="Calibri"/>
                <a:ea typeface="+mn-ea"/>
                <a:cs typeface="+mn-cs"/>
              </a:rPr>
              <a:t>Педагогічна рада схвалює </a:t>
            </a:r>
            <a:r>
              <a:rPr kumimoji="0" lang="ru-RU" sz="1600" b="0" i="0" u="none" strike="noStrike" kern="1200" cap="none" spc="0" normalizeH="0" baseline="0" noProof="0" dirty="0">
                <a:ln>
                  <a:noFill/>
                </a:ln>
                <a:solidFill>
                  <a:srgbClr val="002060"/>
                </a:solidFill>
                <a:effectLst/>
                <a:uLnTx/>
                <a:uFillTx/>
                <a:latin typeface="Calibri"/>
                <a:ea typeface="+mn-ea"/>
                <a:cs typeface="+mn-cs"/>
              </a:rPr>
              <a:t>річний план роботи ЗЗСО </a:t>
            </a:r>
            <a:r>
              <a:rPr kumimoji="0" lang="en-US" sz="1600" b="0" i="0" u="none" strike="noStrike" kern="1200" cap="none" spc="0" normalizeH="0" baseline="0" noProof="0" dirty="0">
                <a:ln>
                  <a:noFill/>
                </a:ln>
                <a:solidFill>
                  <a:srgbClr val="002060"/>
                </a:solidFill>
                <a:effectLst/>
                <a:uLnTx/>
                <a:uFillTx/>
                <a:latin typeface="Calibri"/>
                <a:ea typeface="+mn-ea"/>
                <a:cs typeface="+mn-cs"/>
              </a:rPr>
              <a:t>(</a:t>
            </a:r>
            <a:r>
              <a:rPr kumimoji="0" lang="uk-UA" sz="1600" b="0" i="0" u="none" strike="noStrike" kern="1200" cap="none" spc="0" normalizeH="0" baseline="0" noProof="0" dirty="0">
                <a:ln>
                  <a:noFill/>
                </a:ln>
                <a:solidFill>
                  <a:srgbClr val="002060"/>
                </a:solidFill>
                <a:effectLst/>
                <a:uLnTx/>
                <a:uFillTx/>
                <a:latin typeface="Calibri"/>
                <a:ea typeface="+mn-ea"/>
                <a:cs typeface="+mn-cs"/>
              </a:rPr>
              <a:t>ст. 40 Закону України «Про повну загальну середню освіту») </a:t>
            </a:r>
          </a:p>
        </p:txBody>
      </p:sp>
      <p:sp>
        <p:nvSpPr>
          <p:cNvPr id="6" name="Прямокутник 5"/>
          <p:cNvSpPr/>
          <p:nvPr/>
        </p:nvSpPr>
        <p:spPr>
          <a:xfrm>
            <a:off x="3583969" y="4885502"/>
            <a:ext cx="5560031"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002060"/>
                </a:solidFill>
                <a:effectLst/>
                <a:uLnTx/>
                <a:uFillTx/>
                <a:latin typeface="Calibri"/>
                <a:ea typeface="+mn-ea"/>
                <a:cs typeface="+mn-cs"/>
              </a:rPr>
              <a:t>Гриф </a:t>
            </a:r>
            <a:r>
              <a:rPr kumimoji="0" lang="uk-UA" sz="1600" b="1" i="0" u="none" strike="noStrike" kern="1200" cap="none" spc="0" normalizeH="0" baseline="0" noProof="0" dirty="0">
                <a:ln>
                  <a:noFill/>
                </a:ln>
                <a:solidFill>
                  <a:srgbClr val="002060"/>
                </a:solidFill>
                <a:effectLst/>
                <a:uLnTx/>
                <a:uFillTx/>
                <a:latin typeface="Calibri"/>
                <a:ea typeface="+mn-ea"/>
                <a:cs typeface="+mn-cs"/>
              </a:rPr>
              <a:t>схвалення</a:t>
            </a:r>
            <a:r>
              <a:rPr kumimoji="0" lang="uk-UA" sz="1600" b="0" i="0" u="none" strike="noStrike" kern="1200" cap="none" spc="0" normalizeH="0" baseline="0" noProof="0" dirty="0">
                <a:ln>
                  <a:noFill/>
                </a:ln>
                <a:solidFill>
                  <a:srgbClr val="002060"/>
                </a:solidFill>
                <a:effectLst/>
                <a:uLnTx/>
                <a:uFillTx/>
                <a:latin typeface="Calibri"/>
                <a:ea typeface="+mn-ea"/>
                <a:cs typeface="+mn-cs"/>
              </a:rPr>
              <a:t> документа розміщують на лицьовому або зворотному боці </a:t>
            </a:r>
            <a:r>
              <a:rPr kumimoji="0" lang="uk-UA" sz="1600" b="0" i="0" u="sng" strike="noStrike" kern="1200" cap="none" spc="0" normalizeH="0" baseline="0" noProof="0" dirty="0">
                <a:ln>
                  <a:noFill/>
                </a:ln>
                <a:solidFill>
                  <a:srgbClr val="002060"/>
                </a:solidFill>
                <a:effectLst/>
                <a:uLnTx/>
                <a:uFillTx/>
                <a:latin typeface="Calibri"/>
                <a:ea typeface="+mn-ea"/>
                <a:cs typeface="+mn-cs"/>
              </a:rPr>
              <a:t>останнього аркуша документа</a:t>
            </a:r>
            <a:r>
              <a:rPr kumimoji="0" lang="uk-UA" sz="1600" b="0" i="0" u="none" strike="noStrike" kern="1200" cap="none" spc="0" normalizeH="0" baseline="0" noProof="0" dirty="0">
                <a:ln>
                  <a:noFill/>
                </a:ln>
                <a:solidFill>
                  <a:srgbClr val="002060"/>
                </a:solidFill>
                <a:effectLst/>
                <a:uLnTx/>
                <a:uFillTx/>
                <a:latin typeface="Calibri"/>
                <a:ea typeface="+mn-ea"/>
                <a:cs typeface="+mn-cs"/>
              </a:rPr>
              <a:t>, якщо місця для нього на лицьовому боці останнього аркуша не вистачає.</a:t>
            </a:r>
          </a:p>
        </p:txBody>
      </p:sp>
      <p:sp>
        <p:nvSpPr>
          <p:cNvPr id="7" name="Місце для вмісту 2"/>
          <p:cNvSpPr txBox="1">
            <a:spLocks/>
          </p:cNvSpPr>
          <p:nvPr/>
        </p:nvSpPr>
        <p:spPr>
          <a:xfrm>
            <a:off x="598682" y="5716499"/>
            <a:ext cx="8229600" cy="101674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500" b="1" i="0" u="none" strike="noStrike" kern="1200" cap="none" spc="0" normalizeH="0" baseline="0" noProof="0" dirty="0">
                <a:ln>
                  <a:noFill/>
                </a:ln>
                <a:solidFill>
                  <a:srgbClr val="002060"/>
                </a:solidFill>
                <a:effectLst/>
                <a:uLnTx/>
                <a:uFillTx/>
                <a:latin typeface="Calibri"/>
                <a:ea typeface="+mn-ea"/>
                <a:cs typeface="+mn-cs"/>
              </a:rPr>
              <a:t>СХВАЛЕНО </a:t>
            </a:r>
          </a:p>
          <a:p>
            <a:pPr marL="1143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1" i="0" u="none" strike="noStrike" kern="1200" cap="none" spc="0" normalizeH="0" baseline="0" noProof="0" dirty="0">
                <a:ln>
                  <a:noFill/>
                </a:ln>
                <a:solidFill>
                  <a:srgbClr val="002060"/>
                </a:solidFill>
                <a:effectLst/>
                <a:uLnTx/>
                <a:uFillTx/>
                <a:latin typeface="Calibri"/>
                <a:ea typeface="+mn-ea"/>
                <a:cs typeface="+mn-cs"/>
              </a:rPr>
              <a:t>Протокол засідання педагогічної ради </a:t>
            </a:r>
          </a:p>
          <a:p>
            <a:pPr marL="1143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1" i="0" u="none" strike="noStrike" kern="1200" cap="none" spc="0" normalizeH="0" baseline="0" noProof="0" dirty="0">
                <a:ln>
                  <a:noFill/>
                </a:ln>
                <a:solidFill>
                  <a:srgbClr val="002060"/>
                </a:solidFill>
                <a:effectLst/>
                <a:uLnTx/>
                <a:uFillTx/>
                <a:latin typeface="Calibri"/>
                <a:ea typeface="+mn-ea"/>
                <a:cs typeface="+mn-cs"/>
              </a:rPr>
              <a:t>(назва закладу освіти) </a:t>
            </a:r>
          </a:p>
          <a:p>
            <a:pPr marL="1143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1600" b="1" i="0" u="none" strike="noStrike" kern="1200" cap="none" spc="0" normalizeH="0" baseline="0" noProof="0" dirty="0">
                <a:ln>
                  <a:noFill/>
                </a:ln>
                <a:solidFill>
                  <a:srgbClr val="002060"/>
                </a:solidFill>
                <a:effectLst/>
                <a:uLnTx/>
                <a:uFillTx/>
                <a:latin typeface="Calibri"/>
                <a:ea typeface="+mn-ea"/>
                <a:cs typeface="+mn-cs"/>
              </a:rPr>
              <a:t>Дата                 № </a:t>
            </a:r>
          </a:p>
        </p:txBody>
      </p:sp>
      <p:sp>
        <p:nvSpPr>
          <p:cNvPr id="8" name="Місце для вмісту 2"/>
          <p:cNvSpPr txBox="1">
            <a:spLocks/>
          </p:cNvSpPr>
          <p:nvPr/>
        </p:nvSpPr>
        <p:spPr>
          <a:xfrm>
            <a:off x="763184" y="2006063"/>
            <a:ext cx="8065098" cy="234620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0" marR="0" lvl="5" indent="15494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400" b="1" i="0" u="none" strike="noStrike" kern="1200" cap="none" spc="0" normalizeH="0" baseline="0" noProof="0" dirty="0">
                <a:ln>
                  <a:noFill/>
                </a:ln>
                <a:solidFill>
                  <a:srgbClr val="002060"/>
                </a:solidFill>
                <a:effectLst/>
                <a:uLnTx/>
                <a:uFillTx/>
                <a:latin typeface="Calibri"/>
                <a:ea typeface="+mn-ea"/>
                <a:cs typeface="+mn-cs"/>
              </a:rPr>
              <a:t>ЗАТВЕРДЖЕНО</a:t>
            </a:r>
          </a:p>
          <a:p>
            <a:pPr marL="2286000" marR="0" lvl="5" indent="15494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400" b="1" i="0" u="none" strike="noStrike" kern="1200" cap="none" spc="0" normalizeH="0" baseline="0" noProof="0" dirty="0">
                <a:ln>
                  <a:noFill/>
                </a:ln>
                <a:solidFill>
                  <a:srgbClr val="002060"/>
                </a:solidFill>
                <a:effectLst/>
                <a:uLnTx/>
                <a:uFillTx/>
                <a:latin typeface="Calibri"/>
                <a:ea typeface="+mn-ea"/>
                <a:cs typeface="+mn-cs"/>
              </a:rPr>
              <a:t>Наказ директора (назва закладу освіти)</a:t>
            </a:r>
          </a:p>
          <a:p>
            <a:pPr marL="2743200" marR="0" lvl="6" indent="111283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400" b="1" i="0" u="none" strike="noStrike" kern="1200" cap="none" spc="0" normalizeH="0" baseline="0" noProof="0" dirty="0">
                <a:ln>
                  <a:noFill/>
                </a:ln>
                <a:solidFill>
                  <a:srgbClr val="002060"/>
                </a:solidFill>
                <a:effectLst/>
                <a:uLnTx/>
                <a:uFillTx/>
                <a:latin typeface="Calibri"/>
                <a:ea typeface="+mn-ea"/>
                <a:cs typeface="+mn-cs"/>
              </a:rPr>
              <a:t>Дата              №</a:t>
            </a:r>
          </a:p>
          <a:p>
            <a:pPr marL="3657600" marR="0" lvl="8" indent="1549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500" b="1" i="0" u="none" strike="noStrike" kern="1200" cap="none" spc="0" normalizeH="0" baseline="0" noProof="0" dirty="0">
              <a:ln>
                <a:noFill/>
              </a:ln>
              <a:solidFill>
                <a:srgbClr val="002060"/>
              </a:solidFill>
              <a:effectLst/>
              <a:uLnTx/>
              <a:uFillTx/>
              <a:latin typeface="Calibri"/>
              <a:ea typeface="+mn-ea"/>
              <a:cs typeface="+mn-cs"/>
            </a:endParaRPr>
          </a:p>
          <a:p>
            <a:pPr marL="3657600" marR="0" lvl="8" indent="15494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000" b="1" i="0" u="none" strike="noStrike" kern="1200" cap="none" spc="0" normalizeH="0" baseline="0" noProof="0" dirty="0">
              <a:ln>
                <a:noFill/>
              </a:ln>
              <a:solidFill>
                <a:srgbClr val="002060"/>
              </a:solidFill>
              <a:effectLst/>
              <a:uLnTx/>
              <a:uFillTx/>
              <a:latin typeface="Calibri"/>
              <a:ea typeface="+mn-ea"/>
              <a:cs typeface="+mn-cs"/>
            </a:endParaRP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500" b="1" i="0" u="none" strike="noStrike" kern="1200" cap="none" spc="0" normalizeH="0" baseline="0" noProof="0" dirty="0">
              <a:ln>
                <a:noFill/>
              </a:ln>
              <a:solidFill>
                <a:srgbClr val="002060"/>
              </a:solidFill>
              <a:effectLst/>
              <a:uLnTx/>
              <a:uFillTx/>
              <a:latin typeface="Calibri"/>
              <a:ea typeface="+mn-ea"/>
              <a:cs typeface="+mn-cs"/>
            </a:endParaRP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4200" b="1" i="0" u="none" strike="noStrike" kern="1200" cap="none" spc="0" normalizeH="0" baseline="0" noProof="0" dirty="0">
                <a:ln>
                  <a:noFill/>
                </a:ln>
                <a:solidFill>
                  <a:srgbClr val="002060"/>
                </a:solidFill>
                <a:effectLst/>
                <a:uLnTx/>
                <a:uFillTx/>
                <a:latin typeface="Calibri"/>
                <a:ea typeface="+mn-ea"/>
                <a:cs typeface="+mn-cs"/>
              </a:rPr>
              <a:t>ПЛАН РОБОТИ </a:t>
            </a: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4300" b="1" i="0" u="none" strike="noStrike" kern="1200" cap="none" spc="0" normalizeH="0" baseline="0" noProof="0" dirty="0">
                <a:ln>
                  <a:noFill/>
                </a:ln>
                <a:solidFill>
                  <a:srgbClr val="002060"/>
                </a:solidFill>
                <a:effectLst/>
                <a:uLnTx/>
                <a:uFillTx/>
                <a:latin typeface="Calibri"/>
                <a:ea typeface="+mn-ea"/>
                <a:cs typeface="+mn-cs"/>
              </a:rPr>
              <a:t>(НАЗВА ЗАКЛАДУ ЗАГАЛЬНОЇ СЕРЕДНЬОЇ ОСВІТИ)</a:t>
            </a: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4300" b="1" i="0" u="none" strike="noStrike" kern="1200" cap="none" spc="0" normalizeH="0" baseline="0" noProof="0" dirty="0">
                <a:ln>
                  <a:noFill/>
                </a:ln>
                <a:solidFill>
                  <a:srgbClr val="002060"/>
                </a:solidFill>
                <a:effectLst/>
                <a:uLnTx/>
                <a:uFillTx/>
                <a:latin typeface="Calibri"/>
                <a:ea typeface="+mn-ea"/>
                <a:cs typeface="+mn-cs"/>
              </a:rPr>
              <a:t>НА 2023</a:t>
            </a:r>
            <a:r>
              <a:rPr kumimoji="0" lang="en-US" sz="4300" b="1" i="0" u="none" strike="noStrike" kern="1200" cap="none" spc="0" normalizeH="0" baseline="0" noProof="0" dirty="0">
                <a:ln>
                  <a:noFill/>
                </a:ln>
                <a:solidFill>
                  <a:srgbClr val="002060"/>
                </a:solidFill>
                <a:effectLst/>
                <a:uLnTx/>
                <a:uFillTx/>
                <a:latin typeface="Calibri"/>
                <a:ea typeface="+mn-ea"/>
                <a:cs typeface="+mn-cs"/>
              </a:rPr>
              <a:t>/</a:t>
            </a:r>
            <a:r>
              <a:rPr kumimoji="0" lang="uk-UA" sz="4300" b="1" i="0" u="none" strike="noStrike" kern="1200" cap="none" spc="0" normalizeH="0" baseline="0" noProof="0" dirty="0">
                <a:ln>
                  <a:noFill/>
                </a:ln>
                <a:solidFill>
                  <a:srgbClr val="002060"/>
                </a:solidFill>
                <a:effectLst/>
                <a:uLnTx/>
                <a:uFillTx/>
                <a:latin typeface="Calibri"/>
                <a:ea typeface="+mn-ea"/>
                <a:cs typeface="+mn-cs"/>
              </a:rPr>
              <a:t>2024 НАВЧАЛЬНИЙ РІК</a:t>
            </a: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3600" b="1" i="0" u="none" strike="noStrike" kern="1200" cap="none" spc="0" normalizeH="0" baseline="0" noProof="0" dirty="0">
              <a:ln>
                <a:noFill/>
              </a:ln>
              <a:solidFill>
                <a:srgbClr val="002060"/>
              </a:solidFill>
              <a:effectLst/>
              <a:uLnTx/>
              <a:uFillTx/>
              <a:latin typeface="Calibri"/>
              <a:ea typeface="+mn-ea"/>
              <a:cs typeface="+mn-cs"/>
            </a:endParaRPr>
          </a:p>
          <a:p>
            <a:pPr marL="914400" marR="0" lvl="2"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2400" b="1" i="1" u="none" strike="noStrike" kern="1200" cap="none" spc="0" normalizeH="0" baseline="0" noProof="0" dirty="0">
              <a:ln>
                <a:noFill/>
              </a:ln>
              <a:solidFill>
                <a:srgbClr val="002060"/>
              </a:solidFill>
              <a:effectLst/>
              <a:uLnTx/>
              <a:uFillTx/>
              <a:latin typeface="Calibri"/>
              <a:ea typeface="+mn-ea"/>
              <a:cs typeface="+mn-cs"/>
            </a:endParaRPr>
          </a:p>
        </p:txBody>
      </p:sp>
      <p:pic>
        <p:nvPicPr>
          <p:cNvPr id="9" name="Рисунок 8"/>
          <p:cNvPicPr>
            <a:picLocks noChangeAspect="1"/>
          </p:cNvPicPr>
          <p:nvPr/>
        </p:nvPicPr>
        <p:blipFill>
          <a:blip r:embed="rId2"/>
          <a:stretch>
            <a:fillRect/>
          </a:stretch>
        </p:blipFill>
        <p:spPr>
          <a:xfrm>
            <a:off x="0" y="-10531"/>
            <a:ext cx="2857500" cy="1088132"/>
          </a:xfrm>
          <a:prstGeom prst="rect">
            <a:avLst/>
          </a:prstGeom>
        </p:spPr>
      </p:pic>
      <p:sp>
        <p:nvSpPr>
          <p:cNvPr id="10" name="Прямокутник 9"/>
          <p:cNvSpPr/>
          <p:nvPr/>
        </p:nvSpPr>
        <p:spPr>
          <a:xfrm>
            <a:off x="1969469" y="1219952"/>
            <a:ext cx="7056784"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Calibri"/>
                <a:ea typeface="+mn-ea"/>
                <a:cs typeface="+mn-cs"/>
              </a:rPr>
              <a:t>Рішення педагогічної ради </a:t>
            </a:r>
            <a:r>
              <a:rPr kumimoji="0" lang="ru-RU" sz="1600" b="1" i="0" u="none" strike="noStrike" kern="1200" cap="none" spc="0" normalizeH="0" baseline="0" noProof="0" dirty="0">
                <a:ln>
                  <a:noFill/>
                </a:ln>
                <a:solidFill>
                  <a:srgbClr val="002060"/>
                </a:solidFill>
                <a:effectLst/>
                <a:uLnTx/>
                <a:uFillTx/>
                <a:latin typeface="Calibri"/>
                <a:ea typeface="+mn-ea"/>
                <a:cs typeface="+mn-cs"/>
              </a:rPr>
              <a:t>вводяться в дію наказами керівника </a:t>
            </a:r>
            <a:r>
              <a:rPr kumimoji="0" lang="ru-RU" sz="1600" b="0" i="0" u="none" strike="noStrike" kern="1200" cap="none" spc="0" normalizeH="0" baseline="0" noProof="0" dirty="0">
                <a:ln>
                  <a:noFill/>
                </a:ln>
                <a:solidFill>
                  <a:srgbClr val="002060"/>
                </a:solidFill>
                <a:effectLst/>
                <a:uLnTx/>
                <a:uFillTx/>
                <a:latin typeface="Calibri"/>
                <a:ea typeface="+mn-ea"/>
                <a:cs typeface="+mn-cs"/>
              </a:rPr>
              <a:t>закладу освіти (</a:t>
            </a:r>
            <a:r>
              <a:rPr kumimoji="0" lang="uk-UA" sz="1600" b="0" i="0" u="none" strike="noStrike" kern="1200" cap="none" spc="0" normalizeH="0" baseline="0" noProof="0" dirty="0">
                <a:ln>
                  <a:noFill/>
                </a:ln>
                <a:solidFill>
                  <a:srgbClr val="002060"/>
                </a:solidFill>
                <a:effectLst/>
                <a:uLnTx/>
                <a:uFillTx/>
                <a:latin typeface="Calibri"/>
                <a:ea typeface="+mn-ea"/>
                <a:cs typeface="+mn-cs"/>
              </a:rPr>
              <a:t>ст. 40 Закон України «Про повну загальну середню освіту»)</a:t>
            </a:r>
          </a:p>
        </p:txBody>
      </p:sp>
    </p:spTree>
    <p:extLst>
      <p:ext uri="{BB962C8B-B14F-4D97-AF65-F5344CB8AC3E}">
        <p14:creationId xmlns:p14="http://schemas.microsoft.com/office/powerpoint/2010/main" val="960333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79265" y="1161551"/>
            <a:ext cx="5688632" cy="91440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Основні складові</a:t>
            </a:r>
            <a:endParaRPr lang="uk-UA" sz="2400" dirty="0">
              <a:solidFill>
                <a:srgbClr val="FFFF00"/>
              </a:solidFill>
            </a:endParaRPr>
          </a:p>
        </p:txBody>
      </p:sp>
      <p:sp>
        <p:nvSpPr>
          <p:cNvPr id="4" name="Скругленный прямоугольник 3"/>
          <p:cNvSpPr/>
          <p:nvPr/>
        </p:nvSpPr>
        <p:spPr>
          <a:xfrm>
            <a:off x="2139879" y="2247578"/>
            <a:ext cx="6451454" cy="916564"/>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1F497D">
                    <a:lumMod val="75000"/>
                  </a:srgbClr>
                </a:solidFill>
              </a:rPr>
              <a:t>ВСТУП (АНАЛІЗ ВИКОНАННЯ ПЛАНУ РОБОТИ </a:t>
            </a:r>
          </a:p>
          <a:p>
            <a:pPr algn="ctr"/>
            <a:r>
              <a:rPr lang="ru-RU" b="1" dirty="0">
                <a:solidFill>
                  <a:srgbClr val="1F497D">
                    <a:lumMod val="75000"/>
                  </a:srgbClr>
                </a:solidFill>
              </a:rPr>
              <a:t>ЗА ПОПЕРЕДНІЙ НАВЧАЛЬНИЙ РІК ТА ВИЗНАЧЕННЯ ЗАВДАНЬ НА НОВИЙ НАВЧАЛЬНИЙ РІК</a:t>
            </a:r>
            <a:r>
              <a:rPr lang="ru-RU" b="1" dirty="0">
                <a:solidFill>
                  <a:srgbClr val="EEECE1">
                    <a:lumMod val="10000"/>
                  </a:srgbClr>
                </a:solidFill>
              </a:rPr>
              <a:t>)</a:t>
            </a:r>
            <a:endParaRPr lang="uk-UA" b="1" dirty="0">
              <a:solidFill>
                <a:srgbClr val="EEECE1">
                  <a:lumMod val="10000"/>
                </a:srgbClr>
              </a:solidFill>
            </a:endParaRPr>
          </a:p>
        </p:txBody>
      </p:sp>
      <p:sp>
        <p:nvSpPr>
          <p:cNvPr id="5" name="Скругленный прямоугольник 4"/>
          <p:cNvSpPr/>
          <p:nvPr/>
        </p:nvSpPr>
        <p:spPr>
          <a:xfrm>
            <a:off x="2139879" y="3400088"/>
            <a:ext cx="6451454" cy="64807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dirty="0">
                <a:solidFill>
                  <a:srgbClr val="1F497D">
                    <a:lumMod val="75000"/>
                  </a:srgbClr>
                </a:solidFill>
              </a:rPr>
              <a:t>ОСВІТНЄ СЕРЕДОВИЩЕ ЗАКЛАДУ ОСВІТИ</a:t>
            </a:r>
          </a:p>
        </p:txBody>
      </p:sp>
      <p:sp>
        <p:nvSpPr>
          <p:cNvPr id="6" name="Скругленный прямоугольник 5"/>
          <p:cNvSpPr/>
          <p:nvPr/>
        </p:nvSpPr>
        <p:spPr>
          <a:xfrm>
            <a:off x="2123728" y="5936942"/>
            <a:ext cx="6432401" cy="637719"/>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636588" lvl="1"/>
            <a:r>
              <a:rPr lang="uk-UA" b="1" dirty="0">
                <a:solidFill>
                  <a:srgbClr val="1F497D">
                    <a:lumMod val="75000"/>
                  </a:srgbClr>
                </a:solidFill>
              </a:rPr>
              <a:t>УПРАВЛІНСЬКІ ПРОЦЕСИ ЗАКЛАДУ ОСВІТИ</a:t>
            </a:r>
            <a:endParaRPr lang="uk-UA" altLang="ru-RU" b="1" dirty="0">
              <a:solidFill>
                <a:srgbClr val="1F497D">
                  <a:lumMod val="75000"/>
                </a:srgbClr>
              </a:solidFill>
            </a:endParaRPr>
          </a:p>
        </p:txBody>
      </p:sp>
      <p:sp>
        <p:nvSpPr>
          <p:cNvPr id="7" name="Скругленный прямоугольник 6"/>
          <p:cNvSpPr/>
          <p:nvPr/>
        </p:nvSpPr>
        <p:spPr>
          <a:xfrm>
            <a:off x="2115194" y="4280759"/>
            <a:ext cx="6440935" cy="708907"/>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636588" lvl="1"/>
            <a:r>
              <a:rPr lang="uk-UA" b="1" dirty="0">
                <a:solidFill>
                  <a:srgbClr val="1F497D">
                    <a:lumMod val="75000"/>
                  </a:srgbClr>
                </a:solidFill>
              </a:rPr>
              <a:t>СИСТЕМА ОЦІНЮВАННЯ ЗДОБУВАЧІВ ОСВІТИ</a:t>
            </a:r>
          </a:p>
        </p:txBody>
      </p:sp>
      <p:sp>
        <p:nvSpPr>
          <p:cNvPr id="8" name="Скругленный прямоугольник 7"/>
          <p:cNvSpPr/>
          <p:nvPr/>
        </p:nvSpPr>
        <p:spPr>
          <a:xfrm>
            <a:off x="2119638" y="5144855"/>
            <a:ext cx="6426483" cy="62735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dirty="0">
                <a:solidFill>
                  <a:srgbClr val="1F497D">
                    <a:lumMod val="75000"/>
                  </a:srgbClr>
                </a:solidFill>
              </a:rPr>
              <a:t>ПЕДАГОГІЧНА ДІЯЛЬНІСТЬ ПЕДАГОГІЧНИХ ПРАЦІВНИКІВ ЗАКЛАДУ ОСВІТИ</a:t>
            </a:r>
          </a:p>
        </p:txBody>
      </p:sp>
      <p:cxnSp>
        <p:nvCxnSpPr>
          <p:cNvPr id="9" name="Прямая соединительная линия 8"/>
          <p:cNvCxnSpPr/>
          <p:nvPr/>
        </p:nvCxnSpPr>
        <p:spPr>
          <a:xfrm flipH="1">
            <a:off x="1286287" y="2075951"/>
            <a:ext cx="40917" cy="425122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a:off x="1316974" y="2699282"/>
            <a:ext cx="822905" cy="657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305526" y="3724124"/>
            <a:ext cx="797930" cy="334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endCxn id="7" idx="1"/>
          </p:cNvCxnSpPr>
          <p:nvPr/>
        </p:nvCxnSpPr>
        <p:spPr>
          <a:xfrm>
            <a:off x="1306745" y="4635212"/>
            <a:ext cx="808449" cy="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1"/>
          </p:cNvCxnSpPr>
          <p:nvPr/>
        </p:nvCxnSpPr>
        <p:spPr>
          <a:xfrm>
            <a:off x="1311181" y="5458532"/>
            <a:ext cx="808457" cy="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286206" y="6327171"/>
            <a:ext cx="81846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01214" y="-66630"/>
            <a:ext cx="6660231" cy="1200329"/>
          </a:xfrm>
          <a:prstGeom prst="rect">
            <a:avLst/>
          </a:prstGeom>
          <a:noFill/>
        </p:spPr>
        <p:txBody>
          <a:bodyPr wrap="square" rtlCol="0">
            <a:spAutoFit/>
          </a:bodyPr>
          <a:lstStyle/>
          <a:p>
            <a:pPr algn="ctr"/>
            <a:r>
              <a:rPr lang="uk-UA" sz="2400" b="1" dirty="0">
                <a:solidFill>
                  <a:srgbClr val="AC0000"/>
                </a:solidFill>
                <a:latin typeface="Candara" panose="020E0502030303020204" pitchFamily="34" charset="0"/>
                <a:sym typeface="Arial" charset="0"/>
              </a:rPr>
              <a:t>РЕКОМЕНДАЦІЇ ЩОДО СТРУКТУРИ</a:t>
            </a:r>
          </a:p>
          <a:p>
            <a:pPr algn="ctr"/>
            <a:r>
              <a:rPr lang="uk-UA" sz="2400" b="1" dirty="0">
                <a:solidFill>
                  <a:srgbClr val="AC0000"/>
                </a:solidFill>
                <a:latin typeface="Candara" panose="020E0502030303020204" pitchFamily="34" charset="0"/>
                <a:sym typeface="Arial" charset="0"/>
              </a:rPr>
              <a:t>ПЛАНУ РОБОТИ ЗАКЛАДУ ЗСО </a:t>
            </a:r>
            <a:r>
              <a:rPr lang="uk-UA" sz="2400" b="1" dirty="0">
                <a:solidFill>
                  <a:srgbClr val="AC0000"/>
                </a:solidFill>
                <a:latin typeface="Candara" panose="020E0502030303020204" pitchFamily="34" charset="0"/>
              </a:rPr>
              <a:t>НА НАВЧАЛЬНИЙ РІК </a:t>
            </a:r>
            <a:endParaRPr lang="uk-UA" sz="2400" b="1" dirty="0">
              <a:solidFill>
                <a:srgbClr val="AC0000"/>
              </a:solidFill>
              <a:latin typeface="Candara" panose="020E0502030303020204" pitchFamily="34" charset="0"/>
              <a:sym typeface="Arial" charset="0"/>
            </a:endParaRPr>
          </a:p>
        </p:txBody>
      </p:sp>
      <p:pic>
        <p:nvPicPr>
          <p:cNvPr id="15" name="Рисунок 14"/>
          <p:cNvPicPr>
            <a:picLocks noChangeAspect="1"/>
          </p:cNvPicPr>
          <p:nvPr/>
        </p:nvPicPr>
        <p:blipFill>
          <a:blip r:embed="rId2"/>
          <a:stretch>
            <a:fillRect/>
          </a:stretch>
        </p:blipFill>
        <p:spPr>
          <a:xfrm>
            <a:off x="0" y="-10531"/>
            <a:ext cx="2857500" cy="1088132"/>
          </a:xfrm>
          <a:prstGeom prst="rect">
            <a:avLst/>
          </a:prstGeom>
        </p:spPr>
      </p:pic>
      <p:cxnSp>
        <p:nvCxnSpPr>
          <p:cNvPr id="25" name="Прямая соединительная линия 8"/>
          <p:cNvCxnSpPr/>
          <p:nvPr/>
        </p:nvCxnSpPr>
        <p:spPr>
          <a:xfrm flipH="1">
            <a:off x="1286286" y="2075951"/>
            <a:ext cx="40917" cy="42512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2103456" y="706406"/>
            <a:ext cx="745782" cy="369332"/>
          </a:xfrm>
          <a:prstGeom prst="rect">
            <a:avLst/>
          </a:prstGeom>
        </p:spPr>
        <p:txBody>
          <a:bodyPr wrap="none">
            <a:spAutoFit/>
          </a:bodyPr>
          <a:lstStyle/>
          <a:p>
            <a:r>
              <a:rPr lang="ru-RU" b="1" dirty="0">
                <a:solidFill>
                  <a:prstClr val="white"/>
                </a:solidFill>
              </a:rPr>
              <a:t>ДСЯО</a:t>
            </a:r>
            <a:endParaRPr lang="uk-UA" dirty="0">
              <a:solidFill>
                <a:prstClr val="white"/>
              </a:solidFill>
            </a:endParaRPr>
          </a:p>
        </p:txBody>
      </p:sp>
    </p:spTree>
    <p:extLst>
      <p:ext uri="{BB962C8B-B14F-4D97-AF65-F5344CB8AC3E}">
        <p14:creationId xmlns:p14="http://schemas.microsoft.com/office/powerpoint/2010/main" val="2355604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471592" y="1844824"/>
            <a:ext cx="3564904"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sz="1400" dirty="0">
                <a:solidFill>
                  <a:srgbClr val="002060"/>
                </a:solidFill>
              </a:rPr>
              <a:t>Аналітичний звіт ДСЯО за результатами інституційних аудитів 2020–2021</a:t>
            </a:r>
          </a:p>
        </p:txBody>
      </p:sp>
      <p:sp>
        <p:nvSpPr>
          <p:cNvPr id="3" name="Прямокутник 2"/>
          <p:cNvSpPr/>
          <p:nvPr/>
        </p:nvSpPr>
        <p:spPr>
          <a:xfrm>
            <a:off x="2110104" y="116632"/>
            <a:ext cx="6926392" cy="1200329"/>
          </a:xfrm>
          <a:prstGeom prst="rect">
            <a:avLst/>
          </a:prstGeom>
        </p:spPr>
        <p:txBody>
          <a:bodyPr wrap="square">
            <a:spAutoFit/>
          </a:bodyPr>
          <a:lstStyle/>
          <a:p>
            <a:pPr algn="ctr"/>
            <a:r>
              <a:rPr lang="uk-UA" sz="2400" b="1" kern="0" dirty="0">
                <a:solidFill>
                  <a:srgbClr val="AC0000"/>
                </a:solidFill>
                <a:latin typeface="Candara" panose="020E0502030303020204" pitchFamily="34" charset="0"/>
              </a:rPr>
              <a:t>НЕГАТИВНІ ТЕНДЕНЦІЇ ЩОДО ЗАБЕЗПЕЧЕННЯ ЯКОСТІ ОСВІТНЬОЇ ДІЯЛЬНОСТІ ЗЗСО  В УМОВАХ РЕФОРМИ НУШ</a:t>
            </a:r>
          </a:p>
        </p:txBody>
      </p:sp>
      <p:sp>
        <p:nvSpPr>
          <p:cNvPr id="4" name="Прямокутник 3"/>
          <p:cNvSpPr/>
          <p:nvPr/>
        </p:nvSpPr>
        <p:spPr>
          <a:xfrm>
            <a:off x="435902" y="2420888"/>
            <a:ext cx="8640960" cy="393954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uk-UA" sz="2000" b="1" dirty="0">
                <a:solidFill>
                  <a:srgbClr val="002060"/>
                </a:solidFill>
              </a:rPr>
              <a:t>ОБЛАДНАННЯ ОСВІТНЬОГО СЕРЕДОВИЩА,  ІНКЛЮЗИВНА ОСВІТА:</a:t>
            </a:r>
          </a:p>
          <a:p>
            <a:pPr marL="177800" indent="-177800" algn="just">
              <a:buFont typeface="Wingdings" panose="05000000000000000000" pitchFamily="2" charset="2"/>
              <a:buChar char="§"/>
            </a:pPr>
            <a:r>
              <a:rPr lang="uk-UA" sz="2300" dirty="0">
                <a:solidFill>
                  <a:srgbClr val="1F497D">
                    <a:lumMod val="75000"/>
                  </a:srgbClr>
                </a:solidFill>
              </a:rPr>
              <a:t>неготовність закладів освіти до інклюзивного навчання, територія та     приміщення закладів освіти не адаптовані для учнів з ООП; </a:t>
            </a:r>
          </a:p>
          <a:p>
            <a:pPr marL="177800" indent="-177800" algn="just">
              <a:buFont typeface="Wingdings" panose="05000000000000000000" pitchFamily="2" charset="2"/>
              <a:buChar char="§"/>
            </a:pPr>
            <a:r>
              <a:rPr lang="uk-UA" sz="2300" dirty="0">
                <a:solidFill>
                  <a:srgbClr val="1F497D">
                    <a:lumMod val="75000"/>
                  </a:srgbClr>
                </a:solidFill>
              </a:rPr>
              <a:t> відсутність або недостатня  облаштованість ресурсних кімнат;</a:t>
            </a:r>
          </a:p>
          <a:p>
            <a:pPr marL="177800" indent="-177800" algn="just">
              <a:buFont typeface="Wingdings" panose="05000000000000000000" pitchFamily="2" charset="2"/>
              <a:buChar char="§"/>
            </a:pPr>
            <a:r>
              <a:rPr lang="uk-UA" sz="2300" dirty="0">
                <a:solidFill>
                  <a:srgbClr val="1F497D">
                    <a:lumMod val="75000"/>
                  </a:srgbClr>
                </a:solidFill>
              </a:rPr>
              <a:t>недостатнє обладнання навчальних кабінетів, насамперед кабінетів   хімії, бібліотек, спортивних майданчиків;</a:t>
            </a:r>
          </a:p>
          <a:p>
            <a:pPr marL="177800" indent="-177800" algn="just">
              <a:buFont typeface="Wingdings" panose="05000000000000000000" pitchFamily="2" charset="2"/>
              <a:buChar char="§"/>
            </a:pPr>
            <a:r>
              <a:rPr lang="uk-UA" sz="2300" dirty="0">
                <a:solidFill>
                  <a:srgbClr val="1F497D">
                    <a:lumMod val="75000"/>
                  </a:srgbClr>
                </a:solidFill>
              </a:rPr>
              <a:t>недостатній доступ до мережі Інтернет нормальної потужності для здійснення повноцінного навчання, комунікації та роботи на електронних платформах;</a:t>
            </a:r>
          </a:p>
          <a:p>
            <a:pPr marL="177800" indent="-177800" algn="just">
              <a:buFont typeface="Wingdings" panose="05000000000000000000" pitchFamily="2" charset="2"/>
              <a:buChar char="§"/>
            </a:pPr>
            <a:r>
              <a:rPr lang="uk-UA" sz="2300" dirty="0">
                <a:solidFill>
                  <a:srgbClr val="1F497D">
                    <a:lumMod val="75000"/>
                  </a:srgbClr>
                </a:solidFill>
              </a:rPr>
              <a:t>потребує покращення розбудова освітнього середовища, вільного від будь-яких форм насильства та дискримінації…</a:t>
            </a:r>
          </a:p>
        </p:txBody>
      </p:sp>
      <p:sp>
        <p:nvSpPr>
          <p:cNvPr id="5" name="AutoShape 2" descr="Аналіз результатів інституційних аудитів шкіл за 2020–2021 роки та  рекомендації на 2022 рік: Вебінар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6" name="Рисунок 5"/>
          <p:cNvPicPr>
            <a:picLocks noChangeAspect="1"/>
          </p:cNvPicPr>
          <p:nvPr/>
        </p:nvPicPr>
        <p:blipFill>
          <a:blip r:embed="rId2"/>
          <a:stretch>
            <a:fillRect/>
          </a:stretch>
        </p:blipFill>
        <p:spPr>
          <a:xfrm>
            <a:off x="107504" y="52742"/>
            <a:ext cx="2122884" cy="1188815"/>
          </a:xfrm>
          <a:prstGeom prst="rect">
            <a:avLst/>
          </a:prstGeom>
        </p:spPr>
      </p:pic>
    </p:spTree>
    <p:extLst>
      <p:ext uri="{BB962C8B-B14F-4D97-AF65-F5344CB8AC3E}">
        <p14:creationId xmlns:p14="http://schemas.microsoft.com/office/powerpoint/2010/main" val="959021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573300" y="1505008"/>
            <a:ext cx="3384376"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sz="1400" dirty="0">
                <a:solidFill>
                  <a:srgbClr val="002060"/>
                </a:solidFill>
              </a:rPr>
              <a:t>Аналітичний звіт ДСЯО за результатами інституційних аудитів 2020–2021</a:t>
            </a:r>
          </a:p>
        </p:txBody>
      </p:sp>
      <p:sp>
        <p:nvSpPr>
          <p:cNvPr id="3" name="Прямокутник 2"/>
          <p:cNvSpPr/>
          <p:nvPr/>
        </p:nvSpPr>
        <p:spPr>
          <a:xfrm>
            <a:off x="2110104" y="116632"/>
            <a:ext cx="6926392" cy="1200329"/>
          </a:xfrm>
          <a:prstGeom prst="rect">
            <a:avLst/>
          </a:prstGeom>
        </p:spPr>
        <p:txBody>
          <a:bodyPr wrap="square">
            <a:spAutoFit/>
          </a:bodyPr>
          <a:lstStyle/>
          <a:p>
            <a:pPr algn="ctr"/>
            <a:r>
              <a:rPr lang="uk-UA" sz="2400" b="1" kern="0" dirty="0">
                <a:solidFill>
                  <a:srgbClr val="AC0000"/>
                </a:solidFill>
                <a:latin typeface="Candara" panose="020E0502030303020204" pitchFamily="34" charset="0"/>
              </a:rPr>
              <a:t>НЕГАТИВНІ ТЕНДЕНЦІЇ ЩОДО ЗАБЕЗПЕЧЕННЯ ЯКОСТІ ОСВІТНЬОЇ ДІЯЛЬНОСТІ ЗЗСО  В УМОВАХ РЕФОРМИ НУШ</a:t>
            </a:r>
          </a:p>
        </p:txBody>
      </p:sp>
      <p:sp>
        <p:nvSpPr>
          <p:cNvPr id="4" name="Прямокутник 3"/>
          <p:cNvSpPr/>
          <p:nvPr/>
        </p:nvSpPr>
        <p:spPr>
          <a:xfrm>
            <a:off x="611560" y="2216275"/>
            <a:ext cx="8064896" cy="458587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lnSpc>
                <a:spcPct val="80000"/>
              </a:lnSpc>
            </a:pPr>
            <a:r>
              <a:rPr lang="uk-UA" sz="2000" b="1" dirty="0">
                <a:solidFill>
                  <a:srgbClr val="002060"/>
                </a:solidFill>
              </a:rPr>
              <a:t>РОЗРОБЛЕННЯ ІНДИВІДУАЛЬНИХ ОСВІТНІХ ТРАЄКТОРІЙ :</a:t>
            </a:r>
          </a:p>
          <a:p>
            <a:pPr marL="342900" indent="-342900" algn="just">
              <a:buFont typeface="Wingdings" panose="05000000000000000000" pitchFamily="2" charset="2"/>
              <a:buChar char="§"/>
            </a:pPr>
            <a:r>
              <a:rPr lang="uk-UA" sz="2300" dirty="0">
                <a:solidFill>
                  <a:srgbClr val="1F497D">
                    <a:lumMod val="75000"/>
                  </a:srgbClr>
                </a:solidFill>
              </a:rPr>
              <a:t>недостатня кількість заходів з адаптації для учнів 1 класів; учнів, які переходять до базової школи; учнів інклюзивних класів; учнів, які переходять із філій до опорних закладів освіти</a:t>
            </a:r>
          </a:p>
          <a:p>
            <a:pPr marL="342900" indent="-342900" algn="just">
              <a:buFont typeface="Wingdings" panose="05000000000000000000" pitchFamily="2" charset="2"/>
              <a:buChar char="§"/>
            </a:pPr>
            <a:r>
              <a:rPr lang="uk-UA" sz="2300" dirty="0">
                <a:solidFill>
                  <a:srgbClr val="1F497D">
                    <a:lumMod val="75000"/>
                  </a:srgbClr>
                </a:solidFill>
              </a:rPr>
              <a:t>не завжди розробляються (іноді взагалі відсутні, не відповідають потребам учнів) індивідуальні освітні траєкторії здобувачів освіти</a:t>
            </a:r>
          </a:p>
          <a:p>
            <a:pPr marL="342900" indent="-342900" algn="just">
              <a:buFont typeface="Wingdings" panose="05000000000000000000" pitchFamily="2" charset="2"/>
              <a:buChar char="§"/>
            </a:pPr>
            <a:r>
              <a:rPr lang="uk-UA" sz="2300" dirty="0">
                <a:solidFill>
                  <a:srgbClr val="1F497D">
                    <a:lumMod val="75000"/>
                  </a:srgbClr>
                </a:solidFill>
              </a:rPr>
              <a:t>майже у половині закладів освіти учителі зазначили, що не беруть участь у розробленні індивідуальних освітніх траєкторій для учнів, що свідчить про те, що індивідуальні освітні траєкторії розробляються лише для учнів, які мають відповідні висновки ІРЦ</a:t>
            </a:r>
          </a:p>
        </p:txBody>
      </p:sp>
      <p:sp>
        <p:nvSpPr>
          <p:cNvPr id="5" name="AutoShape 2" descr="Аналіз результатів інституційних аудитів шкіл за 2020–2021 роки та  рекомендації на 2022 рік: Вебінар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6" name="Рисунок 5"/>
          <p:cNvPicPr>
            <a:picLocks noChangeAspect="1"/>
          </p:cNvPicPr>
          <p:nvPr/>
        </p:nvPicPr>
        <p:blipFill>
          <a:blip r:embed="rId2"/>
          <a:stretch>
            <a:fillRect/>
          </a:stretch>
        </p:blipFill>
        <p:spPr>
          <a:xfrm>
            <a:off x="107504" y="52742"/>
            <a:ext cx="2122884" cy="1188815"/>
          </a:xfrm>
          <a:prstGeom prst="rect">
            <a:avLst/>
          </a:prstGeom>
        </p:spPr>
      </p:pic>
    </p:spTree>
    <p:extLst>
      <p:ext uri="{BB962C8B-B14F-4D97-AF65-F5344CB8AC3E}">
        <p14:creationId xmlns:p14="http://schemas.microsoft.com/office/powerpoint/2010/main" val="133874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Прямоугольник 1"/>
          <p:cNvSpPr>
            <a:spLocks noChangeArrowheads="1"/>
          </p:cNvSpPr>
          <p:nvPr/>
        </p:nvSpPr>
        <p:spPr bwMode="auto">
          <a:xfrm>
            <a:off x="857250" y="992188"/>
            <a:ext cx="7921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uk-UA" altLang="en-US" sz="2000" b="1" dirty="0">
              <a:solidFill>
                <a:srgbClr val="B85808"/>
              </a:solidFill>
              <a:latin typeface="Tahoma" panose="020B0604030504040204" pitchFamily="34" charset="0"/>
              <a:cs typeface="Tahoma" panose="020B0604030504040204" pitchFamily="34" charset="0"/>
            </a:endParaRPr>
          </a:p>
          <a:p>
            <a:pPr algn="ctr">
              <a:defRPr/>
            </a:pPr>
            <a:endParaRPr lang="uk-UA" altLang="en-US" sz="2000" b="1" dirty="0">
              <a:solidFill>
                <a:srgbClr val="B85808"/>
              </a:solidFill>
              <a:latin typeface="Tahoma" panose="020B0604030504040204" pitchFamily="34" charset="0"/>
              <a:cs typeface="Tahoma" panose="020B0604030504040204" pitchFamily="34" charset="0"/>
            </a:endParaRPr>
          </a:p>
          <a:p>
            <a:pPr algn="ctr">
              <a:defRPr/>
            </a:pPr>
            <a:endParaRPr lang="uk-UA" altLang="en-US" sz="2000" b="1" dirty="0">
              <a:solidFill>
                <a:srgbClr val="B85808"/>
              </a:solidFill>
              <a:latin typeface="Tahoma" panose="020B0604030504040204" pitchFamily="34" charset="0"/>
              <a:cs typeface="Tahoma" panose="020B0604030504040204" pitchFamily="34" charset="0"/>
            </a:endParaRPr>
          </a:p>
        </p:txBody>
      </p:sp>
      <p:sp>
        <p:nvSpPr>
          <p:cNvPr id="45061" name="Прямоугольник 8"/>
          <p:cNvSpPr>
            <a:spLocks noChangeArrowheads="1"/>
          </p:cNvSpPr>
          <p:nvPr/>
        </p:nvSpPr>
        <p:spPr bwMode="auto">
          <a:xfrm>
            <a:off x="857250" y="623888"/>
            <a:ext cx="821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990600" algn="l"/>
                <a:tab pos="6210300" algn="l"/>
                <a:tab pos="6478588" algn="l"/>
              </a:tabLst>
              <a:defRPr>
                <a:solidFill>
                  <a:schemeClr val="tx1"/>
                </a:solidFill>
                <a:latin typeface="Arial" panose="020B0604020202020204" pitchFamily="34" charset="0"/>
              </a:defRPr>
            </a:lvl1pPr>
            <a:lvl2pPr marL="742950" indent="-285750">
              <a:tabLst>
                <a:tab pos="990600" algn="l"/>
                <a:tab pos="6210300" algn="l"/>
                <a:tab pos="6478588" algn="l"/>
              </a:tabLst>
              <a:defRPr>
                <a:solidFill>
                  <a:schemeClr val="tx1"/>
                </a:solidFill>
                <a:latin typeface="Arial" panose="020B0604020202020204" pitchFamily="34" charset="0"/>
              </a:defRPr>
            </a:lvl2pPr>
            <a:lvl3pPr marL="1143000" indent="-228600">
              <a:tabLst>
                <a:tab pos="990600" algn="l"/>
                <a:tab pos="6210300" algn="l"/>
                <a:tab pos="6478588" algn="l"/>
              </a:tabLst>
              <a:defRPr>
                <a:solidFill>
                  <a:schemeClr val="tx1"/>
                </a:solidFill>
                <a:latin typeface="Arial" panose="020B0604020202020204" pitchFamily="34" charset="0"/>
              </a:defRPr>
            </a:lvl3pPr>
            <a:lvl4pPr marL="1600200" indent="-228600">
              <a:tabLst>
                <a:tab pos="990600" algn="l"/>
                <a:tab pos="6210300" algn="l"/>
                <a:tab pos="6478588" algn="l"/>
              </a:tabLst>
              <a:defRPr>
                <a:solidFill>
                  <a:schemeClr val="tx1"/>
                </a:solidFill>
                <a:latin typeface="Arial" panose="020B0604020202020204" pitchFamily="34" charset="0"/>
              </a:defRPr>
            </a:lvl4pPr>
            <a:lvl5pPr marL="2057400" indent="-228600">
              <a:tabLst>
                <a:tab pos="990600" algn="l"/>
                <a:tab pos="6210300" algn="l"/>
                <a:tab pos="64785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90600" algn="l"/>
                <a:tab pos="6210300" algn="l"/>
                <a:tab pos="6478588" algn="l"/>
              </a:tabLst>
              <a:defRPr>
                <a:solidFill>
                  <a:schemeClr val="tx1"/>
                </a:solidFill>
                <a:latin typeface="Arial" panose="020B0604020202020204" pitchFamily="34" charset="0"/>
              </a:defRPr>
            </a:lvl9pPr>
          </a:lstStyle>
          <a:p>
            <a:pPr algn="just">
              <a:defRPr/>
            </a:pPr>
            <a:r>
              <a:rPr lang="en-US" altLang="en-US" noProof="1">
                <a:solidFill>
                  <a:srgbClr val="002060"/>
                </a:solidFill>
              </a:rPr>
              <a:t> </a:t>
            </a:r>
            <a:endParaRPr lang="uk-UA" altLang="en-US" b="1" dirty="0">
              <a:solidFill>
                <a:srgbClr val="002060"/>
              </a:solidFill>
            </a:endParaRPr>
          </a:p>
        </p:txBody>
      </p:sp>
      <p:sp>
        <p:nvSpPr>
          <p:cNvPr id="45062" name="Прямоугольник 1"/>
          <p:cNvSpPr>
            <a:spLocks noChangeArrowheads="1"/>
          </p:cNvSpPr>
          <p:nvPr/>
        </p:nvSpPr>
        <p:spPr bwMode="auto">
          <a:xfrm>
            <a:off x="473020" y="128224"/>
            <a:ext cx="8458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uk-UA" altLang="en-US" sz="2400" b="1" dirty="0">
                <a:solidFill>
                  <a:srgbClr val="AC0000"/>
                </a:solidFill>
                <a:latin typeface="Candara" panose="020E0502030303020204" pitchFamily="34" charset="0"/>
                <a:sym typeface="Arial" charset="0"/>
              </a:rPr>
              <a:t>ІНДИВІДУАЛЬНА ОСВІТНЯ ТРАЄКТОРІЯ ЗДОБУВАЧА ОСВІТИ</a:t>
            </a:r>
          </a:p>
        </p:txBody>
      </p:sp>
      <p:sp>
        <p:nvSpPr>
          <p:cNvPr id="5" name="Прямоугольник 4"/>
          <p:cNvSpPr/>
          <p:nvPr/>
        </p:nvSpPr>
        <p:spPr>
          <a:xfrm>
            <a:off x="971550" y="3525838"/>
            <a:ext cx="7720013" cy="3186112"/>
          </a:xfrm>
          <a:prstGeom prst="rect">
            <a:avLst/>
          </a:prstGeom>
        </p:spPr>
        <p:txBody>
          <a:bodyPr>
            <a:spAutoFit/>
          </a:bodyPr>
          <a:lstStyle/>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ea typeface="Times New Roman" panose="02020603050405020304" pitchFamily="18" charset="0"/>
            </a:endParaRPr>
          </a:p>
          <a:p>
            <a:pPr>
              <a:spcAft>
                <a:spcPts val="1125"/>
              </a:spcAft>
              <a:defRPr/>
            </a:pPr>
            <a:endParaRPr lang="uk-UA" sz="1050" b="1" i="1" dirty="0">
              <a:solidFill>
                <a:srgbClr val="000000"/>
              </a:solidFill>
              <a:latin typeface="Times New Roman" panose="02020603050405020304" pitchFamily="18" charset="0"/>
              <a:ea typeface="Times New Roman" panose="02020603050405020304" pitchFamily="18" charset="0"/>
            </a:endParaRPr>
          </a:p>
          <a:p>
            <a:pPr>
              <a:spcAft>
                <a:spcPts val="1125"/>
              </a:spcAft>
              <a:defRPr/>
            </a:pPr>
            <a:endParaRPr lang="en-US" sz="2400" b="1" dirty="0">
              <a:solidFill>
                <a:prstClr val="black"/>
              </a:solidFill>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71804" y="808038"/>
            <a:ext cx="8747001" cy="590931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285750" indent="-285750" algn="just">
              <a:buFont typeface="Wingdings" panose="05000000000000000000" pitchFamily="2" charset="2"/>
              <a:buChar char="§"/>
              <a:defRPr/>
            </a:pPr>
            <a:r>
              <a:rPr lang="uk-UA" b="1" dirty="0">
                <a:solidFill>
                  <a:srgbClr val="002060"/>
                </a:solidFill>
                <a:latin typeface="Arial" charset="0"/>
              </a:rPr>
              <a:t>Закон України «Про освіту», 2017 р., ст. 1, 53. </a:t>
            </a:r>
          </a:p>
          <a:p>
            <a:pPr marL="285750" indent="-285750" algn="just">
              <a:buFont typeface="Wingdings" panose="05000000000000000000" pitchFamily="2" charset="2"/>
              <a:buChar char="§"/>
              <a:defRPr/>
            </a:pPr>
            <a:r>
              <a:rPr lang="uk-UA" b="1" dirty="0">
                <a:solidFill>
                  <a:srgbClr val="002060"/>
                </a:solidFill>
                <a:latin typeface="Arial" charset="0"/>
              </a:rPr>
              <a:t>Закон України «Про повну загальну середню освіту», 2020  р.,ст. 14</a:t>
            </a:r>
            <a:r>
              <a:rPr lang="ru-RU" b="1" dirty="0">
                <a:solidFill>
                  <a:srgbClr val="002060"/>
                </a:solidFill>
                <a:latin typeface="Arial" charset="0"/>
              </a:rPr>
              <a:t>.</a:t>
            </a:r>
          </a:p>
          <a:p>
            <a:pPr marL="285750" indent="-285750" algn="just">
              <a:buFont typeface="Wingdings" panose="05000000000000000000" pitchFamily="2" charset="2"/>
              <a:buChar char="§"/>
              <a:defRPr/>
            </a:pPr>
            <a:endParaRPr lang="uk-UA" dirty="0">
              <a:solidFill>
                <a:prstClr val="black"/>
              </a:solidFill>
              <a:latin typeface="Arial" charset="0"/>
            </a:endParaRPr>
          </a:p>
          <a:p>
            <a:pPr algn="just">
              <a:defRPr/>
            </a:pPr>
            <a:r>
              <a:rPr lang="uk-UA" dirty="0">
                <a:solidFill>
                  <a:prstClr val="black"/>
                </a:solidFill>
                <a:latin typeface="Arial" charset="0"/>
              </a:rPr>
              <a:t>	</a:t>
            </a:r>
            <a:r>
              <a:rPr lang="uk-UA" sz="1700" dirty="0">
                <a:solidFill>
                  <a:srgbClr val="002060"/>
                </a:solidFill>
                <a:latin typeface="Arial" charset="0"/>
              </a:rPr>
              <a:t>За потреби заклад освіти може організувати здобуття освіти за індивідуальною освітньою траєкторією з урахуванням необхідних для цього ресурсів.</a:t>
            </a:r>
          </a:p>
          <a:p>
            <a:pPr algn="just">
              <a:defRPr/>
            </a:pPr>
            <a:r>
              <a:rPr lang="uk-UA" sz="1700" dirty="0">
                <a:solidFill>
                  <a:srgbClr val="002060"/>
                </a:solidFill>
                <a:latin typeface="Arial" charset="0"/>
              </a:rPr>
              <a:t>	 Індивідуальна освітня траєкторія учня реалізується на підставі </a:t>
            </a:r>
            <a:r>
              <a:rPr lang="uk-UA" sz="1700" b="1" dirty="0">
                <a:solidFill>
                  <a:srgbClr val="002060"/>
                </a:solidFill>
                <a:latin typeface="Arial" charset="0"/>
              </a:rPr>
              <a:t>індивідуальної програми розвитку, індивідуального навчального плану</a:t>
            </a:r>
            <a:r>
              <a:rPr lang="uk-UA" sz="1700" dirty="0">
                <a:solidFill>
                  <a:srgbClr val="002060"/>
                </a:solidFill>
                <a:latin typeface="Arial" charset="0"/>
              </a:rPr>
              <a:t>, що розробляється педагогічними працівниками у взаємодії з учнем та/або його батьками, </a:t>
            </a:r>
            <a:r>
              <a:rPr lang="uk-UA" sz="1700" b="1" u="sng" dirty="0">
                <a:solidFill>
                  <a:srgbClr val="002060"/>
                </a:solidFill>
                <a:latin typeface="Arial" charset="0"/>
              </a:rPr>
              <a:t>схвалюється педагогічною радою закладу освіти, затверджується його керівником</a:t>
            </a:r>
            <a:r>
              <a:rPr lang="uk-UA" sz="1700" u="sng" dirty="0">
                <a:solidFill>
                  <a:srgbClr val="002060"/>
                </a:solidFill>
                <a:latin typeface="Arial" charset="0"/>
              </a:rPr>
              <a:t> та підписується батьками</a:t>
            </a:r>
            <a:r>
              <a:rPr lang="uk-UA" sz="1700" dirty="0">
                <a:solidFill>
                  <a:srgbClr val="002060"/>
                </a:solidFill>
                <a:latin typeface="Arial" charset="0"/>
              </a:rPr>
              <a:t>.</a:t>
            </a:r>
          </a:p>
          <a:p>
            <a:pPr algn="just">
              <a:defRPr/>
            </a:pPr>
            <a:r>
              <a:rPr lang="ru-RU" sz="1700" dirty="0">
                <a:solidFill>
                  <a:prstClr val="black"/>
                </a:solidFill>
                <a:latin typeface="Arial" charset="0"/>
              </a:rPr>
              <a:t>	</a:t>
            </a:r>
            <a:r>
              <a:rPr lang="ru-RU" sz="1700" dirty="0">
                <a:solidFill>
                  <a:srgbClr val="C00000"/>
                </a:solidFill>
                <a:latin typeface="Arial" charset="0"/>
              </a:rPr>
              <a:t>І</a:t>
            </a:r>
            <a:r>
              <a:rPr lang="uk-UA" sz="1700" dirty="0">
                <a:solidFill>
                  <a:srgbClr val="C00000"/>
                </a:solidFill>
                <a:latin typeface="Arial" charset="0"/>
              </a:rPr>
              <a:t>ндивідуальна освітня траєкторія</a:t>
            </a:r>
            <a:r>
              <a:rPr lang="ru-RU" sz="1700" dirty="0">
                <a:solidFill>
                  <a:srgbClr val="C00000"/>
                </a:solidFill>
                <a:latin typeface="Arial" charset="0"/>
              </a:rPr>
              <a:t> для здобувачів освіти, які</a:t>
            </a:r>
          </a:p>
          <a:p>
            <a:pPr marL="285750" indent="-285750">
              <a:buFont typeface="Wingdings" panose="05000000000000000000" pitchFamily="2" charset="2"/>
              <a:buChar char="§"/>
              <a:defRPr/>
            </a:pPr>
            <a:r>
              <a:rPr lang="uk-UA" sz="1700" dirty="0">
                <a:solidFill>
                  <a:srgbClr val="002060"/>
                </a:solidFill>
                <a:latin typeface="Arial" charset="0"/>
              </a:rPr>
              <a:t>потребують індивідуальної форми навчання (пед. патронаж, екстернат);</a:t>
            </a:r>
          </a:p>
          <a:p>
            <a:pPr marL="285750" indent="-285750">
              <a:buFont typeface="Wingdings" panose="05000000000000000000" pitchFamily="2" charset="2"/>
              <a:buChar char="§"/>
              <a:defRPr/>
            </a:pPr>
            <a:r>
              <a:rPr lang="uk-UA" sz="1700" dirty="0">
                <a:solidFill>
                  <a:srgbClr val="002060"/>
                </a:solidFill>
                <a:latin typeface="Arial" charset="0"/>
              </a:rPr>
              <a:t>перебували і перебувають на довготривалому лікуванні;</a:t>
            </a:r>
          </a:p>
          <a:p>
            <a:pPr marL="285750" indent="-285750">
              <a:buFont typeface="Wingdings" panose="05000000000000000000" pitchFamily="2" charset="2"/>
              <a:buChar char="§"/>
              <a:defRPr/>
            </a:pPr>
            <a:r>
              <a:rPr lang="uk-UA" sz="1700" dirty="0">
                <a:solidFill>
                  <a:srgbClr val="002060"/>
                </a:solidFill>
                <a:latin typeface="Arial" charset="0"/>
              </a:rPr>
              <a:t>потребують додаткового періоду адаптації;</a:t>
            </a:r>
          </a:p>
          <a:p>
            <a:pPr marL="285750" indent="-285750" algn="just">
              <a:buFont typeface="Wingdings" panose="05000000000000000000" pitchFamily="2" charset="2"/>
              <a:buChar char="§"/>
              <a:defRPr/>
            </a:pPr>
            <a:r>
              <a:rPr lang="uk-UA" sz="1700" dirty="0">
                <a:solidFill>
                  <a:srgbClr val="002060"/>
                </a:solidFill>
                <a:latin typeface="Arial" charset="0"/>
              </a:rPr>
              <a:t>прибули з інших закладів освіти (зі шкіл із навчанням мовою національних меншин);</a:t>
            </a:r>
          </a:p>
          <a:p>
            <a:pPr marL="285750" indent="-285750" algn="just">
              <a:buFont typeface="Wingdings" panose="05000000000000000000" pitchFamily="2" charset="2"/>
              <a:buChar char="§"/>
              <a:defRPr/>
            </a:pPr>
            <a:r>
              <a:rPr lang="uk-UA" sz="1700" dirty="0">
                <a:solidFill>
                  <a:srgbClr val="002060"/>
                </a:solidFill>
                <a:latin typeface="Arial" charset="0"/>
              </a:rPr>
              <a:t>випереджають однокласників у швидкості і якості засвоєння навчального матеріалу;</a:t>
            </a:r>
          </a:p>
          <a:p>
            <a:pPr marL="285750" indent="-285750">
              <a:buFont typeface="Wingdings" panose="05000000000000000000" pitchFamily="2" charset="2"/>
              <a:buChar char="§"/>
              <a:defRPr/>
            </a:pPr>
            <a:r>
              <a:rPr lang="uk-UA" sz="1700" dirty="0">
                <a:solidFill>
                  <a:srgbClr val="002060"/>
                </a:solidFill>
                <a:latin typeface="Arial" charset="0"/>
              </a:rPr>
              <a:t>повільніше засвоюють навчальний матеріал;</a:t>
            </a:r>
          </a:p>
          <a:p>
            <a:pPr marL="285750" indent="-285750">
              <a:buFont typeface="Wingdings" panose="05000000000000000000" pitchFamily="2" charset="2"/>
              <a:buChar char="§"/>
              <a:defRPr/>
            </a:pPr>
            <a:r>
              <a:rPr lang="uk-UA" sz="1700" dirty="0">
                <a:solidFill>
                  <a:srgbClr val="002060"/>
                </a:solidFill>
                <a:latin typeface="Arial" charset="0"/>
              </a:rPr>
              <a:t>мають індивідуальні інтереси, нахили, уподобання;</a:t>
            </a:r>
          </a:p>
          <a:p>
            <a:pPr marL="285750" indent="-285750">
              <a:buFont typeface="Wingdings" panose="05000000000000000000" pitchFamily="2" charset="2"/>
              <a:buChar char="§"/>
              <a:defRPr/>
            </a:pPr>
            <a:r>
              <a:rPr lang="uk-UA" sz="1700" dirty="0">
                <a:solidFill>
                  <a:srgbClr val="002060"/>
                </a:solidFill>
                <a:latin typeface="Arial" charset="0"/>
              </a:rPr>
              <a:t>мають особливі освітні потреби..</a:t>
            </a:r>
            <a:r>
              <a:rPr lang="uk-UA" sz="1700" dirty="0">
                <a:solidFill>
                  <a:prstClr val="black"/>
                </a:solidFill>
                <a:latin typeface="Arial" charset="0"/>
              </a:rPr>
              <a:t>.</a:t>
            </a:r>
          </a:p>
        </p:txBody>
      </p:sp>
    </p:spTree>
    <p:extLst>
      <p:ext uri="{BB962C8B-B14F-4D97-AF65-F5344CB8AC3E}">
        <p14:creationId xmlns:p14="http://schemas.microsoft.com/office/powerpoint/2010/main" val="1597040551"/>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Прямоугольник 1"/>
          <p:cNvSpPr>
            <a:spLocks noChangeArrowheads="1"/>
          </p:cNvSpPr>
          <p:nvPr/>
        </p:nvSpPr>
        <p:spPr bwMode="auto">
          <a:xfrm>
            <a:off x="2300637" y="171450"/>
            <a:ext cx="4655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defRPr/>
            </a:pPr>
            <a:r>
              <a:rPr lang="uk-UA" altLang="en-US" sz="2400" b="1" dirty="0">
                <a:solidFill>
                  <a:srgbClr val="C00000"/>
                </a:solidFill>
                <a:latin typeface="Candara" panose="020E0502030303020204" pitchFamily="34" charset="0"/>
              </a:rPr>
              <a:t>ІНКЛЮЗИВНЕ НАВЧАННЯ (ЗЗСО)</a:t>
            </a:r>
          </a:p>
        </p:txBody>
      </p:sp>
      <p:sp>
        <p:nvSpPr>
          <p:cNvPr id="5" name="Прямоугольник 4"/>
          <p:cNvSpPr/>
          <p:nvPr/>
        </p:nvSpPr>
        <p:spPr>
          <a:xfrm>
            <a:off x="1144588" y="2262188"/>
            <a:ext cx="7720012" cy="3186112"/>
          </a:xfrm>
          <a:prstGeom prst="rect">
            <a:avLst/>
          </a:prstGeom>
        </p:spPr>
        <p:txBody>
          <a:bodyPr>
            <a:spAutoFit/>
          </a:bodyPr>
          <a:lstStyle/>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ts val="1125"/>
              </a:spcAft>
              <a:defRPr/>
            </a:pPr>
            <a:endParaRPr lang="uk-UA" sz="1050" b="1" i="1" dirty="0">
              <a:solidFill>
                <a:srgbClr val="000000"/>
              </a:solidFill>
              <a:latin typeface="Times New Roman" panose="02020603050405020304" pitchFamily="18" charset="0"/>
              <a:ea typeface="Times New Roman" panose="02020603050405020304" pitchFamily="18" charset="0"/>
            </a:endParaRPr>
          </a:p>
          <a:p>
            <a:pPr eaLnBrk="0" fontAlgn="base" hangingPunct="0">
              <a:spcBef>
                <a:spcPct val="0"/>
              </a:spcBef>
              <a:spcAft>
                <a:spcPts val="1125"/>
              </a:spcAft>
              <a:defRPr/>
            </a:pPr>
            <a:endParaRPr lang="en-US" sz="2400" b="1" dirty="0">
              <a:solidFill>
                <a:prstClr val="black"/>
              </a:solidFill>
              <a:latin typeface="Times New Roman" panose="02020603050405020304" pitchFamily="18" charset="0"/>
              <a:ea typeface="Times New Roman" panose="02020603050405020304" pitchFamily="18" charset="0"/>
            </a:endParaRPr>
          </a:p>
        </p:txBody>
      </p:sp>
      <p:sp>
        <p:nvSpPr>
          <p:cNvPr id="2" name="Прямокутник 1"/>
          <p:cNvSpPr/>
          <p:nvPr/>
        </p:nvSpPr>
        <p:spPr>
          <a:xfrm>
            <a:off x="271667" y="967596"/>
            <a:ext cx="8714232" cy="5355312"/>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        Розподіл учнів з ООП одного року навчання </a:t>
            </a:r>
            <a:r>
              <a:rPr lang="uk-UA" dirty="0">
                <a:solidFill>
                  <a:srgbClr val="002060"/>
                </a:solidFill>
                <a:latin typeface="Arial" panose="020B0604020202020204" pitchFamily="34" charset="0"/>
                <a:cs typeface="Times New Roman" panose="02020603050405020304" pitchFamily="18" charset="0"/>
              </a:rPr>
              <a:t>у класах здійснюється з урахуванням обсягу тимчасової або постійної підтримки:</a:t>
            </a:r>
          </a:p>
          <a:p>
            <a:pPr marL="742950" lvl="1" indent="-285750" algn="just" eaLnBrk="0" fontAlgn="base" hangingPunct="0">
              <a:spcBef>
                <a:spcPct val="0"/>
              </a:spcBef>
              <a:spcAft>
                <a:spcPct val="0"/>
              </a:spcAft>
              <a:buFont typeface="Wingdings" panose="05000000000000000000" pitchFamily="2" charset="2"/>
              <a:buChar char="§"/>
              <a:defRPr/>
            </a:pPr>
            <a:r>
              <a:rPr lang="uk-UA" dirty="0">
                <a:solidFill>
                  <a:srgbClr val="002060"/>
                </a:solidFill>
                <a:latin typeface="Arial" panose="020B0604020202020204" pitchFamily="34" charset="0"/>
                <a:cs typeface="Times New Roman" panose="02020603050405020304" pitchFamily="18" charset="0"/>
              </a:rPr>
              <a:t>не більше одного учня, який потребує четвертого чи п’ятого рівня підтримки;</a:t>
            </a:r>
          </a:p>
          <a:p>
            <a:pPr marL="742950" lvl="1" indent="-285750" algn="just" eaLnBrk="0" fontAlgn="base" hangingPunct="0">
              <a:spcBef>
                <a:spcPct val="0"/>
              </a:spcBef>
              <a:spcAft>
                <a:spcPct val="0"/>
              </a:spcAft>
              <a:buFont typeface="Wingdings" panose="05000000000000000000" pitchFamily="2" charset="2"/>
              <a:buChar char="§"/>
              <a:defRPr/>
            </a:pPr>
            <a:r>
              <a:rPr lang="uk-UA" dirty="0">
                <a:solidFill>
                  <a:srgbClr val="002060"/>
                </a:solidFill>
                <a:latin typeface="Arial" panose="020B0604020202020204" pitchFamily="34" charset="0"/>
                <a:cs typeface="Times New Roman" panose="02020603050405020304" pitchFamily="18" charset="0"/>
              </a:rPr>
              <a:t>не більше двох учнів, які потребують третього рівня підтримки;</a:t>
            </a:r>
          </a:p>
          <a:p>
            <a:pPr marL="742950" lvl="1" indent="-285750" algn="just" eaLnBrk="0" fontAlgn="base" hangingPunct="0">
              <a:spcBef>
                <a:spcPct val="0"/>
              </a:spcBef>
              <a:spcAft>
                <a:spcPct val="0"/>
              </a:spcAft>
              <a:buFont typeface="Wingdings" panose="05000000000000000000" pitchFamily="2" charset="2"/>
              <a:buChar char="§"/>
              <a:defRPr/>
            </a:pPr>
            <a:r>
              <a:rPr lang="uk-UA" dirty="0">
                <a:solidFill>
                  <a:srgbClr val="002060"/>
                </a:solidFill>
                <a:latin typeface="Arial" panose="020B0604020202020204" pitchFamily="34" charset="0"/>
                <a:cs typeface="Times New Roman" panose="02020603050405020304" pitchFamily="18" charset="0"/>
              </a:rPr>
              <a:t>не більше трьох учнів, які потребують другого рівня підтримки.</a:t>
            </a:r>
          </a:p>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Підтримка першого рівня </a:t>
            </a:r>
            <a:r>
              <a:rPr lang="uk-UA" dirty="0">
                <a:solidFill>
                  <a:srgbClr val="002060"/>
                </a:solidFill>
                <a:latin typeface="Arial" panose="020B0604020202020204" pitchFamily="34" charset="0"/>
                <a:cs typeface="Times New Roman" panose="02020603050405020304" pitchFamily="18" charset="0"/>
              </a:rPr>
              <a:t>надається учням, які мають незначні, поодинокі труднощі, які можна подолати зусиллями закладу освіти.</a:t>
            </a:r>
          </a:p>
          <a:p>
            <a:pPr indent="354013" algn="just" eaLnBrk="0" fontAlgn="base" hangingPunct="0">
              <a:spcBef>
                <a:spcPct val="0"/>
              </a:spcBef>
              <a:spcAft>
                <a:spcPct val="0"/>
              </a:spcAft>
              <a:defRPr/>
            </a:pPr>
            <a:r>
              <a:rPr lang="uk-UA" b="1" i="1" dirty="0">
                <a:solidFill>
                  <a:srgbClr val="002060"/>
                </a:solidFill>
                <a:latin typeface="Arial" panose="020B0604020202020204" pitchFamily="34" charset="0"/>
                <a:cs typeface="Times New Roman" panose="02020603050405020304" pitchFamily="18" charset="0"/>
              </a:rPr>
              <a:t>Після комплексної психолого-педагогічної оцінки розвитку ІРЦ:</a:t>
            </a:r>
          </a:p>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Підтримка другого рівня  </a:t>
            </a:r>
            <a:r>
              <a:rPr lang="uk-UA" dirty="0">
                <a:solidFill>
                  <a:srgbClr val="002060"/>
                </a:solidFill>
                <a:latin typeface="Arial" panose="020B0604020202020204" pitchFamily="34" charset="0"/>
                <a:cs typeface="Times New Roman" panose="02020603050405020304" pitchFamily="18" charset="0"/>
              </a:rPr>
              <a:t>надається учням, які мають труднощі ІІ ступеня прояву (труднощі легкого ступеня прояву). </a:t>
            </a:r>
          </a:p>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Підтримка третього рівня </a:t>
            </a:r>
            <a:r>
              <a:rPr lang="uk-UA" dirty="0">
                <a:solidFill>
                  <a:srgbClr val="002060"/>
                </a:solidFill>
                <a:latin typeface="Arial" panose="020B0604020202020204" pitchFamily="34" charset="0"/>
                <a:cs typeface="Times New Roman" panose="02020603050405020304" pitchFamily="18" charset="0"/>
              </a:rPr>
              <a:t>надається учням, які мають труднощі ІІІ ступеня прояву (труднощі помірного ступеня прояву). </a:t>
            </a:r>
          </a:p>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Підтримка четвертого рівня </a:t>
            </a:r>
            <a:r>
              <a:rPr lang="uk-UA" dirty="0">
                <a:solidFill>
                  <a:srgbClr val="002060"/>
                </a:solidFill>
                <a:latin typeface="Arial" panose="020B0604020202020204" pitchFamily="34" charset="0"/>
                <a:cs typeface="Times New Roman" panose="02020603050405020304" pitchFamily="18" charset="0"/>
              </a:rPr>
              <a:t>надається особам, які мають труднощі тяжкого ступеня прояву. </a:t>
            </a:r>
          </a:p>
          <a:p>
            <a:pPr indent="354013" algn="just" eaLnBrk="0" fontAlgn="base" hangingPunct="0">
              <a:spcBef>
                <a:spcPct val="0"/>
              </a:spcBef>
              <a:spcAft>
                <a:spcPct val="0"/>
              </a:spcAft>
              <a:defRPr/>
            </a:pPr>
            <a:r>
              <a:rPr lang="uk-UA" b="1" dirty="0">
                <a:solidFill>
                  <a:srgbClr val="002060"/>
                </a:solidFill>
                <a:latin typeface="Arial" panose="020B0604020202020204" pitchFamily="34" charset="0"/>
                <a:cs typeface="Times New Roman" panose="02020603050405020304" pitchFamily="18" charset="0"/>
              </a:rPr>
              <a:t>Підтримка п'ятого рівня </a:t>
            </a:r>
            <a:r>
              <a:rPr lang="uk-UA" dirty="0">
                <a:solidFill>
                  <a:srgbClr val="002060"/>
                </a:solidFill>
                <a:latin typeface="Arial" panose="020B0604020202020204" pitchFamily="34" charset="0"/>
                <a:cs typeface="Times New Roman" panose="02020603050405020304" pitchFamily="18" charset="0"/>
              </a:rPr>
              <a:t>надається учням із найважчими ступенями прояву.</a:t>
            </a:r>
          </a:p>
          <a:p>
            <a:pPr indent="354013" algn="just" eaLnBrk="0" fontAlgn="base" hangingPunct="0">
              <a:spcBef>
                <a:spcPct val="0"/>
              </a:spcBef>
              <a:spcAft>
                <a:spcPct val="0"/>
              </a:spcAft>
              <a:defRPr/>
            </a:pPr>
            <a:r>
              <a:rPr lang="uk-UA" i="1" dirty="0">
                <a:solidFill>
                  <a:srgbClr val="002060"/>
                </a:solidFill>
                <a:latin typeface="Arial" panose="020B0604020202020204" pitchFamily="34" charset="0"/>
                <a:cs typeface="Times New Roman" panose="02020603050405020304" pitchFamily="18" charset="0"/>
              </a:rPr>
              <a:t>Учні, які потребують першого рівня підтримки, розподіляються між класами без урахування кількості таких осіб.</a:t>
            </a:r>
          </a:p>
        </p:txBody>
      </p:sp>
      <p:sp>
        <p:nvSpPr>
          <p:cNvPr id="9" name="Прямоугольник 10"/>
          <p:cNvSpPr>
            <a:spLocks noChangeArrowheads="1"/>
          </p:cNvSpPr>
          <p:nvPr/>
        </p:nvSpPr>
        <p:spPr bwMode="auto">
          <a:xfrm>
            <a:off x="2220942" y="6308913"/>
            <a:ext cx="6923058"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0" fontAlgn="base" hangingPunct="0">
              <a:spcBef>
                <a:spcPct val="0"/>
              </a:spcBef>
              <a:spcAft>
                <a:spcPts val="600"/>
              </a:spcAft>
              <a:buFont typeface="Arial" panose="020B0604020202020204" pitchFamily="34" charset="0"/>
              <a:buNone/>
              <a:defRPr/>
            </a:pPr>
            <a:r>
              <a:rPr lang="ru-RU" altLang="en-US" sz="1400" i="1" dirty="0">
                <a:solidFill>
                  <a:srgbClr val="002060"/>
                </a:solidFill>
                <a:latin typeface="Arial" panose="020B0604020202020204" pitchFamily="34" charset="0"/>
                <a:cs typeface="Times New Roman" panose="02020603050405020304" pitchFamily="18" charset="0"/>
              </a:rPr>
              <a:t>Про </a:t>
            </a:r>
            <a:r>
              <a:rPr lang="uk-UA" altLang="en-US" sz="1400" i="1" dirty="0">
                <a:solidFill>
                  <a:srgbClr val="002060"/>
                </a:solidFill>
                <a:latin typeface="Arial" panose="020B0604020202020204" pitchFamily="34" charset="0"/>
                <a:cs typeface="Times New Roman" panose="02020603050405020304" pitchFamily="18" charset="0"/>
              </a:rPr>
              <a:t>затвердження Порядку організації інклюзивного навчання у закладах загальної середньої освіти (Постанова КМУ </a:t>
            </a:r>
            <a:r>
              <a:rPr lang="ru-RU" altLang="en-US" sz="1400" i="1" dirty="0">
                <a:solidFill>
                  <a:srgbClr val="002060"/>
                </a:solidFill>
                <a:latin typeface="Arial" panose="020B0604020202020204" pitchFamily="34" charset="0"/>
                <a:cs typeface="Times New Roman" panose="02020603050405020304" pitchFamily="18" charset="0"/>
              </a:rPr>
              <a:t>від 15 вересня 2021 р. </a:t>
            </a:r>
            <a:r>
              <a:rPr lang="uk-UA" altLang="en-US" sz="1400" i="1" dirty="0">
                <a:solidFill>
                  <a:srgbClr val="002060"/>
                </a:solidFill>
                <a:latin typeface="Arial" panose="020B0604020202020204" pitchFamily="34" charset="0"/>
                <a:cs typeface="Times New Roman" panose="02020603050405020304" pitchFamily="18" charset="0"/>
              </a:rPr>
              <a:t> </a:t>
            </a:r>
            <a:r>
              <a:rPr lang="ru-RU" altLang="en-US" sz="1400" i="1" dirty="0">
                <a:solidFill>
                  <a:srgbClr val="002060"/>
                </a:solidFill>
                <a:latin typeface="Arial" panose="020B0604020202020204" pitchFamily="34" charset="0"/>
                <a:cs typeface="Times New Roman" panose="02020603050405020304" pitchFamily="18" charset="0"/>
              </a:rPr>
              <a:t>№ 957).</a:t>
            </a:r>
          </a:p>
        </p:txBody>
      </p:sp>
      <p:pic>
        <p:nvPicPr>
          <p:cNvPr id="203786"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5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51570"/>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9512" y="1536293"/>
            <a:ext cx="6840761"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Розроблення</a:t>
            </a:r>
            <a:r>
              <a:rPr lang="uk-UA" sz="2000" dirty="0">
                <a:solidFill>
                  <a:srgbClr val="002060"/>
                </a:solidFill>
              </a:rPr>
              <a:t> плану роботи на навчальний рік та оздоровчий період (із </a:t>
            </a:r>
            <a:r>
              <a:rPr lang="uk-UA" sz="2000" u="sng" dirty="0">
                <a:solidFill>
                  <a:srgbClr val="002060"/>
                </a:solidFill>
              </a:rPr>
              <a:t>врахуванням стратегії розвитку закладу освіти</a:t>
            </a:r>
            <a:r>
              <a:rPr lang="uk-UA" sz="2000" dirty="0">
                <a:solidFill>
                  <a:srgbClr val="002060"/>
                </a:solidFill>
              </a:rPr>
              <a:t>) на основі аналізу діяльності за попередній навчальний рік.</a:t>
            </a:r>
            <a:endParaRPr lang="uk-UA" sz="2000" i="1" dirty="0">
              <a:solidFill>
                <a:srgbClr val="002060"/>
              </a:solidFill>
            </a:endParaRPr>
          </a:p>
        </p:txBody>
      </p:sp>
      <p:sp>
        <p:nvSpPr>
          <p:cNvPr id="11" name="TextBox 10"/>
          <p:cNvSpPr txBox="1"/>
          <p:nvPr/>
        </p:nvSpPr>
        <p:spPr>
          <a:xfrm>
            <a:off x="1655390" y="5733256"/>
            <a:ext cx="7463138" cy="101566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defRPr/>
            </a:pPr>
            <a:r>
              <a:rPr lang="uk-UA" sz="2000" b="1" dirty="0">
                <a:solidFill>
                  <a:srgbClr val="002060"/>
                </a:solidFill>
              </a:rPr>
              <a:t>Виконання</a:t>
            </a:r>
            <a:r>
              <a:rPr lang="uk-UA" sz="2000" dirty="0">
                <a:solidFill>
                  <a:srgbClr val="002060"/>
                </a:solidFill>
              </a:rPr>
              <a:t> плану роботи на навчальний рік та оздоровчий період .</a:t>
            </a:r>
            <a:endParaRPr lang="en-US" sz="2000" dirty="0">
              <a:solidFill>
                <a:srgbClr val="002060"/>
              </a:solidFill>
            </a:endParaRPr>
          </a:p>
          <a:p>
            <a:pPr algn="just">
              <a:defRPr/>
            </a:pPr>
            <a:r>
              <a:rPr lang="uk-UA" sz="2000" dirty="0">
                <a:solidFill>
                  <a:srgbClr val="002060"/>
                </a:solidFill>
              </a:rPr>
              <a:t> </a:t>
            </a:r>
            <a:r>
              <a:rPr lang="uk-UA" sz="2000" b="1" dirty="0">
                <a:solidFill>
                  <a:srgbClr val="002060"/>
                </a:solidFill>
              </a:rPr>
              <a:t>Звітування</a:t>
            </a:r>
            <a:r>
              <a:rPr lang="uk-UA" sz="2000" dirty="0">
                <a:solidFill>
                  <a:srgbClr val="002060"/>
                </a:solidFill>
              </a:rPr>
              <a:t> щороку на загальних зборах (конференції) колективу </a:t>
            </a:r>
            <a:r>
              <a:rPr lang="ru-RU" sz="2000" dirty="0">
                <a:solidFill>
                  <a:srgbClr val="002060"/>
                </a:solidFill>
              </a:rPr>
              <a:t>про свою роботу та виконання стратегії розвитку ЗДО.</a:t>
            </a:r>
            <a:r>
              <a:rPr lang="uk-UA" sz="2000" b="1" dirty="0">
                <a:solidFill>
                  <a:srgbClr val="002060"/>
                </a:solidFill>
              </a:rPr>
              <a:t> </a:t>
            </a:r>
            <a:endParaRPr lang="uk-UA" sz="2000" i="1" dirty="0">
              <a:solidFill>
                <a:srgbClr val="002060"/>
              </a:solidFill>
            </a:endParaRPr>
          </a:p>
        </p:txBody>
      </p:sp>
      <p:sp>
        <p:nvSpPr>
          <p:cNvPr id="14" name="TextBox 3"/>
          <p:cNvSpPr txBox="1">
            <a:spLocks noChangeArrowheads="1"/>
          </p:cNvSpPr>
          <p:nvPr/>
        </p:nvSpPr>
        <p:spPr bwMode="auto">
          <a:xfrm>
            <a:off x="2051720" y="43471"/>
            <a:ext cx="67573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hangingPunct="1"/>
            <a:r>
              <a:rPr lang="uk-UA" sz="2400" b="1" kern="0" dirty="0">
                <a:solidFill>
                  <a:srgbClr val="AC0000"/>
                </a:solidFill>
                <a:latin typeface="Candara" panose="020E0502030303020204" pitchFamily="34" charset="0"/>
                <a:cs typeface="+mn-cs"/>
              </a:rPr>
              <a:t>ПЛАН РОБОТИ ЗДО НА НАВЧАЛЬНИЙ РІК ТА ОЗДОРОВЧИЙ </a:t>
            </a:r>
            <a:r>
              <a:rPr lang="uk-UA" sz="2400" b="1" strike="sngStrike" kern="0" dirty="0">
                <a:solidFill>
                  <a:srgbClr val="AC0000"/>
                </a:solidFill>
                <a:latin typeface="Candara" panose="020E0502030303020204" pitchFamily="34" charset="0"/>
                <a:cs typeface="+mn-cs"/>
              </a:rPr>
              <a:t>(</a:t>
            </a:r>
            <a:r>
              <a:rPr lang="uk-UA" sz="2400" b="1" strike="sngStrike" kern="0" dirty="0">
                <a:solidFill>
                  <a:srgbClr val="00B050"/>
                </a:solidFill>
                <a:latin typeface="Candara" panose="020E0502030303020204" pitchFamily="34" charset="0"/>
                <a:cs typeface="+mn-cs"/>
              </a:rPr>
              <a:t>ЛІТНІЙ</a:t>
            </a:r>
            <a:r>
              <a:rPr lang="uk-UA" sz="2400" b="1" strike="sngStrike" kern="0" dirty="0">
                <a:solidFill>
                  <a:srgbClr val="AC0000"/>
                </a:solidFill>
                <a:latin typeface="Candara" panose="020E0502030303020204" pitchFamily="34" charset="0"/>
                <a:cs typeface="+mn-cs"/>
              </a:rPr>
              <a:t>) </a:t>
            </a:r>
            <a:r>
              <a:rPr lang="uk-UA" sz="2400" b="1" kern="0" dirty="0">
                <a:solidFill>
                  <a:srgbClr val="AC0000"/>
                </a:solidFill>
                <a:latin typeface="Candara" panose="020E0502030303020204" pitchFamily="34" charset="0"/>
                <a:cs typeface="+mn-cs"/>
              </a:rPr>
              <a:t>ПЕРІОД</a:t>
            </a:r>
          </a:p>
          <a:p>
            <a:pPr algn="ctr" eaLnBrk="1" hangingPunct="1"/>
            <a:r>
              <a:rPr lang="uk-UA" sz="1800" b="1" i="1" dirty="0">
                <a:solidFill>
                  <a:srgbClr val="002060"/>
                </a:solidFill>
                <a:latin typeface="Candara" panose="020E0502030303020204" pitchFamily="34" charset="0"/>
                <a:cs typeface="+mn-cs"/>
              </a:rPr>
              <a:t>КЕРІВНИК ЗДО</a:t>
            </a:r>
          </a:p>
          <a:p>
            <a:pPr algn="ctr" eaLnBrk="1" hangingPunct="1"/>
            <a:r>
              <a:rPr lang="uk-UA" sz="1800" b="1" i="1" dirty="0">
                <a:solidFill>
                  <a:srgbClr val="002060"/>
                </a:solidFill>
                <a:latin typeface="Candara" panose="020E0502030303020204" pitchFamily="34" charset="0"/>
                <a:cs typeface="+mn-cs"/>
              </a:rPr>
              <a:t>ЗОБОВ'ЯЗАНИЙ ЗАБЕЗПЕЧИТИ </a:t>
            </a:r>
          </a:p>
        </p:txBody>
      </p:sp>
      <p:sp>
        <p:nvSpPr>
          <p:cNvPr id="29" name="TextBox 28"/>
          <p:cNvSpPr txBox="1"/>
          <p:nvPr/>
        </p:nvSpPr>
        <p:spPr>
          <a:xfrm>
            <a:off x="611560" y="2728380"/>
            <a:ext cx="7788275"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Схвалення </a:t>
            </a:r>
            <a:r>
              <a:rPr lang="uk-UA" sz="2000" dirty="0">
                <a:solidFill>
                  <a:srgbClr val="002060"/>
                </a:solidFill>
              </a:rPr>
              <a:t>плану роботи на навчальний рік та оздоровчий період на засіданні педагогічної ради.</a:t>
            </a:r>
            <a:endParaRPr lang="uk-UA" sz="2000" i="1" dirty="0">
              <a:solidFill>
                <a:srgbClr val="002060"/>
              </a:solidFill>
            </a:endParaRPr>
          </a:p>
        </p:txBody>
      </p:sp>
      <p:sp>
        <p:nvSpPr>
          <p:cNvPr id="30" name="TextBox 29"/>
          <p:cNvSpPr txBox="1"/>
          <p:nvPr/>
        </p:nvSpPr>
        <p:spPr>
          <a:xfrm>
            <a:off x="1115616" y="3599866"/>
            <a:ext cx="7416824" cy="7335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Затвердження </a:t>
            </a:r>
            <a:r>
              <a:rPr lang="uk-UA" sz="2000" dirty="0">
                <a:solidFill>
                  <a:srgbClr val="002060"/>
                </a:solidFill>
              </a:rPr>
              <a:t>плану роботи на навчальний рік та оздоровчий період керівником закладу освіти (ЗУ «Про </a:t>
            </a:r>
            <a:r>
              <a:rPr lang="uk-UA" sz="2000">
                <a:solidFill>
                  <a:srgbClr val="002060"/>
                </a:solidFill>
              </a:rPr>
              <a:t>дошкільну освіту»). </a:t>
            </a:r>
            <a:endParaRPr lang="uk-UA" sz="2000" dirty="0">
              <a:solidFill>
                <a:srgbClr val="002060"/>
              </a:solidFill>
            </a:endParaRPr>
          </a:p>
        </p:txBody>
      </p:sp>
      <p:sp>
        <p:nvSpPr>
          <p:cNvPr id="31" name="TextBox 30"/>
          <p:cNvSpPr txBox="1"/>
          <p:nvPr/>
        </p:nvSpPr>
        <p:spPr>
          <a:xfrm>
            <a:off x="1475656" y="4489815"/>
            <a:ext cx="7333406" cy="105413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b="1" dirty="0">
                <a:solidFill>
                  <a:srgbClr val="002060"/>
                </a:solidFill>
              </a:rPr>
              <a:t>Оприлюднення</a:t>
            </a:r>
            <a:r>
              <a:rPr lang="uk-UA" sz="2000" dirty="0">
                <a:solidFill>
                  <a:srgbClr val="002060"/>
                </a:solidFill>
              </a:rPr>
              <a:t> роботи на навчальний рік та оздоровчий період на вебсайті закладу освіти (у разі його відсутності - на вебсайті свого засновника). </a:t>
            </a:r>
          </a:p>
        </p:txBody>
      </p:sp>
      <p:pic>
        <p:nvPicPr>
          <p:cNvPr id="12" name="Рисунок 11"/>
          <p:cNvPicPr>
            <a:picLocks noChangeAspect="1"/>
          </p:cNvPicPr>
          <p:nvPr/>
        </p:nvPicPr>
        <p:blipFill>
          <a:blip r:embed="rId4"/>
          <a:stretch>
            <a:fillRect/>
          </a:stretch>
        </p:blipFill>
        <p:spPr>
          <a:xfrm>
            <a:off x="35496" y="33784"/>
            <a:ext cx="1619894" cy="1302349"/>
          </a:xfrm>
          <a:prstGeom prst="rect">
            <a:avLst/>
          </a:prstGeom>
        </p:spPr>
      </p:pic>
    </p:spTree>
    <p:extLst>
      <p:ext uri="{BB962C8B-B14F-4D97-AF65-F5344CB8AC3E}">
        <p14:creationId xmlns:p14="http://schemas.microsoft.com/office/powerpoint/2010/main" val="364792670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Вертикальный свиток 5"/>
          <p:cNvSpPr/>
          <p:nvPr/>
        </p:nvSpPr>
        <p:spPr>
          <a:xfrm>
            <a:off x="251520" y="1484784"/>
            <a:ext cx="8712968" cy="5040560"/>
          </a:xfrm>
          <a:prstGeom prst="verticalScroll">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lnSpc>
                <a:spcPct val="120000"/>
              </a:lnSpc>
            </a:pPr>
            <a:r>
              <a:rPr lang="uk-UA" sz="2400" dirty="0">
                <a:solidFill>
                  <a:srgbClr val="002060"/>
                </a:solidFill>
              </a:rPr>
              <a:t>Правила організації діловодства та архівного зберігання документів у державних органах, органах місцевого самоврядування, на підприємствах, в установах і організаціях, затверджені наказом Міністерства юстиції України від 18 червня 2015 року </a:t>
            </a:r>
            <a:r>
              <a:rPr lang="uk-UA" sz="2400" b="1" dirty="0">
                <a:solidFill>
                  <a:srgbClr val="002060"/>
                </a:solidFill>
              </a:rPr>
              <a:t>№ 1000/5</a:t>
            </a:r>
            <a:r>
              <a:rPr lang="uk-UA" sz="2400" dirty="0">
                <a:solidFill>
                  <a:srgbClr val="002060"/>
                </a:solidFill>
              </a:rPr>
              <a:t>, зареєстрованим у Міністерстві юстиції України 22 червня 2015 року за  № 736/27181 </a:t>
            </a:r>
          </a:p>
          <a:p>
            <a:pPr algn="ctr">
              <a:lnSpc>
                <a:spcPct val="120000"/>
              </a:lnSpc>
            </a:pPr>
            <a:r>
              <a:rPr lang="uk-UA" sz="1900" dirty="0">
                <a:solidFill>
                  <a:srgbClr val="002060"/>
                </a:solidFill>
              </a:rPr>
              <a:t>(зі змінами від 21 квітня 2022 року, </a:t>
            </a:r>
            <a:r>
              <a:rPr lang="ru-RU" sz="1900" b="1" dirty="0">
                <a:solidFill>
                  <a:srgbClr val="002060"/>
                </a:solidFill>
              </a:rPr>
              <a:t>чинний від 27 квітня 2022 р.)</a:t>
            </a:r>
          </a:p>
          <a:p>
            <a:pPr algn="ctr">
              <a:lnSpc>
                <a:spcPct val="120000"/>
              </a:lnSpc>
            </a:pPr>
            <a:endParaRPr lang="uk-UA" sz="1900" dirty="0">
              <a:solidFill>
                <a:srgbClr val="002060"/>
              </a:solidFill>
            </a:endParaRPr>
          </a:p>
        </p:txBody>
      </p:sp>
      <p:pic>
        <p:nvPicPr>
          <p:cNvPr id="5" name="Рисунок 4"/>
          <p:cNvPicPr>
            <a:picLocks noChangeAspect="1"/>
          </p:cNvPicPr>
          <p:nvPr/>
        </p:nvPicPr>
        <p:blipFill>
          <a:blip r:embed="rId2"/>
          <a:stretch>
            <a:fillRect/>
          </a:stretch>
        </p:blipFill>
        <p:spPr>
          <a:xfrm>
            <a:off x="107504" y="116633"/>
            <a:ext cx="1719635" cy="1152127"/>
          </a:xfrm>
          <a:prstGeom prst="rect">
            <a:avLst/>
          </a:prstGeom>
        </p:spPr>
      </p:pic>
      <p:sp>
        <p:nvSpPr>
          <p:cNvPr id="2" name="Прямокутник 1"/>
          <p:cNvSpPr/>
          <p:nvPr/>
        </p:nvSpPr>
        <p:spPr>
          <a:xfrm>
            <a:off x="1331640" y="1628800"/>
            <a:ext cx="8136904" cy="400110"/>
          </a:xfrm>
          <a:prstGeom prst="rect">
            <a:avLst/>
          </a:prstGeom>
        </p:spPr>
        <p:txBody>
          <a:bodyPr wrap="square">
            <a:spAutoFit/>
          </a:bodyPr>
          <a:lstStyle/>
          <a:p>
            <a:r>
              <a:rPr lang="ru-RU" sz="2000" b="1" kern="0" dirty="0">
                <a:solidFill>
                  <a:srgbClr val="C00000"/>
                </a:solidFill>
                <a:latin typeface="Candara" panose="020E0502030303020204" pitchFamily="34" charset="0"/>
                <a:ea typeface="+mj-ea"/>
                <a:cs typeface="+mj-cs"/>
              </a:rPr>
              <a:t>ПРАВИЛА ОРГАНІЗАЦІЇ ДІЛОВОДСТВА ТА АРХІВНОГО ЗБЕРІГАННЯ </a:t>
            </a:r>
            <a:endParaRPr lang="uk-UA" sz="2000" b="1" kern="0" dirty="0">
              <a:solidFill>
                <a:srgbClr val="C00000"/>
              </a:solidFill>
              <a:latin typeface="Candara" panose="020E0502030303020204" pitchFamily="34" charset="0"/>
              <a:ea typeface="+mj-ea"/>
              <a:cs typeface="+mj-cs"/>
            </a:endParaRPr>
          </a:p>
        </p:txBody>
      </p:sp>
    </p:spTree>
    <p:extLst>
      <p:ext uri="{BB962C8B-B14F-4D97-AF65-F5344CB8AC3E}">
        <p14:creationId xmlns:p14="http://schemas.microsoft.com/office/powerpoint/2010/main" val="3566721604"/>
      </p:ext>
    </p:extLst>
  </p:cSld>
  <p:clrMapOvr>
    <a:masterClrMapping/>
  </p:clrMapOvr>
  <p:transition spd="slow">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79265" y="1161551"/>
            <a:ext cx="5688632" cy="914400"/>
          </a:xfrm>
          <a:prstGeom prst="round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rPr>
              <a:t>Основні складові</a:t>
            </a:r>
            <a:endParaRPr lang="uk-UA" sz="2400" dirty="0">
              <a:solidFill>
                <a:srgbClr val="FFFF00"/>
              </a:solidFill>
            </a:endParaRPr>
          </a:p>
        </p:txBody>
      </p:sp>
      <p:sp>
        <p:nvSpPr>
          <p:cNvPr id="4" name="Скругленный прямоугольник 3"/>
          <p:cNvSpPr/>
          <p:nvPr/>
        </p:nvSpPr>
        <p:spPr>
          <a:xfrm>
            <a:off x="2139879" y="2247578"/>
            <a:ext cx="6451454" cy="916564"/>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rgbClr val="1F497D">
                    <a:lumMod val="75000"/>
                  </a:srgbClr>
                </a:solidFill>
              </a:rPr>
              <a:t>ВСТУП (АНАЛІЗ ВИКОНАННЯ ПЛАНУ РОБОТИ </a:t>
            </a:r>
          </a:p>
          <a:p>
            <a:pPr algn="ctr"/>
            <a:r>
              <a:rPr lang="ru-RU" b="1" dirty="0">
                <a:solidFill>
                  <a:srgbClr val="1F497D">
                    <a:lumMod val="75000"/>
                  </a:srgbClr>
                </a:solidFill>
              </a:rPr>
              <a:t>ЗА ПОПЕРЕДНІЙ РІК ТА ВИЗНАЧЕННЯ ЗАВДАНЬ НА НОВИЙ РІК</a:t>
            </a:r>
            <a:r>
              <a:rPr lang="ru-RU" b="1" dirty="0">
                <a:solidFill>
                  <a:srgbClr val="EEECE1">
                    <a:lumMod val="10000"/>
                  </a:srgbClr>
                </a:solidFill>
              </a:rPr>
              <a:t>)</a:t>
            </a:r>
            <a:endParaRPr lang="uk-UA" b="1" dirty="0">
              <a:solidFill>
                <a:srgbClr val="EEECE1">
                  <a:lumMod val="10000"/>
                </a:srgbClr>
              </a:solidFill>
            </a:endParaRPr>
          </a:p>
        </p:txBody>
      </p:sp>
      <p:sp>
        <p:nvSpPr>
          <p:cNvPr id="5" name="Скругленный прямоугольник 4"/>
          <p:cNvSpPr/>
          <p:nvPr/>
        </p:nvSpPr>
        <p:spPr>
          <a:xfrm>
            <a:off x="2122320" y="3281745"/>
            <a:ext cx="6451454" cy="648072"/>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dirty="0">
                <a:solidFill>
                  <a:srgbClr val="1F497D">
                    <a:lumMod val="75000"/>
                  </a:srgbClr>
                </a:solidFill>
              </a:rPr>
              <a:t>ОСВІТНЄ СЕРЕДОВИЩЕ ЗАКЛАДУ ОСВІТИ</a:t>
            </a:r>
          </a:p>
        </p:txBody>
      </p:sp>
      <p:sp>
        <p:nvSpPr>
          <p:cNvPr id="6" name="Скругленный прямоугольник 5"/>
          <p:cNvSpPr/>
          <p:nvPr/>
        </p:nvSpPr>
        <p:spPr>
          <a:xfrm>
            <a:off x="2123728" y="5936942"/>
            <a:ext cx="6432401" cy="637719"/>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636588" lvl="1"/>
            <a:r>
              <a:rPr lang="uk-UA" b="1" dirty="0">
                <a:solidFill>
                  <a:srgbClr val="1F497D">
                    <a:lumMod val="75000"/>
                  </a:srgbClr>
                </a:solidFill>
              </a:rPr>
              <a:t>УПРАВЛІНСЬКІ ПРОЦЕСИ ЗАКЛАДУ ДОШКІЛЬНОЇ ОСВІТИ</a:t>
            </a:r>
            <a:endParaRPr lang="uk-UA" altLang="ru-RU" b="1" dirty="0">
              <a:solidFill>
                <a:srgbClr val="1F497D">
                  <a:lumMod val="75000"/>
                </a:srgbClr>
              </a:solidFill>
            </a:endParaRPr>
          </a:p>
        </p:txBody>
      </p:sp>
      <p:sp>
        <p:nvSpPr>
          <p:cNvPr id="7" name="Скругленный прямоугольник 6"/>
          <p:cNvSpPr/>
          <p:nvPr/>
        </p:nvSpPr>
        <p:spPr>
          <a:xfrm>
            <a:off x="2115194" y="4094549"/>
            <a:ext cx="6440935" cy="95837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636588" lvl="1"/>
            <a:endParaRPr lang="uk-UA" b="1" dirty="0">
              <a:solidFill>
                <a:srgbClr val="1F497D">
                  <a:lumMod val="75000"/>
                </a:srgbClr>
              </a:solidFill>
            </a:endParaRPr>
          </a:p>
          <a:p>
            <a:pPr marL="636588" lvl="1"/>
            <a:r>
              <a:rPr lang="uk-UA" b="1" dirty="0">
                <a:solidFill>
                  <a:srgbClr val="1F497D">
                    <a:lumMod val="75000"/>
                  </a:srgbClr>
                </a:solidFill>
              </a:rPr>
              <a:t>ЗДОБУВАЧІ ДОШКІЛЬНОЇ  ОСВІТИ; </a:t>
            </a:r>
            <a:r>
              <a:rPr lang="ru-RU" b="1" dirty="0">
                <a:solidFill>
                  <a:srgbClr val="1F497D">
                    <a:lumMod val="75000"/>
                  </a:srgbClr>
                </a:solidFill>
              </a:rPr>
              <a:t>ЗАБЕЗПЕЧЕННЯ ВСЕБІЧНОГО РОЗВИТКУ ДИТИНИ ДОШКІЛЬНОГО ВІКУ, НАБУТТЯ НЕЮ ЖИТТЄВОГО СОЦІАЛЬНОГО ДОСВІДУ</a:t>
            </a:r>
          </a:p>
          <a:p>
            <a:pPr marL="636588" lvl="1"/>
            <a:endParaRPr lang="uk-UA" b="1" dirty="0">
              <a:solidFill>
                <a:srgbClr val="1F497D">
                  <a:lumMod val="75000"/>
                </a:srgbClr>
              </a:solidFill>
            </a:endParaRPr>
          </a:p>
        </p:txBody>
      </p:sp>
      <p:sp>
        <p:nvSpPr>
          <p:cNvPr id="8" name="Скругленный прямоугольник 7"/>
          <p:cNvSpPr/>
          <p:nvPr/>
        </p:nvSpPr>
        <p:spPr>
          <a:xfrm>
            <a:off x="2119638" y="5144855"/>
            <a:ext cx="6426483" cy="627355"/>
          </a:xfrm>
          <a:prstGeom prst="round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uk-UA" b="1" dirty="0">
                <a:solidFill>
                  <a:srgbClr val="1F497D">
                    <a:lumMod val="75000"/>
                  </a:srgbClr>
                </a:solidFill>
              </a:rPr>
              <a:t>ФАХОВА ДІЯЛЬНІСТЬ ПЕДАГОГІЧНИХ ПРАЦІВНИКІВ </a:t>
            </a:r>
          </a:p>
          <a:p>
            <a:pPr algn="ctr">
              <a:defRPr/>
            </a:pPr>
            <a:r>
              <a:rPr lang="uk-UA" b="1" dirty="0">
                <a:solidFill>
                  <a:srgbClr val="1F497D">
                    <a:lumMod val="75000"/>
                  </a:srgbClr>
                </a:solidFill>
              </a:rPr>
              <a:t>ЗАКЛАДУ ДОШКІЛЬНОЇ ОСВІТИ</a:t>
            </a:r>
          </a:p>
        </p:txBody>
      </p:sp>
      <p:cxnSp>
        <p:nvCxnSpPr>
          <p:cNvPr id="9" name="Прямая соединительная линия 8"/>
          <p:cNvCxnSpPr/>
          <p:nvPr/>
        </p:nvCxnSpPr>
        <p:spPr>
          <a:xfrm flipH="1">
            <a:off x="1286287" y="2075951"/>
            <a:ext cx="40917" cy="425122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4" idx="1"/>
          </p:cNvCxnSpPr>
          <p:nvPr/>
        </p:nvCxnSpPr>
        <p:spPr>
          <a:xfrm>
            <a:off x="1316974" y="2699282"/>
            <a:ext cx="822905" cy="657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1296475" y="3602434"/>
            <a:ext cx="797930" cy="334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1331430" y="4574079"/>
            <a:ext cx="808449" cy="3163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1"/>
          </p:cNvCxnSpPr>
          <p:nvPr/>
        </p:nvCxnSpPr>
        <p:spPr>
          <a:xfrm>
            <a:off x="1311181" y="5458532"/>
            <a:ext cx="808457" cy="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1286206" y="6327171"/>
            <a:ext cx="81846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99592" y="-58061"/>
            <a:ext cx="6660231" cy="1200329"/>
          </a:xfrm>
          <a:prstGeom prst="rect">
            <a:avLst/>
          </a:prstGeom>
          <a:noFill/>
        </p:spPr>
        <p:txBody>
          <a:bodyPr wrap="square" rtlCol="0">
            <a:spAutoFit/>
          </a:bodyPr>
          <a:lstStyle/>
          <a:p>
            <a:pPr algn="ctr"/>
            <a:r>
              <a:rPr lang="uk-UA" sz="2400" b="1" dirty="0">
                <a:solidFill>
                  <a:srgbClr val="AC0000"/>
                </a:solidFill>
                <a:latin typeface="Candara" panose="020E0502030303020204" pitchFamily="34" charset="0"/>
                <a:sym typeface="Arial" charset="0"/>
              </a:rPr>
              <a:t>РЕКОМЕНДАЦІЇ ЩОДО СТРУКТУРИ</a:t>
            </a:r>
          </a:p>
          <a:p>
            <a:pPr algn="ctr"/>
            <a:r>
              <a:rPr lang="uk-UA" sz="2400" b="1" dirty="0">
                <a:solidFill>
                  <a:srgbClr val="AC0000"/>
                </a:solidFill>
                <a:latin typeface="Candara" panose="020E0502030303020204" pitchFamily="34" charset="0"/>
                <a:sym typeface="Arial" charset="0"/>
              </a:rPr>
              <a:t> </a:t>
            </a:r>
            <a:r>
              <a:rPr lang="uk-UA" sz="2400" b="1" kern="0" dirty="0">
                <a:solidFill>
                  <a:srgbClr val="AC0000"/>
                </a:solidFill>
                <a:latin typeface="Candara" panose="020E0502030303020204" pitchFamily="34" charset="0"/>
              </a:rPr>
              <a:t>ПЛАНУ РОБОТИ ЗДО НА НАВЧАЛЬНИЙ РІК ТА ОЗДОРОВЧИЙ ПЕРІОД</a:t>
            </a:r>
            <a:endParaRPr lang="uk-UA" sz="2400" b="1" dirty="0">
              <a:solidFill>
                <a:srgbClr val="AC0000"/>
              </a:solidFill>
              <a:latin typeface="Candara" panose="020E0502030303020204" pitchFamily="34" charset="0"/>
              <a:sym typeface="Arial" charset="0"/>
            </a:endParaRPr>
          </a:p>
        </p:txBody>
      </p:sp>
      <p:cxnSp>
        <p:nvCxnSpPr>
          <p:cNvPr id="25" name="Прямая соединительная линия 8"/>
          <p:cNvCxnSpPr/>
          <p:nvPr/>
        </p:nvCxnSpPr>
        <p:spPr>
          <a:xfrm flipH="1">
            <a:off x="1286286" y="2150895"/>
            <a:ext cx="40917" cy="42512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563888" y="6627045"/>
            <a:ext cx="5490355" cy="276999"/>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ru-RU" sz="1200" dirty="0">
                <a:solidFill>
                  <a:srgbClr val="002060"/>
                </a:solidFill>
              </a:rPr>
              <a:t>АБО! Планування роботи ЗДО на рік (лист МОН № 1/9-344 від 07.07.2021)</a:t>
            </a:r>
            <a:endParaRPr lang="uk-UA" sz="1200" dirty="0">
              <a:solidFill>
                <a:srgbClr val="002060"/>
              </a:solidFill>
            </a:endParaRPr>
          </a:p>
        </p:txBody>
      </p:sp>
    </p:spTree>
    <p:extLst>
      <p:ext uri="{BB962C8B-B14F-4D97-AF65-F5344CB8AC3E}">
        <p14:creationId xmlns:p14="http://schemas.microsoft.com/office/powerpoint/2010/main" val="2174750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91680" y="4308415"/>
            <a:ext cx="6840760" cy="224676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defRPr/>
            </a:pPr>
            <a:r>
              <a:rPr lang="ru-RU" sz="2000" dirty="0">
                <a:solidFill>
                  <a:srgbClr val="002060"/>
                </a:solidFill>
              </a:rPr>
              <a:t>Планування розпочинається після затвердження в установленому порядку кошторису закладу освіти на відповідний рік.</a:t>
            </a:r>
            <a:r>
              <a:rPr lang="uk-UA" sz="2000" dirty="0">
                <a:solidFill>
                  <a:srgbClr val="002060"/>
                </a:solidFill>
              </a:rPr>
              <a:t>  Пропозиції педагогічних та науково-педагогічних працівників розглядаються педагогічною радою. З</a:t>
            </a:r>
            <a:r>
              <a:rPr lang="ru-RU" sz="2000" dirty="0">
                <a:solidFill>
                  <a:srgbClr val="002060"/>
                </a:solidFill>
              </a:rPr>
              <a:t>а результатами розгляду </a:t>
            </a:r>
            <a:r>
              <a:rPr lang="ru-RU" sz="2000" b="1" dirty="0">
                <a:solidFill>
                  <a:srgbClr val="002060"/>
                </a:solidFill>
              </a:rPr>
              <a:t>педагогічна рада закладу освіти затверджує план підвищення кваліфікації на відповідний рік в межах коштів.</a:t>
            </a:r>
            <a:endParaRPr lang="uk-UA" sz="2000" b="1" i="1" dirty="0">
              <a:solidFill>
                <a:srgbClr val="002060"/>
              </a:solidFill>
            </a:endParaRPr>
          </a:p>
        </p:txBody>
      </p:sp>
      <p:sp>
        <p:nvSpPr>
          <p:cNvPr id="14" name="TextBox 3"/>
          <p:cNvSpPr txBox="1">
            <a:spLocks noChangeArrowheads="1"/>
          </p:cNvSpPr>
          <p:nvPr/>
        </p:nvSpPr>
        <p:spPr bwMode="auto">
          <a:xfrm>
            <a:off x="2771800" y="136270"/>
            <a:ext cx="6372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a:endParaRPr lang="uk-UA" sz="2000" b="1" dirty="0">
              <a:solidFill>
                <a:srgbClr val="B85808"/>
              </a:solidFill>
              <a:latin typeface="Tahoma" pitchFamily="34" charset="0"/>
              <a:cs typeface="Tahoma" pitchFamily="34" charset="0"/>
            </a:endParaRPr>
          </a:p>
          <a:p>
            <a:pPr algn="ctr" eaLnBrk="1" fontAlgn="base" hangingPunct="1">
              <a:spcBef>
                <a:spcPct val="0"/>
              </a:spcBef>
              <a:spcAft>
                <a:spcPct val="0"/>
              </a:spcAft>
            </a:pPr>
            <a:r>
              <a:rPr lang="uk-UA" sz="2400" b="1" dirty="0">
                <a:solidFill>
                  <a:srgbClr val="AC0000"/>
                </a:solidFill>
                <a:latin typeface="Candara" panose="020E0502030303020204" pitchFamily="34" charset="0"/>
                <a:cs typeface="+mn-cs"/>
              </a:rPr>
              <a:t>ПЛАН ПІДВИЩЕННЯ КВАЛІФІКАЦІЇ</a:t>
            </a:r>
          </a:p>
          <a:p>
            <a:pPr algn="ctr" eaLnBrk="1" fontAlgn="base" hangingPunct="1">
              <a:spcBef>
                <a:spcPct val="0"/>
              </a:spcBef>
              <a:spcAft>
                <a:spcPct val="0"/>
              </a:spcAft>
            </a:pPr>
            <a:r>
              <a:rPr lang="uk-UA" sz="2400" b="1" dirty="0">
                <a:solidFill>
                  <a:srgbClr val="AC0000"/>
                </a:solidFill>
                <a:latin typeface="Candara" panose="020E0502030303020204" pitchFamily="34" charset="0"/>
                <a:cs typeface="+mn-cs"/>
              </a:rPr>
              <a:t>ПЕДАГОГІЧНИХ ПРАЦІВНИКІВ</a:t>
            </a:r>
          </a:p>
        </p:txBody>
      </p:sp>
      <p:grpSp>
        <p:nvGrpSpPr>
          <p:cNvPr id="13" name="Группа 12"/>
          <p:cNvGrpSpPr/>
          <p:nvPr/>
        </p:nvGrpSpPr>
        <p:grpSpPr>
          <a:xfrm>
            <a:off x="251520" y="2553848"/>
            <a:ext cx="936103" cy="1472852"/>
            <a:chOff x="163655" y="0"/>
            <a:chExt cx="743382" cy="1472852"/>
          </a:xfrm>
          <a:solidFill>
            <a:schemeClr val="bg2">
              <a:lumMod val="90000"/>
            </a:schemeClr>
          </a:solidFill>
        </p:grpSpPr>
        <p:sp>
          <p:nvSpPr>
            <p:cNvPr id="15" name="Нашивка 14"/>
            <p:cNvSpPr/>
            <p:nvPr/>
          </p:nvSpPr>
          <p:spPr>
            <a:xfrm rot="5400000">
              <a:off x="-201080" y="364735"/>
              <a:ext cx="1472852" cy="743381"/>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Нашивка 4"/>
            <p:cNvSpPr/>
            <p:nvPr/>
          </p:nvSpPr>
          <p:spPr>
            <a:xfrm>
              <a:off x="163656" y="509940"/>
              <a:ext cx="743381" cy="432048"/>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uk-UA" sz="2200" b="1" dirty="0">
                  <a:solidFill>
                    <a:srgbClr val="002060"/>
                  </a:solidFill>
                </a:rPr>
                <a:t>І етап</a:t>
              </a:r>
              <a:endParaRPr lang="uk-UA" sz="2200" dirty="0">
                <a:solidFill>
                  <a:srgbClr val="002060"/>
                </a:solidFill>
              </a:endParaRPr>
            </a:p>
          </p:txBody>
        </p:sp>
      </p:grpSp>
      <p:grpSp>
        <p:nvGrpSpPr>
          <p:cNvPr id="17" name="Группа 16"/>
          <p:cNvGrpSpPr/>
          <p:nvPr/>
        </p:nvGrpSpPr>
        <p:grpSpPr>
          <a:xfrm>
            <a:off x="251520" y="4491001"/>
            <a:ext cx="936104" cy="1472852"/>
            <a:chOff x="163655" y="0"/>
            <a:chExt cx="743382" cy="1472852"/>
          </a:xfrm>
          <a:solidFill>
            <a:schemeClr val="bg2">
              <a:lumMod val="90000"/>
            </a:schemeClr>
          </a:solidFill>
        </p:grpSpPr>
        <p:sp>
          <p:nvSpPr>
            <p:cNvPr id="18" name="Нашивка 17"/>
            <p:cNvSpPr/>
            <p:nvPr/>
          </p:nvSpPr>
          <p:spPr>
            <a:xfrm rot="5400000">
              <a:off x="-201080" y="364735"/>
              <a:ext cx="1472852" cy="743381"/>
            </a:xfrm>
            <a:prstGeom prst="chevron">
              <a:avLst/>
            </a:prstGeom>
            <a:grpFill/>
            <a:ln>
              <a:solidFill>
                <a:schemeClr val="bg1">
                  <a:lumMod val="8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Нашивка 4"/>
            <p:cNvSpPr/>
            <p:nvPr/>
          </p:nvSpPr>
          <p:spPr>
            <a:xfrm>
              <a:off x="163656" y="530862"/>
              <a:ext cx="743381" cy="409937"/>
            </a:xfrm>
            <a:prstGeom prst="rect">
              <a:avLst/>
            </a:prstGeom>
            <a:grp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algn="ctr" defTabSz="977900">
                <a:lnSpc>
                  <a:spcPct val="90000"/>
                </a:lnSpc>
                <a:spcBef>
                  <a:spcPct val="0"/>
                </a:spcBef>
                <a:spcAft>
                  <a:spcPct val="35000"/>
                </a:spcAft>
              </a:pPr>
              <a:r>
                <a:rPr lang="uk-UA" sz="2200" b="1" dirty="0">
                  <a:solidFill>
                    <a:srgbClr val="002060"/>
                  </a:solidFill>
                </a:rPr>
                <a:t>ІІ етап</a:t>
              </a:r>
              <a:endParaRPr lang="uk-UA" sz="2200" dirty="0">
                <a:solidFill>
                  <a:srgbClr val="002060"/>
                </a:solidFill>
              </a:endParaRPr>
            </a:p>
          </p:txBody>
        </p:sp>
      </p:grpSp>
      <p:sp>
        <p:nvSpPr>
          <p:cNvPr id="20" name="TextBox 19"/>
          <p:cNvSpPr txBox="1"/>
          <p:nvPr/>
        </p:nvSpPr>
        <p:spPr>
          <a:xfrm>
            <a:off x="1619672" y="2553848"/>
            <a:ext cx="6840760" cy="13622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ts val="2500"/>
              </a:lnSpc>
            </a:pPr>
            <a:r>
              <a:rPr lang="uk-UA" sz="2000" dirty="0">
                <a:solidFill>
                  <a:srgbClr val="002060"/>
                </a:solidFill>
              </a:rPr>
              <a:t>Здійснюється перспективне планування у поточному році на наступний календарний рік шляхом затвердження педагогічною радою </a:t>
            </a:r>
            <a:r>
              <a:rPr lang="uk-UA" sz="2000" u="sng" dirty="0">
                <a:solidFill>
                  <a:srgbClr val="002060"/>
                </a:solidFill>
              </a:rPr>
              <a:t>орієнтовного</a:t>
            </a:r>
            <a:r>
              <a:rPr lang="uk-UA" sz="2000" dirty="0">
                <a:solidFill>
                  <a:srgbClr val="002060"/>
                </a:solidFill>
              </a:rPr>
              <a:t> плану підвищення кваліфікації.</a:t>
            </a:r>
            <a:endParaRPr lang="uk-UA" sz="2000" i="1" dirty="0">
              <a:solidFill>
                <a:srgbClr val="002060"/>
              </a:solidFill>
            </a:endParaRPr>
          </a:p>
        </p:txBody>
      </p:sp>
      <p:pic>
        <p:nvPicPr>
          <p:cNvPr id="2" name="Рисунок 1"/>
          <p:cNvPicPr>
            <a:picLocks noChangeAspect="1"/>
          </p:cNvPicPr>
          <p:nvPr/>
        </p:nvPicPr>
        <p:blipFill>
          <a:blip r:embed="rId4"/>
          <a:stretch>
            <a:fillRect/>
          </a:stretch>
        </p:blipFill>
        <p:spPr>
          <a:xfrm>
            <a:off x="107504" y="112874"/>
            <a:ext cx="2771775" cy="1647825"/>
          </a:xfrm>
          <a:prstGeom prst="rect">
            <a:avLst/>
          </a:prstGeom>
        </p:spPr>
      </p:pic>
      <p:sp>
        <p:nvSpPr>
          <p:cNvPr id="12" name="Прямокутник 11"/>
          <p:cNvSpPr/>
          <p:nvPr/>
        </p:nvSpPr>
        <p:spPr>
          <a:xfrm>
            <a:off x="3635896" y="1805752"/>
            <a:ext cx="5374028" cy="646331"/>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200" dirty="0">
                <a:solidFill>
                  <a:srgbClr val="002060"/>
                </a:solidFill>
                <a:latin typeface="Tahoma" pitchFamily="34" charset="0"/>
                <a:cs typeface="Tahoma" pitchFamily="34" charset="0"/>
              </a:rPr>
              <a:t>Постанова КМУ від 21.08.2019 № 800  «Деякі питання підвищення кваліфікації педагогічних і науково-педагогічних працівників {Із змінами, внесеними згідно з Постановою КМ № 1133 від 27.12.2019}»</a:t>
            </a:r>
          </a:p>
        </p:txBody>
      </p:sp>
    </p:spTree>
    <p:extLst>
      <p:ext uri="{BB962C8B-B14F-4D97-AF65-F5344CB8AC3E}">
        <p14:creationId xmlns:p14="http://schemas.microsoft.com/office/powerpoint/2010/main" val="3165065796"/>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58228"/>
            <a:ext cx="8702303" cy="778484"/>
          </a:xfrm>
        </p:spPr>
        <p:txBody>
          <a:bodyPr>
            <a:noAutofit/>
          </a:bodyPr>
          <a:lstStyle/>
          <a:p>
            <a:pPr fontAlgn="base">
              <a:spcBef>
                <a:spcPct val="0"/>
              </a:spcBef>
              <a:spcAft>
                <a:spcPct val="0"/>
              </a:spcAft>
            </a:pPr>
            <a:r>
              <a:rPr lang="uk-UA" sz="2400" b="1" dirty="0">
                <a:solidFill>
                  <a:srgbClr val="AC0000"/>
                </a:solidFill>
                <a:latin typeface="Candara" panose="020E0502030303020204" pitchFamily="34" charset="0"/>
                <a:ea typeface="+mn-ea"/>
                <a:cs typeface="+mn-cs"/>
                <a:sym typeface="Arial" charset="0"/>
              </a:rPr>
              <a:t>ПЛАН ПІДВИЩЕННЯ КВАЛІФІКАЦІЇ</a:t>
            </a:r>
            <a:br>
              <a:rPr lang="uk-UA" sz="2400" b="1" dirty="0">
                <a:solidFill>
                  <a:srgbClr val="AC0000"/>
                </a:solidFill>
                <a:latin typeface="Candara" panose="020E0502030303020204" pitchFamily="34" charset="0"/>
                <a:ea typeface="+mn-ea"/>
                <a:cs typeface="+mn-cs"/>
                <a:sym typeface="Arial" charset="0"/>
              </a:rPr>
            </a:br>
            <a:r>
              <a:rPr lang="uk-UA" sz="2400" b="1" dirty="0">
                <a:solidFill>
                  <a:srgbClr val="AC0000"/>
                </a:solidFill>
                <a:latin typeface="Candara" panose="020E0502030303020204" pitchFamily="34" charset="0"/>
                <a:ea typeface="+mn-ea"/>
                <a:cs typeface="+mn-cs"/>
                <a:sym typeface="Arial" charset="0"/>
              </a:rPr>
              <a:t> ПЕДАГОГІЧНИХ ПРАЦІВНИКІВ ЗАКЛАДІВ ОСВІТИ</a:t>
            </a:r>
          </a:p>
        </p:txBody>
      </p:sp>
      <p:sp>
        <p:nvSpPr>
          <p:cNvPr id="3" name="Прямокутник 2"/>
          <p:cNvSpPr/>
          <p:nvPr/>
        </p:nvSpPr>
        <p:spPr>
          <a:xfrm>
            <a:off x="46857" y="922197"/>
            <a:ext cx="9036496" cy="1938992"/>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4" algn="just"/>
            <a:r>
              <a:rPr lang="uk-UA" sz="2000" dirty="0">
                <a:solidFill>
                  <a:srgbClr val="002060"/>
                </a:solidFill>
                <a:ea typeface="Times New Roman (Hebrew)"/>
                <a:cs typeface="Calibri" panose="020F0502020204030204" pitchFamily="34" charset="0"/>
              </a:rPr>
              <a:t>	Якщо створений документ затверджено </a:t>
            </a:r>
            <a:r>
              <a:rPr lang="uk-UA" sz="2000" b="1" dirty="0">
                <a:solidFill>
                  <a:srgbClr val="002060"/>
                </a:solidFill>
                <a:ea typeface="Times New Roman (Hebrew)"/>
                <a:cs typeface="Calibri" panose="020F0502020204030204" pitchFamily="34" charset="0"/>
              </a:rPr>
              <a:t>рішенням колегіального органу,</a:t>
            </a:r>
            <a:r>
              <a:rPr lang="uk-UA" sz="2000" dirty="0">
                <a:solidFill>
                  <a:srgbClr val="002060"/>
                </a:solidFill>
                <a:ea typeface="Times New Roman (Hebrew)"/>
                <a:cs typeface="Calibri" panose="020F0502020204030204" pitchFamily="34" charset="0"/>
              </a:rPr>
              <a:t> то гриф затвердження складається зі слова ЗАТВЕРДЖЕНО, назви виду відповідного документа в називному відмінку, його дати і номера. 	</a:t>
            </a:r>
          </a:p>
          <a:p>
            <a:pPr lvl="4" algn="just"/>
            <a:r>
              <a:rPr lang="uk-UA" sz="2000" dirty="0">
                <a:solidFill>
                  <a:srgbClr val="002060"/>
                </a:solidFill>
                <a:ea typeface="Times New Roman (Hebrew)"/>
                <a:cs typeface="Calibri" panose="020F0502020204030204" pitchFamily="34" charset="0"/>
              </a:rPr>
              <a:t>	Гриф затвердження розміщують </a:t>
            </a:r>
            <a:r>
              <a:rPr lang="uk-UA" sz="2000" b="1" dirty="0">
                <a:solidFill>
                  <a:srgbClr val="002060"/>
                </a:solidFill>
                <a:ea typeface="Times New Roman (Hebrew)"/>
                <a:cs typeface="Calibri" panose="020F0502020204030204" pitchFamily="34" charset="0"/>
              </a:rPr>
              <a:t>у правому верхньому куті першого аркуша документа.</a:t>
            </a:r>
          </a:p>
        </p:txBody>
      </p:sp>
      <p:sp>
        <p:nvSpPr>
          <p:cNvPr id="4" name="Прямокутник 3"/>
          <p:cNvSpPr/>
          <p:nvPr/>
        </p:nvSpPr>
        <p:spPr>
          <a:xfrm>
            <a:off x="460374" y="4248235"/>
            <a:ext cx="8399937" cy="249299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5113338" lvl="8"/>
            <a:r>
              <a:rPr lang="ru-RU" sz="1400" b="1" dirty="0">
                <a:solidFill>
                  <a:srgbClr val="002060"/>
                </a:solidFill>
              </a:rPr>
              <a:t>ЗАТВЕРДЖЕНО</a:t>
            </a:r>
          </a:p>
          <a:p>
            <a:pPr marL="5113338" lvl="8"/>
            <a:r>
              <a:rPr lang="ru-RU" sz="1400" b="1" dirty="0">
                <a:solidFill>
                  <a:srgbClr val="002060"/>
                </a:solidFill>
              </a:rPr>
              <a:t>Протокол </a:t>
            </a:r>
            <a:r>
              <a:rPr lang="uk-UA" sz="1400" b="1" dirty="0">
                <a:solidFill>
                  <a:srgbClr val="002060"/>
                </a:solidFill>
              </a:rPr>
              <a:t>засідання педагогічної ради </a:t>
            </a:r>
          </a:p>
          <a:p>
            <a:pPr marL="5113338" lvl="8"/>
            <a:r>
              <a:rPr lang="uk-UA" sz="1400" b="1" i="1" dirty="0">
                <a:solidFill>
                  <a:srgbClr val="002060"/>
                </a:solidFill>
              </a:rPr>
              <a:t>(назва закладу освіти)</a:t>
            </a:r>
            <a:endParaRPr lang="ru-RU" sz="1400" b="1" i="1" dirty="0">
              <a:solidFill>
                <a:srgbClr val="002060"/>
              </a:solidFill>
            </a:endParaRPr>
          </a:p>
          <a:p>
            <a:pPr marL="5113338" algn="just"/>
            <a:r>
              <a:rPr lang="uk-UA" sz="1400" b="1" dirty="0">
                <a:solidFill>
                  <a:srgbClr val="002060"/>
                </a:solidFill>
              </a:rPr>
              <a:t>Дата                     №</a:t>
            </a:r>
          </a:p>
          <a:p>
            <a:pPr marL="1073150" lvl="8" algn="ctr"/>
            <a:endParaRPr lang="uk-UA" sz="2000" b="1" dirty="0">
              <a:solidFill>
                <a:srgbClr val="002060"/>
              </a:solidFill>
              <a:latin typeface="ProximaNova"/>
            </a:endParaRPr>
          </a:p>
          <a:p>
            <a:pPr marL="1073150" lvl="8" algn="ctr"/>
            <a:r>
              <a:rPr lang="uk-UA" sz="2000" b="1" dirty="0">
                <a:solidFill>
                  <a:srgbClr val="002060"/>
                </a:solidFill>
                <a:latin typeface="ProximaNova"/>
              </a:rPr>
              <a:t> План </a:t>
            </a:r>
          </a:p>
          <a:p>
            <a:pPr marL="1073150" lvl="8" algn="ctr"/>
            <a:r>
              <a:rPr lang="uk-UA" sz="2000" b="1" dirty="0">
                <a:solidFill>
                  <a:srgbClr val="002060"/>
                </a:solidFill>
                <a:latin typeface="ProximaNova"/>
              </a:rPr>
              <a:t>підвищення кваліфікації педагогічних працівників </a:t>
            </a:r>
          </a:p>
          <a:p>
            <a:pPr marL="1073150" lvl="8" algn="ctr"/>
            <a:r>
              <a:rPr lang="uk-UA" sz="2000" b="1" dirty="0">
                <a:solidFill>
                  <a:srgbClr val="002060"/>
                </a:solidFill>
                <a:latin typeface="ProximaNova"/>
              </a:rPr>
              <a:t>на 2023 рік</a:t>
            </a:r>
            <a:endParaRPr lang="uk-UA" sz="2000" dirty="0">
              <a:solidFill>
                <a:srgbClr val="002060"/>
              </a:solidFill>
              <a:latin typeface="ProximaNova"/>
            </a:endParaRPr>
          </a:p>
          <a:p>
            <a:pPr marL="1073150" lvl="8" algn="ctr"/>
            <a:endParaRPr lang="ru-RU" sz="2000" dirty="0">
              <a:solidFill>
                <a:srgbClr val="002060"/>
              </a:solidFill>
            </a:endParaRPr>
          </a:p>
        </p:txBody>
      </p:sp>
      <p:sp>
        <p:nvSpPr>
          <p:cNvPr id="7" name="AutoShape 2" descr="Блог Терлецької Інни,: Навчальні програми на 2022/2023 н.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8" name="Рисунок 7"/>
          <p:cNvPicPr>
            <a:picLocks noChangeAspect="1"/>
          </p:cNvPicPr>
          <p:nvPr/>
        </p:nvPicPr>
        <p:blipFill>
          <a:blip r:embed="rId2"/>
          <a:stretch>
            <a:fillRect/>
          </a:stretch>
        </p:blipFill>
        <p:spPr>
          <a:xfrm>
            <a:off x="195108" y="1058665"/>
            <a:ext cx="1506897" cy="1512168"/>
          </a:xfrm>
          <a:prstGeom prst="rect">
            <a:avLst/>
          </a:prstGeom>
        </p:spPr>
      </p:pic>
      <p:sp>
        <p:nvSpPr>
          <p:cNvPr id="6" name="Прямокутник 5"/>
          <p:cNvSpPr/>
          <p:nvPr/>
        </p:nvSpPr>
        <p:spPr>
          <a:xfrm>
            <a:off x="21430" y="3411706"/>
            <a:ext cx="9036495" cy="70788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4" algn="just"/>
            <a:r>
              <a:rPr lang="uk-UA" sz="2000" dirty="0">
                <a:solidFill>
                  <a:srgbClr val="002060"/>
                </a:solidFill>
                <a:ea typeface="Times New Roman (Hebrew)"/>
                <a:cs typeface="Calibri" panose="020F0502020204030204" pitchFamily="34" charset="0"/>
              </a:rPr>
              <a:t>Назви видів документів мають відповідати назвам, передбаченим НК 010:2021, який набрав чинності з 19.04.2021.</a:t>
            </a:r>
          </a:p>
        </p:txBody>
      </p:sp>
      <p:pic>
        <p:nvPicPr>
          <p:cNvPr id="5" name="Рисунок 4"/>
          <p:cNvPicPr>
            <a:picLocks noChangeAspect="1"/>
          </p:cNvPicPr>
          <p:nvPr/>
        </p:nvPicPr>
        <p:blipFill>
          <a:blip r:embed="rId3"/>
          <a:stretch>
            <a:fillRect/>
          </a:stretch>
        </p:blipFill>
        <p:spPr>
          <a:xfrm>
            <a:off x="155575" y="3408131"/>
            <a:ext cx="1568580" cy="707886"/>
          </a:xfrm>
          <a:prstGeom prst="rect">
            <a:avLst/>
          </a:prstGeom>
        </p:spPr>
      </p:pic>
      <p:sp>
        <p:nvSpPr>
          <p:cNvPr id="9" name="TextBox 3"/>
          <p:cNvSpPr txBox="1">
            <a:spLocks noChangeArrowheads="1"/>
          </p:cNvSpPr>
          <p:nvPr/>
        </p:nvSpPr>
        <p:spPr bwMode="auto">
          <a:xfrm>
            <a:off x="33064" y="2997657"/>
            <a:ext cx="2736304" cy="430887"/>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a:defRPr/>
            </a:pPr>
            <a:r>
              <a:rPr lang="uk-UA" sz="1000" b="1" kern="0" dirty="0">
                <a:solidFill>
                  <a:srgbClr val="002060"/>
                </a:solidFill>
                <a:latin typeface="Candara" panose="020E0502030303020204" pitchFamily="34" charset="0"/>
              </a:rPr>
              <a:t>НАЦІОНАЛЬНИЙ КЛАСИФІКАТОР </a:t>
            </a:r>
          </a:p>
          <a:p>
            <a:pPr algn="ctr">
              <a:defRPr/>
            </a:pPr>
            <a:r>
              <a:rPr lang="uk-UA" sz="1000" b="1" kern="0" dirty="0">
                <a:solidFill>
                  <a:srgbClr val="002060"/>
                </a:solidFill>
                <a:latin typeface="Candara" panose="020E0502030303020204" pitchFamily="34" charset="0"/>
              </a:rPr>
              <a:t>УПРАВЛІНСЬКОЇ ДОКУМЕНТАЦІЇ НК</a:t>
            </a:r>
            <a:r>
              <a:rPr lang="uk-UA" sz="1200" b="1" kern="0" dirty="0">
                <a:solidFill>
                  <a:srgbClr val="002060"/>
                </a:solidFill>
                <a:latin typeface="Candara" panose="020E0502030303020204" pitchFamily="34" charset="0"/>
              </a:rPr>
              <a:t> 010:2</a:t>
            </a:r>
            <a:r>
              <a:rPr lang="uk-UA" sz="1000" b="1" kern="0" dirty="0">
                <a:solidFill>
                  <a:srgbClr val="002060"/>
                </a:solidFill>
                <a:latin typeface="Candara" panose="020E0502030303020204" pitchFamily="34" charset="0"/>
              </a:rPr>
              <a:t>1</a:t>
            </a:r>
          </a:p>
        </p:txBody>
      </p:sp>
    </p:spTree>
    <p:extLst>
      <p:ext uri="{BB962C8B-B14F-4D97-AF65-F5344CB8AC3E}">
        <p14:creationId xmlns:p14="http://schemas.microsoft.com/office/powerpoint/2010/main" val="31796127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4718"/>
            <a:ext cx="5688632" cy="744898"/>
          </a:xfrm>
        </p:spPr>
        <p:txBody>
          <a:bodyPr>
            <a:noAutofit/>
          </a:bodyPr>
          <a:lstStyle/>
          <a:p>
            <a:r>
              <a:rPr lang="uk-UA" sz="2400" b="1" dirty="0">
                <a:solidFill>
                  <a:srgbClr val="AC0000"/>
                </a:solidFill>
                <a:latin typeface="Candara" panose="020E0502030303020204" pitchFamily="34" charset="0"/>
                <a:ea typeface="+mj-ea"/>
                <a:cs typeface="Arial" charset="0"/>
              </a:rPr>
              <a:t>ПІДВИЩЕННЯ КВАЛІФІКАЦІЇ </a:t>
            </a:r>
            <a:br>
              <a:rPr lang="uk-UA" sz="2400" b="1" dirty="0">
                <a:solidFill>
                  <a:srgbClr val="AC0000"/>
                </a:solidFill>
                <a:latin typeface="Candara" panose="020E0502030303020204" pitchFamily="34" charset="0"/>
                <a:ea typeface="+mj-ea"/>
                <a:cs typeface="Arial" charset="0"/>
              </a:rPr>
            </a:br>
            <a:r>
              <a:rPr lang="uk-UA" sz="2400" b="1" dirty="0">
                <a:solidFill>
                  <a:srgbClr val="AC0000"/>
                </a:solidFill>
                <a:latin typeface="Candara" panose="020E0502030303020204" pitchFamily="34" charset="0"/>
                <a:ea typeface="+mj-ea"/>
                <a:cs typeface="Arial" charset="0"/>
              </a:rPr>
              <a:t>ПЕДАГОГІЧНИХ ПРАЦІВНИКІВ ЗЗСО</a:t>
            </a:r>
          </a:p>
        </p:txBody>
      </p:sp>
      <p:sp>
        <p:nvSpPr>
          <p:cNvPr id="3" name="Прямокутник 2"/>
          <p:cNvSpPr/>
          <p:nvPr/>
        </p:nvSpPr>
        <p:spPr>
          <a:xfrm>
            <a:off x="153612" y="3343978"/>
            <a:ext cx="8883919" cy="341632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ProximaNova"/>
                <a:ea typeface="+mn-ea"/>
                <a:cs typeface="+mn-cs"/>
              </a:rPr>
              <a:t>СТАТТЯ 51:</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800" b="0" i="0" u="none" strike="noStrike" kern="1200" cap="none" spc="0" normalizeH="0" baseline="0" noProof="0" dirty="0">
                <a:ln>
                  <a:noFill/>
                </a:ln>
                <a:solidFill>
                  <a:srgbClr val="002060"/>
                </a:solidFill>
                <a:effectLst/>
                <a:uLnTx/>
                <a:uFillTx/>
                <a:latin typeface="ProximaNova"/>
                <a:ea typeface="+mn-ea"/>
                <a:cs typeface="+mn-cs"/>
              </a:rPr>
              <a:t>Загальна кількість академічних годин для підвищення кваліфікації педагогічного працівника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протягом п’яти років не може бути меншою за 150 годин</a:t>
            </a:r>
            <a:r>
              <a:rPr kumimoji="0" lang="uk-UA" sz="1800" b="0" i="0" u="none" strike="noStrike" kern="1200" cap="none" spc="0" normalizeH="0" baseline="0" noProof="0" dirty="0">
                <a:ln>
                  <a:noFill/>
                </a:ln>
                <a:solidFill>
                  <a:srgbClr val="002060"/>
                </a:solidFill>
                <a:effectLst/>
                <a:uLnTx/>
                <a:uFillTx/>
                <a:latin typeface="ProximaNova"/>
                <a:ea typeface="+mn-ea"/>
                <a:cs typeface="+mn-cs"/>
              </a:rPr>
              <a:t>, з яких не менше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10 відсотків </a:t>
            </a:r>
            <a:r>
              <a:rPr kumimoji="0" lang="uk-UA" sz="1800" b="0" i="0" u="none" strike="noStrike" kern="1200" cap="none" spc="0" normalizeH="0" baseline="0" noProof="0" dirty="0">
                <a:ln>
                  <a:noFill/>
                </a:ln>
                <a:solidFill>
                  <a:srgbClr val="002060"/>
                </a:solidFill>
                <a:effectLst/>
                <a:uLnTx/>
                <a:uFillTx/>
                <a:latin typeface="ProximaNova"/>
                <a:ea typeface="+mn-ea"/>
                <a:cs typeface="+mn-cs"/>
              </a:rPr>
              <a:t>повинні бути спрямовані на вдосконалення знань, вмінь і практичних навичок у частині роботи з учнями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з особливими освітніми потребами </a:t>
            </a:r>
            <a:r>
              <a:rPr kumimoji="0" lang="uk-UA" sz="1800" b="0" i="0" u="none" strike="noStrike" kern="1200" cap="none" spc="0" normalizeH="0" baseline="0" noProof="0" dirty="0">
                <a:ln>
                  <a:noFill/>
                </a:ln>
                <a:solidFill>
                  <a:srgbClr val="002060"/>
                </a:solidFill>
                <a:effectLst/>
                <a:uLnTx/>
                <a:uFillTx/>
                <a:latin typeface="ProximaNova"/>
                <a:ea typeface="+mn-ea"/>
                <a:cs typeface="+mn-cs"/>
              </a:rPr>
              <a:t>і не менше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10 відсотків </a:t>
            </a:r>
            <a:r>
              <a:rPr kumimoji="0" lang="uk-UA" sz="1800" b="0" i="0" u="none" strike="noStrike" kern="1200" cap="none" spc="0" normalizeH="0" baseline="0" noProof="0" dirty="0">
                <a:ln>
                  <a:noFill/>
                </a:ln>
                <a:solidFill>
                  <a:srgbClr val="002060"/>
                </a:solidFill>
                <a:effectLst/>
                <a:uLnTx/>
                <a:uFillTx/>
                <a:latin typeface="ProximaNova"/>
                <a:ea typeface="+mn-ea"/>
                <a:cs typeface="+mn-cs"/>
              </a:rPr>
              <a:t>загальної кількості годин обов'язково повинні бути спрямовані на вдосконалення знань, вмінь і практичних навичок у питанні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надання психологічної підтримки учасникам освітнього процесу</a:t>
            </a:r>
            <a:r>
              <a:rPr kumimoji="0" lang="uk-UA" sz="1800" b="0" i="0" u="none" strike="noStrike" kern="1200" cap="none" spc="0" normalizeH="0" baseline="0" noProof="0" dirty="0">
                <a:ln>
                  <a:noFill/>
                </a:ln>
                <a:solidFill>
                  <a:srgbClr val="002060"/>
                </a:solidFill>
                <a:effectLst/>
                <a:uLnTx/>
                <a:uFillTx/>
                <a:latin typeface="ProximaNova"/>
                <a:ea typeface="+mn-ea"/>
                <a:cs typeface="+mn-cs"/>
              </a:rPr>
              <a:t>.</a:t>
            </a:r>
            <a:endParaRPr kumimoji="0" lang="ru-RU" sz="1800" b="0" i="0" u="none" strike="noStrike" kern="1200" cap="none" spc="0" normalizeH="0" baseline="0" noProof="0" dirty="0">
              <a:ln>
                <a:noFill/>
              </a:ln>
              <a:solidFill>
                <a:srgbClr val="002060"/>
              </a:solidFill>
              <a:effectLst/>
              <a:uLnTx/>
              <a:uFillTx/>
              <a:latin typeface="ProximaNov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800" b="0" i="0" u="none" strike="noStrike" kern="1200" cap="none" spc="0" normalizeH="0" baseline="0" noProof="0" dirty="0">
                <a:ln>
                  <a:noFill/>
                </a:ln>
                <a:solidFill>
                  <a:srgbClr val="002060"/>
                </a:solidFill>
                <a:effectLst/>
                <a:uLnTx/>
                <a:uFillTx/>
                <a:latin typeface="ProximaNova"/>
                <a:ea typeface="+mn-ea"/>
                <a:cs typeface="+mn-cs"/>
              </a:rPr>
              <a:t>На основі пропозицій педагогічних працівників педагогічна рада закладу освіти формує та </a:t>
            </a:r>
            <a:r>
              <a:rPr kumimoji="0" lang="uk-UA" sz="1800" b="1" i="0" u="none" strike="noStrike" kern="1200" cap="none" spc="0" normalizeH="0" baseline="0" noProof="0" dirty="0">
                <a:ln>
                  <a:noFill/>
                </a:ln>
                <a:solidFill>
                  <a:srgbClr val="002060"/>
                </a:solidFill>
                <a:effectLst/>
                <a:uLnTx/>
                <a:uFillTx/>
                <a:latin typeface="ProximaNova"/>
                <a:ea typeface="+mn-ea"/>
                <a:cs typeface="+mn-cs"/>
              </a:rPr>
              <a:t>затверджує</a:t>
            </a:r>
            <a:r>
              <a:rPr kumimoji="0" lang="uk-UA" sz="1800" b="0" i="0" u="none" strike="noStrike" kern="1200" cap="none" spc="0" normalizeH="0" baseline="0" noProof="0" dirty="0">
                <a:ln>
                  <a:noFill/>
                </a:ln>
                <a:solidFill>
                  <a:srgbClr val="002060"/>
                </a:solidFill>
                <a:effectLst/>
                <a:uLnTx/>
                <a:uFillTx/>
                <a:latin typeface="ProximaNova"/>
                <a:ea typeface="+mn-ea"/>
                <a:cs typeface="+mn-cs"/>
              </a:rPr>
              <a:t> </a:t>
            </a:r>
            <a:r>
              <a:rPr kumimoji="0" lang="uk-UA" sz="1800" b="1" i="0" u="sng" strike="noStrike" kern="1200" cap="none" spc="0" normalizeH="0" baseline="0" noProof="0" dirty="0">
                <a:ln>
                  <a:noFill/>
                </a:ln>
                <a:solidFill>
                  <a:srgbClr val="002060"/>
                </a:solidFill>
                <a:effectLst/>
                <a:uLnTx/>
                <a:uFillTx/>
                <a:latin typeface="ProximaNova"/>
                <a:ea typeface="+mn-ea"/>
                <a:cs typeface="+mn-cs"/>
              </a:rPr>
              <a:t>річний</a:t>
            </a:r>
            <a:r>
              <a:rPr kumimoji="0" lang="uk-UA" sz="1800" b="1" i="0" u="none" strike="noStrike" kern="1200" cap="none" spc="0" normalizeH="0" baseline="0" noProof="0" dirty="0">
                <a:ln>
                  <a:noFill/>
                </a:ln>
                <a:solidFill>
                  <a:srgbClr val="002060"/>
                </a:solidFill>
                <a:effectLst/>
                <a:uLnTx/>
                <a:uFillTx/>
                <a:latin typeface="ProximaNova"/>
                <a:ea typeface="+mn-ea"/>
                <a:cs typeface="+mn-cs"/>
              </a:rPr>
              <a:t> план підвищення кваліфікації </a:t>
            </a:r>
            <a:r>
              <a:rPr kumimoji="0" lang="uk-UA" sz="1800" b="0" i="0" u="none" strike="noStrike" kern="1200" cap="none" spc="0" normalizeH="0" baseline="0" noProof="0" dirty="0">
                <a:ln>
                  <a:noFill/>
                </a:ln>
                <a:solidFill>
                  <a:srgbClr val="002060"/>
                </a:solidFill>
                <a:effectLst/>
                <a:uLnTx/>
                <a:uFillTx/>
                <a:latin typeface="ProximaNova"/>
                <a:ea typeface="+mn-ea"/>
                <a:cs typeface="+mn-cs"/>
              </a:rPr>
              <a:t>педагогічних працівників на наступний календарний рік.</a:t>
            </a:r>
          </a:p>
        </p:txBody>
      </p:sp>
      <p:pic>
        <p:nvPicPr>
          <p:cNvPr id="4" name="Picture 2" descr="STATE SERVICE OF EDUCATION QUALITY OF UK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2847" y="2708920"/>
            <a:ext cx="1000374" cy="99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6"/>
          <p:cNvSpPr/>
          <p:nvPr/>
        </p:nvSpPr>
        <p:spPr>
          <a:xfrm>
            <a:off x="84484" y="1123957"/>
            <a:ext cx="8975717" cy="147732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ProximaNova"/>
                <a:ea typeface="+mn-ea"/>
                <a:cs typeface="+mn-cs"/>
              </a:rPr>
              <a:t>СТАТТЯ 59.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800" b="0" i="0" u="none" strike="noStrike" kern="1200" cap="none" spc="0" normalizeH="0" baseline="0" noProof="0" dirty="0">
                <a:ln>
                  <a:noFill/>
                </a:ln>
                <a:solidFill>
                  <a:srgbClr val="002060"/>
                </a:solidFill>
                <a:effectLst/>
                <a:uLnTx/>
                <a:uFillTx/>
                <a:latin typeface="ProximaNova"/>
                <a:ea typeface="+mn-ea"/>
                <a:cs typeface="+mn-cs"/>
              </a:rPr>
              <a:t>Педагогічна рада закладу освіти на основі пропозицій педагогічних працівників затверджує </a:t>
            </a:r>
            <a:r>
              <a:rPr kumimoji="0" lang="uk-UA" sz="1800" b="0" i="0" u="sng" strike="noStrike" kern="1200" cap="none" spc="0" normalizeH="0" baseline="0" noProof="0" dirty="0">
                <a:ln>
                  <a:noFill/>
                </a:ln>
                <a:solidFill>
                  <a:srgbClr val="002060"/>
                </a:solidFill>
                <a:effectLst/>
                <a:uLnTx/>
                <a:uFillTx/>
                <a:latin typeface="ProximaNova"/>
                <a:ea typeface="+mn-ea"/>
                <a:cs typeface="+mn-cs"/>
              </a:rPr>
              <a:t>річний</a:t>
            </a:r>
            <a:r>
              <a:rPr kumimoji="0" lang="uk-UA" sz="1800" b="0" i="0" u="none" strike="noStrike" kern="1200" cap="none" spc="0" normalizeH="0" baseline="0" noProof="0" dirty="0">
                <a:ln>
                  <a:noFill/>
                </a:ln>
                <a:solidFill>
                  <a:srgbClr val="002060"/>
                </a:solidFill>
                <a:effectLst/>
                <a:uLnTx/>
                <a:uFillTx/>
                <a:latin typeface="ProximaNova"/>
                <a:ea typeface="+mn-ea"/>
                <a:cs typeface="+mn-cs"/>
              </a:rPr>
              <a:t> план підвищення кваліфікації педагогічних працівників</a:t>
            </a:r>
            <a:r>
              <a:rPr kumimoji="0" lang="uk-UA" sz="1800" b="1" i="0" u="none" strike="noStrike" kern="1200" cap="none" spc="0" normalizeH="0" baseline="0" noProof="0" dirty="0">
                <a:ln>
                  <a:noFill/>
                </a:ln>
                <a:solidFill>
                  <a:srgbClr val="002060"/>
                </a:solidFill>
                <a:effectLst/>
                <a:uLnTx/>
                <a:uFillTx/>
                <a:latin typeface="ProximaNova"/>
                <a:ea typeface="+mn-ea"/>
                <a:cs typeface="+mn-cs"/>
              </a:rPr>
              <a:t>.</a:t>
            </a:r>
            <a:endParaRPr kumimoji="0" lang="uk-UA" sz="1800" b="0" i="0" u="none" strike="noStrike" kern="1200" cap="none" spc="0" normalizeH="0" baseline="0" noProof="0" dirty="0">
              <a:ln>
                <a:noFill/>
              </a:ln>
              <a:solidFill>
                <a:srgbClr val="002060"/>
              </a:solidFill>
              <a:effectLst/>
              <a:uLnTx/>
              <a:uFillTx/>
              <a:latin typeface="ProximaNov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800" b="1" i="0" u="none" strike="noStrike" kern="1200" cap="none" spc="0" normalizeH="0" baseline="0" noProof="0" dirty="0">
                <a:ln>
                  <a:noFill/>
                </a:ln>
                <a:solidFill>
                  <a:srgbClr val="002060"/>
                </a:solidFill>
                <a:effectLst/>
                <a:uLnTx/>
                <a:uFillTx/>
                <a:latin typeface="ProximaNova"/>
                <a:ea typeface="+mn-ea"/>
                <a:cs typeface="+mn-cs"/>
              </a:rPr>
              <a:t>Підвищення кваліфікації є необхідною умовою атестації педагогічного працівника.</a:t>
            </a:r>
            <a:endParaRPr kumimoji="0" lang="uk-UA"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623" y="241243"/>
            <a:ext cx="1023578" cy="111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8439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83" y="92451"/>
            <a:ext cx="9144000" cy="509399"/>
          </a:xfrm>
        </p:spPr>
        <p:txBody>
          <a:bodyPr>
            <a:normAutofit/>
          </a:bodyPr>
          <a:lstStyle/>
          <a:p>
            <a:r>
              <a:rPr lang="uk-UA" sz="2400" b="1" dirty="0">
                <a:solidFill>
                  <a:srgbClr val="AC0000"/>
                </a:solidFill>
                <a:latin typeface="Candara" panose="020E0502030303020204" pitchFamily="34" charset="0"/>
                <a:ea typeface="+mn-ea"/>
                <a:cs typeface="+mn-cs"/>
              </a:rPr>
              <a:t>ПІДВИЩЕННЯ КВАЛІФІКАЦІЇ ПЕДАГОГІЧНИХ ПРАЦІВНИКІВ</a:t>
            </a:r>
          </a:p>
        </p:txBody>
      </p:sp>
      <p:sp>
        <p:nvSpPr>
          <p:cNvPr id="3" name="Прямокутник 2"/>
          <p:cNvSpPr/>
          <p:nvPr/>
        </p:nvSpPr>
        <p:spPr>
          <a:xfrm>
            <a:off x="52332" y="5021224"/>
            <a:ext cx="9063675" cy="11079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600" b="1" i="0" u="none" strike="noStrike" kern="1200" cap="none" spc="0" normalizeH="0" baseline="0" noProof="0" dirty="0">
                <a:ln>
                  <a:noFill/>
                </a:ln>
                <a:solidFill>
                  <a:srgbClr val="002060"/>
                </a:solidFill>
                <a:effectLst/>
                <a:uLnTx/>
                <a:uFillTx/>
                <a:latin typeface="Arial" charset="0"/>
                <a:ea typeface="+mn-ea"/>
                <a:cs typeface="+mn-cs"/>
              </a:rPr>
              <a:t>Підвищення кваліфікації є необхідною умовою атестації.</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uk-UA" sz="1600" b="0" i="0" u="none" strike="noStrike" kern="1200" cap="none" spc="0" normalizeH="0" baseline="0" noProof="0" dirty="0">
                <a:ln>
                  <a:noFill/>
                </a:ln>
                <a:solidFill>
                  <a:srgbClr val="002060"/>
                </a:solidFill>
                <a:effectLst/>
                <a:uLnTx/>
                <a:uFillTx/>
                <a:latin typeface="Arial" charset="0"/>
                <a:ea typeface="+mn-ea"/>
                <a:cs typeface="+mn-cs"/>
              </a:rPr>
              <a:t> Загальний обсяг підвищення кваліфікації визначається </a:t>
            </a:r>
            <a:r>
              <a:rPr kumimoji="0" lang="uk-UA" sz="1600" b="1" i="0" u="none" strike="noStrike" kern="1200" cap="none" spc="0" normalizeH="0" baseline="0" noProof="0" dirty="0">
                <a:ln>
                  <a:noFill/>
                </a:ln>
                <a:solidFill>
                  <a:srgbClr val="002060"/>
                </a:solidFill>
                <a:effectLst/>
                <a:uLnTx/>
                <a:uFillTx/>
                <a:latin typeface="Arial" charset="0"/>
                <a:ea typeface="+mn-ea"/>
                <a:cs typeface="+mn-cs"/>
              </a:rPr>
              <a:t>сумарно за останні 5 років перед атестацією </a:t>
            </a:r>
            <a:r>
              <a:rPr kumimoji="0" lang="uk-UA" sz="1600" b="0" i="0" u="none" strike="noStrike" kern="1200" cap="none" spc="0" normalizeH="0" baseline="0" noProof="0" dirty="0">
                <a:ln>
                  <a:noFill/>
                </a:ln>
                <a:solidFill>
                  <a:srgbClr val="002060"/>
                </a:solidFill>
                <a:effectLst/>
                <a:uLnTx/>
                <a:uFillTx/>
                <a:latin typeface="Arial" charset="0"/>
                <a:ea typeface="+mn-ea"/>
                <a:cs typeface="+mn-cs"/>
              </a:rPr>
              <a:t>та незалежно від суб’єкта підвищення кваліфікації, виду, форми чи напряму</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a:t>
            </a:r>
          </a:p>
        </p:txBody>
      </p:sp>
      <p:sp>
        <p:nvSpPr>
          <p:cNvPr id="4" name="Прямокутник 3"/>
          <p:cNvSpPr/>
          <p:nvPr/>
        </p:nvSpPr>
        <p:spPr>
          <a:xfrm>
            <a:off x="611560" y="2271714"/>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Прямокутник 4"/>
          <p:cNvSpPr/>
          <p:nvPr/>
        </p:nvSpPr>
        <p:spPr>
          <a:xfrm>
            <a:off x="0" y="1041814"/>
            <a:ext cx="9110431" cy="1477328"/>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Arial" charset="0"/>
                <a:ea typeface="+mn-ea"/>
                <a:cs typeface="+mn-cs"/>
              </a:rPr>
              <a:t>14. Кожен педагогічний і науково-педагогічний працівник ЗЗСО відповідно до законів України «Про освіту», «Про загальну середню освіту» зобов’язаний </a:t>
            </a:r>
            <a:r>
              <a:rPr kumimoji="0" lang="uk-UA" sz="1800" b="1" i="0" u="none" strike="noStrike" kern="1200" cap="none" spc="0" normalizeH="0" baseline="0" noProof="0" dirty="0">
                <a:ln>
                  <a:noFill/>
                </a:ln>
                <a:solidFill>
                  <a:srgbClr val="002060"/>
                </a:solidFill>
                <a:effectLst/>
                <a:uLnTx/>
                <a:uFillTx/>
                <a:latin typeface="Arial" charset="0"/>
                <a:ea typeface="+mn-ea"/>
                <a:cs typeface="+mn-cs"/>
              </a:rPr>
              <a:t>щороку </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підвищувати кваліфікацію.</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Arial" charset="0"/>
                <a:ea typeface="+mn-ea"/>
                <a:cs typeface="+mn-cs"/>
              </a:rPr>
              <a:t>16. Загальний обсяг підвищення кваліфікації педагогічного або науково-педагогічного працівника ЗЗСО не може бути </a:t>
            </a:r>
            <a:r>
              <a:rPr kumimoji="0" lang="uk-UA" sz="1800" b="1" i="0" u="none" strike="noStrike" kern="1200" cap="none" spc="0" normalizeH="0" baseline="0" noProof="0" dirty="0">
                <a:ln>
                  <a:noFill/>
                </a:ln>
                <a:solidFill>
                  <a:srgbClr val="002060"/>
                </a:solidFill>
                <a:effectLst/>
                <a:uLnTx/>
                <a:uFillTx/>
                <a:latin typeface="Arial" charset="0"/>
                <a:ea typeface="+mn-ea"/>
                <a:cs typeface="+mn-cs"/>
              </a:rPr>
              <a:t>менше ніж 150 годин на п’ять років.</a:t>
            </a:r>
            <a:endParaRPr kumimoji="0" lang="uk-UA" sz="1800" b="0" i="0" u="none" strike="noStrike" kern="1200" cap="none" spc="0" normalizeH="0" baseline="0" noProof="0" dirty="0">
              <a:ln>
                <a:noFill/>
              </a:ln>
              <a:solidFill>
                <a:srgbClr val="002060"/>
              </a:solidFill>
              <a:effectLst/>
              <a:uLnTx/>
              <a:uFillTx/>
              <a:latin typeface="Arial" charset="0"/>
              <a:ea typeface="+mn-ea"/>
              <a:cs typeface="+mn-cs"/>
            </a:endParaRPr>
          </a:p>
        </p:txBody>
      </p:sp>
      <p:pic>
        <p:nvPicPr>
          <p:cNvPr id="7" name="Рисунок 6"/>
          <p:cNvPicPr>
            <a:picLocks noChangeAspect="1"/>
          </p:cNvPicPr>
          <p:nvPr/>
        </p:nvPicPr>
        <p:blipFill>
          <a:blip r:embed="rId2"/>
          <a:stretch>
            <a:fillRect/>
          </a:stretch>
        </p:blipFill>
        <p:spPr>
          <a:xfrm>
            <a:off x="6444208" y="4541565"/>
            <a:ext cx="2734316" cy="778486"/>
          </a:xfrm>
          <a:prstGeom prst="rect">
            <a:avLst/>
          </a:prstGeom>
        </p:spPr>
      </p:pic>
      <p:sp>
        <p:nvSpPr>
          <p:cNvPr id="11" name="Прямокутник 10"/>
          <p:cNvSpPr/>
          <p:nvPr/>
        </p:nvSpPr>
        <p:spPr>
          <a:xfrm>
            <a:off x="0" y="2574104"/>
            <a:ext cx="9110430" cy="1200329"/>
          </a:xfrm>
          <a:prstGeom prst="rect">
            <a:avLst/>
          </a:prstGeom>
          <a:solidFill>
            <a:srgbClr val="EAEBD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2060"/>
                </a:solidFill>
                <a:effectLst/>
                <a:uLnTx/>
                <a:uFillTx/>
                <a:latin typeface="Arial" charset="0"/>
                <a:ea typeface="+mn-ea"/>
                <a:cs typeface="+mn-cs"/>
              </a:rPr>
              <a:t>У разі </a:t>
            </a:r>
            <a:r>
              <a:rPr kumimoji="0" lang="uk-UA" sz="1800" b="1" i="0" u="none" strike="noStrike" kern="1200" cap="none" spc="0" normalizeH="0" baseline="0" noProof="0" dirty="0">
                <a:ln>
                  <a:noFill/>
                </a:ln>
                <a:solidFill>
                  <a:srgbClr val="002060"/>
                </a:solidFill>
                <a:effectLst/>
                <a:uLnTx/>
                <a:uFillTx/>
                <a:latin typeface="Arial" charset="0"/>
                <a:ea typeface="+mn-ea"/>
                <a:cs typeface="+mn-cs"/>
              </a:rPr>
              <a:t>викладання декількох навчальних предметів (дисциплін) </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педагогічні та науково-педагогічні працівники </a:t>
            </a:r>
            <a:r>
              <a:rPr kumimoji="0" lang="uk-UA" sz="1800" b="1" i="0" u="none" strike="noStrike" kern="1200" cap="none" spc="0" normalizeH="0" baseline="0" noProof="0" dirty="0">
                <a:ln>
                  <a:noFill/>
                </a:ln>
                <a:solidFill>
                  <a:srgbClr val="002060"/>
                </a:solidFill>
                <a:effectLst/>
                <a:uLnTx/>
                <a:uFillTx/>
                <a:latin typeface="Arial" charset="0"/>
                <a:ea typeface="+mn-ea"/>
                <a:cs typeface="+mn-cs"/>
              </a:rPr>
              <a:t>самостійно обирають послідовність </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підвищення кваліфікації за певними напрямами у міжатестаційний період у межах загального обсягу (тривалості) підвищення кваліфікації, визначеного законодавством.</a:t>
            </a:r>
          </a:p>
        </p:txBody>
      </p:sp>
      <p:sp>
        <p:nvSpPr>
          <p:cNvPr id="12" name="Прямокутник 11"/>
          <p:cNvSpPr/>
          <p:nvPr/>
        </p:nvSpPr>
        <p:spPr>
          <a:xfrm>
            <a:off x="3306179" y="530155"/>
            <a:ext cx="5837821"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0" cap="none" spc="0" normalizeH="0" baseline="0" noProof="0" dirty="0">
                <a:ln>
                  <a:noFill/>
                </a:ln>
                <a:solidFill>
                  <a:srgbClr val="002060"/>
                </a:solidFill>
                <a:effectLst/>
                <a:uLnTx/>
                <a:uFillTx/>
                <a:latin typeface="Calibri"/>
                <a:ea typeface="+mn-ea"/>
                <a:cs typeface="+mn-cs"/>
              </a:rPr>
              <a:t>Порядок підвищення кваліфікації педагогічних і науково-педагогічних працівників: </a:t>
            </a:r>
            <a:r>
              <a:rPr kumimoji="0" lang="ru-RU" sz="1400" b="1" i="0" u="none" strike="noStrike" kern="0" cap="none" spc="0" normalizeH="0" baseline="0" noProof="0" dirty="0">
                <a:ln>
                  <a:noFill/>
                </a:ln>
                <a:solidFill>
                  <a:srgbClr val="002060"/>
                </a:solidFill>
                <a:effectLst/>
                <a:uLnTx/>
                <a:uFillTx/>
                <a:latin typeface="Calibri"/>
                <a:ea typeface="+mn-ea"/>
                <a:cs typeface="+mn-cs"/>
              </a:rPr>
              <a:t>постанова КМУ від 21.08.2019 № 800</a:t>
            </a:r>
            <a:endParaRPr kumimoji="0" lang="uk-UA" sz="1400" b="1" i="0" u="none" strike="noStrike" kern="0" cap="none" spc="0" normalizeH="0" baseline="0" noProof="0" dirty="0">
              <a:ln>
                <a:noFill/>
              </a:ln>
              <a:solidFill>
                <a:srgbClr val="002060"/>
              </a:solidFill>
              <a:effectLst/>
              <a:uLnTx/>
              <a:uFillTx/>
              <a:latin typeface="Calibri"/>
              <a:ea typeface="+mn-ea"/>
              <a:cs typeface="+mn-cs"/>
            </a:endParaRPr>
          </a:p>
        </p:txBody>
      </p:sp>
      <p:sp>
        <p:nvSpPr>
          <p:cNvPr id="13" name="Прямокутник 12"/>
          <p:cNvSpPr/>
          <p:nvPr/>
        </p:nvSpPr>
        <p:spPr>
          <a:xfrm>
            <a:off x="-468560" y="6270325"/>
            <a:ext cx="1979712" cy="33855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993300"/>
                </a:solidFill>
                <a:effectLst/>
                <a:uLnTx/>
                <a:uFillTx/>
                <a:latin typeface="Calibri"/>
                <a:ea typeface="+mn-ea"/>
                <a:cs typeface="+mn-cs"/>
                <a:sym typeface="Wingdings"/>
              </a:rPr>
              <a:t></a:t>
            </a:r>
            <a:r>
              <a:rPr kumimoji="0" lang="uk-UA" sz="1600" b="0" i="0" u="none" strike="noStrike" kern="1200" cap="none" spc="0" normalizeH="0" baseline="0" noProof="0" dirty="0">
                <a:ln>
                  <a:noFill/>
                </a:ln>
                <a:solidFill>
                  <a:srgbClr val="993300"/>
                </a:solidFill>
                <a:effectLst/>
                <a:uLnTx/>
                <a:uFillTx/>
                <a:latin typeface="Calibri"/>
                <a:ea typeface="+mn-ea"/>
                <a:cs typeface="+mn-cs"/>
                <a:sym typeface="Wingdings"/>
              </a:rPr>
              <a:t> </a:t>
            </a:r>
            <a:r>
              <a:rPr kumimoji="0" lang="uk-UA" sz="1600" b="0" i="1" u="none" strike="noStrike" kern="1200" cap="none" spc="0" normalizeH="0" baseline="0" noProof="0" dirty="0">
                <a:ln>
                  <a:noFill/>
                </a:ln>
                <a:solidFill>
                  <a:srgbClr val="993300"/>
                </a:solidFill>
                <a:effectLst/>
                <a:uLnTx/>
                <a:uFillTx/>
                <a:latin typeface="Calibri"/>
                <a:ea typeface="+mn-ea"/>
                <a:cs typeface="Calibri" pitchFamily="34" charset="0"/>
              </a:rPr>
              <a:t>Міркуємо!</a:t>
            </a:r>
          </a:p>
        </p:txBody>
      </p:sp>
      <p:sp>
        <p:nvSpPr>
          <p:cNvPr id="14" name="Прямокутник 13"/>
          <p:cNvSpPr/>
          <p:nvPr/>
        </p:nvSpPr>
        <p:spPr>
          <a:xfrm>
            <a:off x="1118004" y="6111241"/>
            <a:ext cx="8034081" cy="738664"/>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1400" b="0" i="1" u="none" strike="noStrike" kern="1200" cap="none" spc="0" normalizeH="0" baseline="0" noProof="0" dirty="0">
                <a:ln>
                  <a:noFill/>
                </a:ln>
                <a:solidFill>
                  <a:srgbClr val="002060"/>
                </a:solidFill>
                <a:effectLst/>
                <a:uLnTx/>
                <a:uFillTx/>
                <a:latin typeface="Roboto"/>
                <a:ea typeface="+mn-ea"/>
                <a:cs typeface="+mn-cs"/>
              </a:rPr>
              <a:t>Чи визначено кількість щорічного підвищення кваліфікації?</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uk-UA" sz="1400" b="0" i="1" u="none" strike="noStrike" kern="1200" cap="none" spc="0" normalizeH="0" baseline="0" noProof="0" dirty="0">
                <a:ln>
                  <a:noFill/>
                </a:ln>
                <a:solidFill>
                  <a:srgbClr val="002060"/>
                </a:solidFill>
                <a:effectLst/>
                <a:uLnTx/>
                <a:uFillTx/>
                <a:latin typeface="Roboto"/>
                <a:ea typeface="+mn-ea"/>
                <a:cs typeface="+mn-cs"/>
              </a:rPr>
              <a:t>Яким має бути загальний обсяг підвищення кваліфікації, якщо позачергова атестація?</a:t>
            </a:r>
            <a:r>
              <a:rPr kumimoji="0" lang="uk-UA" sz="1400" b="0" i="0" u="none" strike="noStrike" kern="1200" cap="none" spc="0" normalizeH="0" baseline="0" noProof="0" dirty="0">
                <a:ln>
                  <a:noFill/>
                </a:ln>
                <a:solidFill>
                  <a:prstClr val="black"/>
                </a:solidFill>
                <a:effectLst/>
                <a:uLnTx/>
                <a:uFillTx/>
                <a:latin typeface="Calibri"/>
                <a:ea typeface="+mn-ea"/>
                <a:cs typeface="+mn-cs"/>
              </a:rPr>
              <a:t> </a:t>
            </a:r>
            <a:r>
              <a:rPr kumimoji="0" lang="uk-UA" sz="1400" b="0" i="1" u="none" strike="noStrike" kern="1200" cap="none" spc="0" normalizeH="0" baseline="0" noProof="0" dirty="0">
                <a:ln>
                  <a:noFill/>
                </a:ln>
                <a:solidFill>
                  <a:srgbClr val="002060"/>
                </a:solidFill>
                <a:effectLst/>
                <a:uLnTx/>
                <a:uFillTx/>
                <a:latin typeface="Roboto"/>
                <a:ea typeface="+mn-ea"/>
                <a:cs typeface="+mn-cs"/>
              </a:rPr>
              <a:t>Лише успішне проходження сертифікації - </a:t>
            </a:r>
            <a:r>
              <a:rPr kumimoji="0" lang="ru-RU" sz="1400" b="0" i="1" u="none" strike="noStrike" kern="1200" cap="none" spc="0" normalizeH="0" baseline="0" noProof="0" dirty="0">
                <a:ln>
                  <a:noFill/>
                </a:ln>
                <a:solidFill>
                  <a:srgbClr val="002060"/>
                </a:solidFill>
                <a:effectLst/>
                <a:uLnTx/>
                <a:uFillTx/>
                <a:latin typeface="Roboto"/>
                <a:ea typeface="+mn-ea"/>
                <a:cs typeface="+mn-cs"/>
              </a:rPr>
              <a:t>без урахування </a:t>
            </a:r>
            <a:r>
              <a:rPr kumimoji="0" lang="uk-UA" sz="1400" b="0" i="1" u="none" strike="noStrike" kern="1200" cap="none" spc="0" normalizeH="0" baseline="0" noProof="0" dirty="0">
                <a:ln>
                  <a:noFill/>
                </a:ln>
                <a:solidFill>
                  <a:srgbClr val="002060"/>
                </a:solidFill>
                <a:effectLst/>
                <a:uLnTx/>
                <a:uFillTx/>
                <a:latin typeface="Roboto"/>
                <a:ea typeface="+mn-ea"/>
                <a:cs typeface="+mn-cs"/>
              </a:rPr>
              <a:t>підвищення кваліфікації (п. 13).</a:t>
            </a:r>
          </a:p>
        </p:txBody>
      </p:sp>
      <p:sp>
        <p:nvSpPr>
          <p:cNvPr id="15" name="Прямокутник 14"/>
          <p:cNvSpPr/>
          <p:nvPr/>
        </p:nvSpPr>
        <p:spPr>
          <a:xfrm>
            <a:off x="0" y="3755194"/>
            <a:ext cx="9110430" cy="92333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002060"/>
                </a:solidFill>
                <a:effectLst/>
                <a:uLnTx/>
                <a:uFillTx/>
                <a:latin typeface="Arial" charset="0"/>
                <a:ea typeface="+mn-ea"/>
                <a:cs typeface="+mn-cs"/>
              </a:rPr>
              <a:t>Загальний обсяг підвищення кваліфікації </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педагогічного працівника ЗДО встановлюється його засновником (або уповноваженим ним органом), але </a:t>
            </a:r>
            <a:r>
              <a:rPr kumimoji="0" lang="uk-UA" sz="1800" b="1" i="0" u="none" strike="noStrike" kern="1200" cap="none" spc="0" normalizeH="0" baseline="0" noProof="0" dirty="0">
                <a:ln>
                  <a:noFill/>
                </a:ln>
                <a:solidFill>
                  <a:srgbClr val="002060"/>
                </a:solidFill>
                <a:effectLst/>
                <a:uLnTx/>
                <a:uFillTx/>
                <a:latin typeface="Arial" charset="0"/>
                <a:ea typeface="+mn-ea"/>
                <a:cs typeface="+mn-cs"/>
              </a:rPr>
              <a:t>не може бути менше ніж 120 годин на п’ять років</a:t>
            </a:r>
            <a:r>
              <a:rPr kumimoji="0" lang="uk-UA" sz="1800" b="0" i="0" u="none" strike="noStrike" kern="1200" cap="none" spc="0" normalizeH="0" baseline="0" noProof="0" dirty="0">
                <a:ln>
                  <a:noFill/>
                </a:ln>
                <a:solidFill>
                  <a:srgbClr val="002060"/>
                </a:solidFill>
                <a:effectLst/>
                <a:uLnTx/>
                <a:uFillTx/>
                <a:latin typeface="Arial" charset="0"/>
                <a:ea typeface="+mn-ea"/>
                <a:cs typeface="+mn-cs"/>
              </a:rPr>
              <a:t>.</a:t>
            </a:r>
          </a:p>
        </p:txBody>
      </p:sp>
    </p:spTree>
    <p:extLst>
      <p:ext uri="{BB962C8B-B14F-4D97-AF65-F5344CB8AC3E}">
        <p14:creationId xmlns:p14="http://schemas.microsoft.com/office/powerpoint/2010/main" val="3553405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33944"/>
            <a:ext cx="1291126"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кутник 5"/>
          <p:cNvSpPr/>
          <p:nvPr/>
        </p:nvSpPr>
        <p:spPr>
          <a:xfrm>
            <a:off x="1435957" y="3762643"/>
            <a:ext cx="7622781" cy="461665"/>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fontAlgn="base" hangingPunct="0">
              <a:spcBef>
                <a:spcPct val="0"/>
              </a:spcBef>
              <a:spcAft>
                <a:spcPct val="0"/>
              </a:spcAft>
              <a:defRPr/>
            </a:pPr>
            <a:r>
              <a:rPr lang="uk-UA" sz="2400" dirty="0">
                <a:solidFill>
                  <a:srgbClr val="002060"/>
                </a:solidFill>
              </a:rPr>
              <a:t>Надання домедичної допомоги …</a:t>
            </a:r>
          </a:p>
        </p:txBody>
      </p:sp>
      <p:sp>
        <p:nvSpPr>
          <p:cNvPr id="7" name="Прямокутник 6"/>
          <p:cNvSpPr/>
          <p:nvPr/>
        </p:nvSpPr>
        <p:spPr>
          <a:xfrm>
            <a:off x="1396384" y="2833491"/>
            <a:ext cx="7663478"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fontAlgn="base" hangingPunct="0">
              <a:spcBef>
                <a:spcPct val="0"/>
              </a:spcBef>
              <a:spcAft>
                <a:spcPct val="0"/>
              </a:spcAft>
              <a:defRPr/>
            </a:pPr>
            <a:r>
              <a:rPr lang="uk-UA" sz="2400" dirty="0">
                <a:solidFill>
                  <a:srgbClr val="002060"/>
                </a:solidFill>
              </a:rPr>
              <a:t>Розвиток цифрової компетентності. </a:t>
            </a:r>
          </a:p>
          <a:p>
            <a:pPr algn="ctr" eaLnBrk="0" fontAlgn="base" hangingPunct="0">
              <a:spcBef>
                <a:spcPct val="0"/>
              </a:spcBef>
              <a:spcAft>
                <a:spcPct val="0"/>
              </a:spcAft>
              <a:defRPr/>
            </a:pPr>
            <a:r>
              <a:rPr lang="uk-UA" sz="2400" dirty="0">
                <a:solidFill>
                  <a:srgbClr val="002060"/>
                </a:solidFill>
              </a:rPr>
              <a:t>Електронні (цифрові) освітні ресурси </a:t>
            </a:r>
          </a:p>
        </p:txBody>
      </p:sp>
      <p:pic>
        <p:nvPicPr>
          <p:cNvPr id="213002"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92" y="2489894"/>
            <a:ext cx="1241135" cy="113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кутник 1"/>
          <p:cNvSpPr/>
          <p:nvPr/>
        </p:nvSpPr>
        <p:spPr>
          <a:xfrm>
            <a:off x="1368805" y="1904339"/>
            <a:ext cx="7677938"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fontAlgn="base" hangingPunct="0">
              <a:spcBef>
                <a:spcPct val="0"/>
              </a:spcBef>
              <a:spcAft>
                <a:spcPct val="0"/>
              </a:spcAft>
              <a:defRPr/>
            </a:pPr>
            <a:r>
              <a:rPr lang="uk-UA" sz="2400" dirty="0">
                <a:solidFill>
                  <a:srgbClr val="002060"/>
                </a:solidFill>
              </a:rPr>
              <a:t>Надання психологічної підтримки </a:t>
            </a:r>
          </a:p>
          <a:p>
            <a:pPr algn="ctr" eaLnBrk="0" fontAlgn="base" hangingPunct="0">
              <a:spcBef>
                <a:spcPct val="0"/>
              </a:spcBef>
              <a:spcAft>
                <a:spcPct val="0"/>
              </a:spcAft>
              <a:defRPr/>
            </a:pPr>
            <a:r>
              <a:rPr lang="uk-UA" sz="2400" dirty="0">
                <a:solidFill>
                  <a:srgbClr val="002060"/>
                </a:solidFill>
              </a:rPr>
              <a:t>учасникам освітнього процесу</a:t>
            </a:r>
          </a:p>
        </p:txBody>
      </p:sp>
      <p:sp>
        <p:nvSpPr>
          <p:cNvPr id="9" name="Місце для вмісту 2"/>
          <p:cNvSpPr txBox="1">
            <a:spLocks/>
          </p:cNvSpPr>
          <p:nvPr/>
        </p:nvSpPr>
        <p:spPr>
          <a:xfrm>
            <a:off x="1404031" y="4297020"/>
            <a:ext cx="7663478" cy="8640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2400" dirty="0">
                <a:solidFill>
                  <a:srgbClr val="002060"/>
                </a:solidFill>
              </a:rPr>
              <a:t>Особливості навчального заняття в умовах </a:t>
            </a:r>
          </a:p>
          <a:p>
            <a:pPr marL="0" indent="0" algn="ctr">
              <a:buFont typeface="Arial" pitchFamily="34" charset="0"/>
              <a:buNone/>
            </a:pPr>
            <a:r>
              <a:rPr lang="uk-UA" sz="2400" dirty="0">
                <a:solidFill>
                  <a:srgbClr val="002060"/>
                </a:solidFill>
              </a:rPr>
              <a:t>компетентнісної моделі навчання та його аналіз</a:t>
            </a:r>
          </a:p>
        </p:txBody>
      </p:sp>
      <p:sp>
        <p:nvSpPr>
          <p:cNvPr id="10" name="Місце для вмісту 2"/>
          <p:cNvSpPr txBox="1">
            <a:spLocks/>
          </p:cNvSpPr>
          <p:nvPr/>
        </p:nvSpPr>
        <p:spPr>
          <a:xfrm>
            <a:off x="1427605" y="6187687"/>
            <a:ext cx="7639486" cy="626649"/>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2400" dirty="0">
                <a:solidFill>
                  <a:srgbClr val="002060"/>
                </a:solidFill>
              </a:rPr>
              <a:t>Оцінювання навчальних досягнень здобувачів освіти</a:t>
            </a:r>
          </a:p>
        </p:txBody>
      </p:sp>
      <p:sp>
        <p:nvSpPr>
          <p:cNvPr id="3" name="Прямокутник 2"/>
          <p:cNvSpPr/>
          <p:nvPr/>
        </p:nvSpPr>
        <p:spPr>
          <a:xfrm>
            <a:off x="315847" y="71698"/>
            <a:ext cx="8764643" cy="424732"/>
          </a:xfrm>
          <a:prstGeom prst="rect">
            <a:avLst/>
          </a:prstGeom>
        </p:spPr>
        <p:txBody>
          <a:bodyPr wrap="none">
            <a:spAutoFit/>
          </a:bodyPr>
          <a:lstStyle/>
          <a:p>
            <a:pPr algn="ctr" fontAlgn="base">
              <a:lnSpc>
                <a:spcPct val="90000"/>
              </a:lnSpc>
              <a:spcBef>
                <a:spcPts val="750"/>
              </a:spcBef>
              <a:spcAft>
                <a:spcPct val="0"/>
              </a:spcAft>
              <a:defRPr/>
            </a:pPr>
            <a:r>
              <a:rPr lang="ru-RU" altLang="en-US" sz="2400" b="1" dirty="0">
                <a:solidFill>
                  <a:srgbClr val="AC0000"/>
                </a:solidFill>
                <a:latin typeface="Candara" panose="020E0502030303020204" pitchFamily="34" charset="0"/>
                <a:cs typeface="Arial" charset="0"/>
              </a:rPr>
              <a:t>НАСКРІЗНІ СТРАТЕГІЧНІ НАПРЯМИ ПРОФЕСІЙНОГО РОЗВИТКУ  </a:t>
            </a:r>
          </a:p>
        </p:txBody>
      </p:sp>
      <p:sp>
        <p:nvSpPr>
          <p:cNvPr id="12" name="Місце для вмісту 2"/>
          <p:cNvSpPr txBox="1">
            <a:spLocks/>
          </p:cNvSpPr>
          <p:nvPr/>
        </p:nvSpPr>
        <p:spPr>
          <a:xfrm>
            <a:off x="1389154" y="624880"/>
            <a:ext cx="7677937" cy="1218113"/>
          </a:xfrm>
          <a:prstGeom prst="rect">
            <a:avLst/>
          </a:prstGeom>
          <a:solidFill>
            <a:schemeClr val="bg2"/>
          </a:solidFill>
          <a:ln>
            <a:solidFill>
              <a:schemeClr val="bg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2400" dirty="0">
                <a:solidFill>
                  <a:srgbClr val="002060"/>
                </a:solidFill>
              </a:rPr>
              <a:t>Удосконалення знань, умінь і практичних навичок у частині роботи з учнями з особливими освітніми потребами</a:t>
            </a:r>
          </a:p>
        </p:txBody>
      </p:sp>
      <p:sp>
        <p:nvSpPr>
          <p:cNvPr id="5" name="AutoShape 2" descr="☎(050)409-08-69⟐ПРАВО⟐ Закон України «Про повну загальну середню освіту» ➼  підручніки та юрідічно-правова література в Києві, Харкові, Дніпрі, Одесі,  Львові, Кривому Розі, Полтаві, Запоріжжі, Сумах, Чернігові, Черкасах,  Луцьку, Тернополі, Маріуполі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solidFill>
                <a:prstClr val="black"/>
              </a:solidFill>
            </a:endParaRPr>
          </a:p>
        </p:txBody>
      </p:sp>
      <p:pic>
        <p:nvPicPr>
          <p:cNvPr id="8" name="Рисунок 7"/>
          <p:cNvPicPr>
            <a:picLocks noChangeAspect="1"/>
          </p:cNvPicPr>
          <p:nvPr/>
        </p:nvPicPr>
        <p:blipFill>
          <a:blip r:embed="rId4"/>
          <a:stretch>
            <a:fillRect/>
          </a:stretch>
        </p:blipFill>
        <p:spPr>
          <a:xfrm>
            <a:off x="85284" y="812901"/>
            <a:ext cx="1241135" cy="1368152"/>
          </a:xfrm>
          <a:prstGeom prst="rect">
            <a:avLst/>
          </a:prstGeom>
        </p:spPr>
      </p:pic>
      <p:sp>
        <p:nvSpPr>
          <p:cNvPr id="15" name="Місце для вмісту 2"/>
          <p:cNvSpPr txBox="1">
            <a:spLocks/>
          </p:cNvSpPr>
          <p:nvPr/>
        </p:nvSpPr>
        <p:spPr>
          <a:xfrm>
            <a:off x="1417012" y="5233828"/>
            <a:ext cx="7663478" cy="864096"/>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2400" dirty="0">
                <a:solidFill>
                  <a:srgbClr val="002060"/>
                </a:solidFill>
              </a:rPr>
              <a:t>Сучасні технології та методики </a:t>
            </a:r>
          </a:p>
          <a:p>
            <a:pPr marL="0" indent="0" algn="ctr">
              <a:buFont typeface="Arial" pitchFamily="34" charset="0"/>
              <a:buNone/>
            </a:pPr>
            <a:r>
              <a:rPr lang="uk-UA" sz="2400" dirty="0">
                <a:solidFill>
                  <a:srgbClr val="002060"/>
                </a:solidFill>
              </a:rPr>
              <a:t>компетентнісного навчання і виховання </a:t>
            </a:r>
          </a:p>
        </p:txBody>
      </p:sp>
      <p:pic>
        <p:nvPicPr>
          <p:cNvPr id="4098" name="Picture 2" descr="Урок онлайн. Етикет дистанційного навчання | Шкільне житт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39" y="4714672"/>
            <a:ext cx="1373603" cy="107617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stretch>
            <a:fillRect/>
          </a:stretch>
        </p:blipFill>
        <p:spPr>
          <a:xfrm>
            <a:off x="0" y="5860875"/>
            <a:ext cx="1341227" cy="997125"/>
          </a:xfrm>
          <a:prstGeom prst="rect">
            <a:avLst/>
          </a:prstGeom>
        </p:spPr>
      </p:pic>
    </p:spTree>
    <p:extLst>
      <p:ext uri="{BB962C8B-B14F-4D97-AF65-F5344CB8AC3E}">
        <p14:creationId xmlns:p14="http://schemas.microsoft.com/office/powerpoint/2010/main" val="12603653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328" y="2060848"/>
            <a:ext cx="8618208" cy="458587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lgn="just">
              <a:buFont typeface="Wingdings" panose="05000000000000000000" pitchFamily="2" charset="2"/>
              <a:buChar char="§"/>
            </a:pPr>
            <a:r>
              <a:rPr lang="uk-UA" sz="2200" dirty="0">
                <a:solidFill>
                  <a:srgbClr val="002060"/>
                </a:solidFill>
              </a:rPr>
              <a:t>організація належних заходів безпеки відповідно до законодавства (пост охорони, відеоспостереженням за місцями загального користування тощо);</a:t>
            </a:r>
          </a:p>
          <a:p>
            <a:pPr marL="342900" indent="-342900" algn="just">
              <a:buFont typeface="Wingdings" panose="05000000000000000000" pitchFamily="2" charset="2"/>
              <a:buChar char="§"/>
            </a:pPr>
            <a:r>
              <a:rPr lang="uk-UA" sz="2200" dirty="0">
                <a:solidFill>
                  <a:srgbClr val="002060"/>
                </a:solidFill>
              </a:rPr>
              <a:t>організація безпечного користування мережею Інтернет під час освітнього процесу;</a:t>
            </a:r>
          </a:p>
          <a:p>
            <a:pPr marL="342900" indent="-342900" algn="just">
              <a:buFont typeface="Wingdings" panose="05000000000000000000" pitchFamily="2" charset="2"/>
              <a:buChar char="§"/>
            </a:pPr>
            <a:r>
              <a:rPr lang="uk-UA" sz="2200" dirty="0">
                <a:solidFill>
                  <a:srgbClr val="002060"/>
                </a:solidFill>
              </a:rPr>
              <a:t>контроль за використанням засобів електронних комунікацій малолітніми чи неповнолітніми здобувачами освіти під час освітнього процесу;</a:t>
            </a:r>
          </a:p>
          <a:p>
            <a:pPr marL="342900" indent="-342900" algn="just">
              <a:buFont typeface="Wingdings" panose="05000000000000000000" pitchFamily="2" charset="2"/>
              <a:buChar char="§"/>
            </a:pPr>
            <a:r>
              <a:rPr lang="uk-UA" sz="2200" dirty="0">
                <a:solidFill>
                  <a:srgbClr val="002060"/>
                </a:solidFill>
              </a:rPr>
              <a:t>розвиток соціального та емоційного інтелекту учасників освітнього процесу тощо.</a:t>
            </a:r>
            <a:endParaRPr lang="en-US" sz="2200" dirty="0">
              <a:solidFill>
                <a:srgbClr val="002060"/>
              </a:solidFill>
            </a:endParaRPr>
          </a:p>
          <a:p>
            <a:pPr algn="just"/>
            <a:endParaRPr lang="uk-UA" i="1" dirty="0">
              <a:solidFill>
                <a:srgbClr val="002060"/>
              </a:solidFill>
            </a:endParaRPr>
          </a:p>
          <a:p>
            <a:pPr algn="just"/>
            <a:r>
              <a:rPr lang="uk-UA" i="1" dirty="0">
                <a:solidFill>
                  <a:srgbClr val="002060"/>
                </a:solidFill>
              </a:rPr>
              <a:t>Розроблення, </a:t>
            </a:r>
            <a:r>
              <a:rPr lang="uk-UA" b="1" i="1" dirty="0">
                <a:solidFill>
                  <a:srgbClr val="002060"/>
                </a:solidFill>
              </a:rPr>
              <a:t>затвердження та оприлюднення плану забезпечує керівник; </a:t>
            </a:r>
          </a:p>
          <a:p>
            <a:pPr algn="just"/>
            <a:r>
              <a:rPr lang="uk-UA" i="1" dirty="0">
                <a:solidFill>
                  <a:srgbClr val="002060"/>
                </a:solidFill>
              </a:rPr>
              <a:t>план розробляється на початку навчального року; упродовж року двічі керівник проводить моніторинг ефективності виконання плану </a:t>
            </a:r>
          </a:p>
        </p:txBody>
      </p:sp>
      <p:sp>
        <p:nvSpPr>
          <p:cNvPr id="2" name="Прямоугольник 1"/>
          <p:cNvSpPr/>
          <p:nvPr/>
        </p:nvSpPr>
        <p:spPr>
          <a:xfrm>
            <a:off x="2267744" y="101824"/>
            <a:ext cx="6818008" cy="1938992"/>
          </a:xfrm>
          <a:prstGeom prst="rect">
            <a:avLst/>
          </a:prstGeom>
        </p:spPr>
        <p:txBody>
          <a:bodyPr wrap="square">
            <a:spAutoFit/>
          </a:bodyPr>
          <a:lstStyle/>
          <a:p>
            <a:pPr algn="ctr" fontAlgn="base">
              <a:spcBef>
                <a:spcPct val="0"/>
              </a:spcBef>
              <a:spcAft>
                <a:spcPct val="0"/>
              </a:spcAft>
              <a:defRPr/>
            </a:pPr>
            <a:r>
              <a:rPr lang="ru-RU" sz="2400" b="1" dirty="0">
                <a:solidFill>
                  <a:srgbClr val="AC0000"/>
                </a:solidFill>
                <a:latin typeface="Candara" panose="020E0502030303020204" pitchFamily="34" charset="0"/>
                <a:sym typeface="Arial" charset="0"/>
              </a:rPr>
              <a:t>ПЛАН ЗАХОДІВ ЗАКЛАДУ ЗСО,</a:t>
            </a:r>
          </a:p>
          <a:p>
            <a:pPr algn="ctr" fontAlgn="base">
              <a:spcBef>
                <a:spcPct val="0"/>
              </a:spcBef>
              <a:spcAft>
                <a:spcPct val="0"/>
              </a:spcAft>
              <a:defRPr/>
            </a:pPr>
            <a:r>
              <a:rPr lang="ru-RU" sz="2400" b="1" dirty="0">
                <a:solidFill>
                  <a:srgbClr val="AC0000"/>
                </a:solidFill>
                <a:latin typeface="Candara" panose="020E0502030303020204" pitchFamily="34" charset="0"/>
                <a:sym typeface="Arial" charset="0"/>
              </a:rPr>
              <a:t> СПРЯМОВАНИХ НА ЗАПОБІГАННЯ ТА ПРОТИДІЮ БУЛІНГУ</a:t>
            </a:r>
          </a:p>
          <a:p>
            <a:pPr algn="ctr">
              <a:defRPr/>
            </a:pPr>
            <a:r>
              <a:rPr lang="ru-RU" sz="1600" dirty="0">
                <a:solidFill>
                  <a:srgbClr val="002060"/>
                </a:solidFill>
              </a:rPr>
              <a:t>(</a:t>
            </a:r>
            <a:r>
              <a:rPr lang="ru-RU" sz="1400" dirty="0">
                <a:solidFill>
                  <a:srgbClr val="002060"/>
                </a:solidFill>
              </a:rPr>
              <a:t>НАКАЗ МОН УКРАЇНИ</a:t>
            </a:r>
            <a:r>
              <a:rPr lang="uk-UA" sz="1400" dirty="0">
                <a:solidFill>
                  <a:srgbClr val="002060"/>
                </a:solidFill>
              </a:rPr>
              <a:t> ВІД </a:t>
            </a:r>
            <a:r>
              <a:rPr lang="ru-RU" sz="1400" dirty="0">
                <a:solidFill>
                  <a:srgbClr val="002060"/>
                </a:solidFill>
              </a:rPr>
              <a:t>28.12.2019  № 1646 </a:t>
            </a:r>
            <a:r>
              <a:rPr lang="uk-UA" sz="1400" dirty="0">
                <a:solidFill>
                  <a:srgbClr val="002060"/>
                </a:solidFill>
              </a:rPr>
              <a:t>« </a:t>
            </a:r>
            <a:r>
              <a:rPr lang="ru-RU" sz="1400" dirty="0">
                <a:solidFill>
                  <a:srgbClr val="002060"/>
                </a:solidFill>
              </a:rPr>
              <a:t>ДЕЯКІ ПИТАННЯ РЕАГУВАННЯ НА ВИПАДКИ БУЛІНГУ (ЦЬКУВАННЯ) ТА ЗАСТОСУВАННЯ ЗАХОДІВ ВИХОВНОГО ВПЛИВУ В ЗАКЛАДАХ ОСВІТИ</a:t>
            </a:r>
            <a:r>
              <a:rPr lang="uk-UA" sz="1400" dirty="0">
                <a:solidFill>
                  <a:srgbClr val="002060"/>
                </a:solidFill>
              </a:rPr>
              <a:t>»</a:t>
            </a:r>
            <a:r>
              <a:rPr lang="ru-RU" sz="1400" dirty="0">
                <a:solidFill>
                  <a:srgbClr val="002060"/>
                </a:solidFill>
                <a:latin typeface="Tahoma" pitchFamily="34" charset="0"/>
                <a:cs typeface="Tahoma" pitchFamily="34" charset="0"/>
                <a:sym typeface="Arial" charset="0"/>
              </a:rPr>
              <a:t> )</a:t>
            </a:r>
          </a:p>
        </p:txBody>
      </p:sp>
      <p:pic>
        <p:nvPicPr>
          <p:cNvPr id="3" name="Рисунок 2"/>
          <p:cNvPicPr>
            <a:picLocks noChangeAspect="1"/>
          </p:cNvPicPr>
          <p:nvPr/>
        </p:nvPicPr>
        <p:blipFill>
          <a:blip r:embed="rId4"/>
          <a:stretch>
            <a:fillRect/>
          </a:stretch>
        </p:blipFill>
        <p:spPr>
          <a:xfrm>
            <a:off x="0" y="116632"/>
            <a:ext cx="2520280" cy="1497896"/>
          </a:xfrm>
          <a:prstGeom prst="rect">
            <a:avLst/>
          </a:prstGeom>
        </p:spPr>
      </p:pic>
    </p:spTree>
    <p:extLst>
      <p:ext uri="{BB962C8B-B14F-4D97-AF65-F5344CB8AC3E}">
        <p14:creationId xmlns:p14="http://schemas.microsoft.com/office/powerpoint/2010/main" val="3241875081"/>
      </p:ext>
    </p:extLst>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2030"/>
            <a:ext cx="4896544" cy="634083"/>
          </a:xfrm>
        </p:spPr>
        <p:txBody>
          <a:bodyPr/>
          <a:lstStyle/>
          <a:p>
            <a:r>
              <a:rPr lang="ru-RU" sz="2600" b="1" kern="0" dirty="0">
                <a:solidFill>
                  <a:srgbClr val="C00000"/>
                </a:solidFill>
                <a:latin typeface="Candara" panose="020E0502030303020204" pitchFamily="34" charset="0"/>
                <a:ea typeface="+mn-ea"/>
                <a:cs typeface="+mn-cs"/>
              </a:rPr>
              <a:t>ОСВІТНЯ ПРОГРАМА ЗЗСО </a:t>
            </a:r>
            <a:br>
              <a:rPr lang="ru-RU" sz="2600" b="1" kern="0" dirty="0">
                <a:solidFill>
                  <a:srgbClr val="C00000"/>
                </a:solidFill>
                <a:latin typeface="Candara" panose="020E0502030303020204" pitchFamily="34" charset="0"/>
                <a:ea typeface="+mn-ea"/>
                <a:cs typeface="+mn-cs"/>
              </a:rPr>
            </a:br>
            <a:endParaRPr lang="uk-UA" sz="2600" b="1" kern="0" dirty="0">
              <a:solidFill>
                <a:srgbClr val="C00000"/>
              </a:solidFill>
              <a:latin typeface="Candara" panose="020E0502030303020204" pitchFamily="34" charset="0"/>
              <a:ea typeface="+mn-ea"/>
              <a:cs typeface="+mn-cs"/>
            </a:endParaRPr>
          </a:p>
        </p:txBody>
      </p:sp>
      <p:graphicFrame>
        <p:nvGraphicFramePr>
          <p:cNvPr id="3" name="Схема 2"/>
          <p:cNvGraphicFramePr/>
          <p:nvPr/>
        </p:nvGraphicFramePr>
        <p:xfrm>
          <a:off x="539552" y="1412776"/>
          <a:ext cx="806489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кутник 4"/>
          <p:cNvSpPr/>
          <p:nvPr/>
        </p:nvSpPr>
        <p:spPr>
          <a:xfrm>
            <a:off x="5979783" y="1365024"/>
            <a:ext cx="3164217" cy="52322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ru-RU" sz="1400" b="1" kern="0" dirty="0">
                <a:solidFill>
                  <a:srgbClr val="002060"/>
                </a:solidFill>
              </a:rPr>
              <a:t>Закон України  «Про повну </a:t>
            </a:r>
          </a:p>
          <a:p>
            <a:pPr algn="ctr">
              <a:defRPr/>
            </a:pPr>
            <a:r>
              <a:rPr lang="ru-RU" sz="1400" b="1" kern="0" dirty="0">
                <a:solidFill>
                  <a:srgbClr val="002060"/>
                </a:solidFill>
              </a:rPr>
              <a:t>загальну  середню  освіту», ст.11</a:t>
            </a:r>
          </a:p>
        </p:txBody>
      </p:sp>
      <p:pic>
        <p:nvPicPr>
          <p:cNvPr id="4" name="Рисунок 3"/>
          <p:cNvPicPr>
            <a:picLocks noChangeAspect="1"/>
          </p:cNvPicPr>
          <p:nvPr/>
        </p:nvPicPr>
        <p:blipFill>
          <a:blip r:embed="rId7"/>
          <a:stretch>
            <a:fillRect/>
          </a:stretch>
        </p:blipFill>
        <p:spPr>
          <a:xfrm>
            <a:off x="7092280" y="29208"/>
            <a:ext cx="1243692" cy="1371719"/>
          </a:xfrm>
          <a:prstGeom prst="rect">
            <a:avLst/>
          </a:prstGeom>
        </p:spPr>
      </p:pic>
    </p:spTree>
    <p:extLst>
      <p:ext uri="{BB962C8B-B14F-4D97-AF65-F5344CB8AC3E}">
        <p14:creationId xmlns:p14="http://schemas.microsoft.com/office/powerpoint/2010/main" val="1667069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852" y="-1398"/>
            <a:ext cx="8229600" cy="982443"/>
          </a:xfrm>
        </p:spPr>
        <p:txBody>
          <a:bodyPr>
            <a:noAutofit/>
          </a:bodyPr>
          <a:lstStyle/>
          <a:p>
            <a:r>
              <a:rPr lang="uk-UA" sz="2400" b="1" kern="0" dirty="0">
                <a:solidFill>
                  <a:srgbClr val="C00000"/>
                </a:solidFill>
                <a:latin typeface="Candara" panose="020E0502030303020204" pitchFamily="34" charset="0"/>
                <a:ea typeface="+mn-ea"/>
                <a:cs typeface="+mn-cs"/>
              </a:rPr>
              <a:t>СТРУКТУРА ОСВІТНІХ ПРОГРАМ ЗЗСО, </a:t>
            </a:r>
            <a:br>
              <a:rPr lang="uk-UA" sz="2400" b="1" kern="0" dirty="0">
                <a:solidFill>
                  <a:srgbClr val="C00000"/>
                </a:solidFill>
                <a:latin typeface="Candara" panose="020E0502030303020204" pitchFamily="34" charset="0"/>
                <a:ea typeface="+mn-ea"/>
                <a:cs typeface="+mn-cs"/>
              </a:rPr>
            </a:br>
            <a:r>
              <a:rPr lang="uk-UA" sz="2400" b="1" kern="0" dirty="0">
                <a:solidFill>
                  <a:srgbClr val="C00000"/>
                </a:solidFill>
                <a:latin typeface="Candara" panose="020E0502030303020204" pitchFamily="34" charset="0"/>
                <a:ea typeface="+mn-ea"/>
                <a:cs typeface="+mn-cs"/>
              </a:rPr>
              <a:t>РОЗРОБЛЕНИХ НА ОСНОВІ ТИПОВИХ</a:t>
            </a:r>
            <a:br>
              <a:rPr lang="uk-UA" sz="2400" b="1" kern="0" dirty="0">
                <a:solidFill>
                  <a:srgbClr val="C00000"/>
                </a:solidFill>
                <a:latin typeface="Candara" panose="020E0502030303020204" pitchFamily="34" charset="0"/>
                <a:ea typeface="+mn-ea"/>
                <a:cs typeface="+mn-cs"/>
              </a:rPr>
            </a:br>
            <a:endParaRPr lang="uk-UA" sz="1600" b="1" kern="0" dirty="0">
              <a:solidFill>
                <a:srgbClr val="002060"/>
              </a:solidFill>
              <a:latin typeface="Candara" panose="020E0502030303020204" pitchFamily="34" charset="0"/>
              <a:ea typeface="+mn-ea"/>
              <a:cs typeface="+mn-cs"/>
            </a:endParaRPr>
          </a:p>
        </p:txBody>
      </p:sp>
      <p:sp>
        <p:nvSpPr>
          <p:cNvPr id="3" name="Прямоугольник 13"/>
          <p:cNvSpPr/>
          <p:nvPr/>
        </p:nvSpPr>
        <p:spPr>
          <a:xfrm>
            <a:off x="337063" y="1187097"/>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ru-RU" sz="2000" b="1" dirty="0">
                <a:solidFill>
                  <a:srgbClr val="1F497D"/>
                </a:solidFill>
                <a:cs typeface="Calibri" pitchFamily="34" charset="0"/>
              </a:rPr>
              <a:t>ПОЯСНЮВАЛЬНА ЗАПИСКА</a:t>
            </a:r>
            <a:endParaRPr lang="uk-UA" sz="2000" b="1" dirty="0">
              <a:solidFill>
                <a:srgbClr val="1F497D"/>
              </a:solidFill>
              <a:cs typeface="Calibri" pitchFamily="34" charset="0"/>
            </a:endParaRPr>
          </a:p>
        </p:txBody>
      </p:sp>
      <p:sp>
        <p:nvSpPr>
          <p:cNvPr id="4" name="Прямоугольник 13"/>
          <p:cNvSpPr/>
          <p:nvPr/>
        </p:nvSpPr>
        <p:spPr>
          <a:xfrm>
            <a:off x="1019845" y="1924029"/>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ru-RU" sz="2000" b="1" dirty="0">
                <a:solidFill>
                  <a:srgbClr val="1F497D"/>
                </a:solidFill>
                <a:cs typeface="Calibri" pitchFamily="34" charset="0"/>
              </a:rPr>
              <a:t>ВИМОГИ ДО ОСІБ, ЯКІ МОЖУТЬ РОЗПОЧАТИ НАВЧАННЯ ЗА ОСВІТНЬОЮ ПРОГРАМОЮ </a:t>
            </a:r>
            <a:endParaRPr lang="uk-UA" sz="2000" b="1" dirty="0">
              <a:solidFill>
                <a:srgbClr val="1F497D"/>
              </a:solidFill>
              <a:cs typeface="Calibri" pitchFamily="34" charset="0"/>
            </a:endParaRPr>
          </a:p>
        </p:txBody>
      </p:sp>
      <p:sp>
        <p:nvSpPr>
          <p:cNvPr id="5" name="Прямоугольник 13"/>
          <p:cNvSpPr/>
          <p:nvPr/>
        </p:nvSpPr>
        <p:spPr>
          <a:xfrm>
            <a:off x="1702626" y="2780928"/>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uk-UA" sz="2000" b="1" dirty="0">
                <a:solidFill>
                  <a:srgbClr val="1F497D"/>
                </a:solidFill>
                <a:cs typeface="Calibri" pitchFamily="34" charset="0"/>
              </a:rPr>
              <a:t>ЗАГАЛЬНИЙ ОБСЯГ НАВЧАЛЬНОГО НАВАНТАЖЕННЯ</a:t>
            </a:r>
          </a:p>
        </p:txBody>
      </p:sp>
      <p:sp>
        <p:nvSpPr>
          <p:cNvPr id="6" name="Прямоугольник 13"/>
          <p:cNvSpPr/>
          <p:nvPr/>
        </p:nvSpPr>
        <p:spPr>
          <a:xfrm>
            <a:off x="2051720" y="3608053"/>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ru-RU" sz="2000" b="1" dirty="0">
                <a:solidFill>
                  <a:srgbClr val="1F497D"/>
                </a:solidFill>
                <a:cs typeface="Calibri" pitchFamily="34" charset="0"/>
              </a:rPr>
              <a:t>НАВЧАЛЬНИЙ ПЛАН</a:t>
            </a:r>
            <a:endParaRPr lang="uk-UA" sz="2000" b="1" dirty="0">
              <a:solidFill>
                <a:srgbClr val="1F497D"/>
              </a:solidFill>
              <a:cs typeface="Calibri" pitchFamily="34" charset="0"/>
            </a:endParaRPr>
          </a:p>
        </p:txBody>
      </p:sp>
      <p:sp>
        <p:nvSpPr>
          <p:cNvPr id="7" name="Прямоугольник 13"/>
          <p:cNvSpPr/>
          <p:nvPr/>
        </p:nvSpPr>
        <p:spPr>
          <a:xfrm>
            <a:off x="2664421" y="4497757"/>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uk-UA" sz="2000" b="1" dirty="0">
                <a:solidFill>
                  <a:srgbClr val="1F497D"/>
                </a:solidFill>
                <a:cs typeface="Calibri" pitchFamily="34" charset="0"/>
              </a:rPr>
              <a:t>ПЕРЕЛІК МОДЕЛЬНИХ НАВЧАЛЬНИХ ПРОГРАМ ТА/АБО НАВЧАЛЬНИХ ПРОГРАМ</a:t>
            </a:r>
          </a:p>
        </p:txBody>
      </p:sp>
      <p:sp>
        <p:nvSpPr>
          <p:cNvPr id="8" name="Прямоугольник 13"/>
          <p:cNvSpPr/>
          <p:nvPr/>
        </p:nvSpPr>
        <p:spPr>
          <a:xfrm>
            <a:off x="3203848" y="5435353"/>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uk-UA" sz="2000" b="1" dirty="0">
                <a:solidFill>
                  <a:srgbClr val="1F497D"/>
                </a:solidFill>
                <a:cs typeface="Calibri" pitchFamily="34" charset="0"/>
              </a:rPr>
              <a:t>ОПИС ФОРМ ОРГАНІЗАЦІЇ ОСВІТНЬОГО ПРОЦЕСУ</a:t>
            </a:r>
          </a:p>
        </p:txBody>
      </p:sp>
      <p:sp>
        <p:nvSpPr>
          <p:cNvPr id="9" name="Прямоугольник 13"/>
          <p:cNvSpPr/>
          <p:nvPr/>
        </p:nvSpPr>
        <p:spPr>
          <a:xfrm>
            <a:off x="3599384" y="6281936"/>
            <a:ext cx="5544616" cy="576064"/>
          </a:xfrm>
          <a:prstGeom prst="rect">
            <a:avLst/>
          </a:prstGeom>
          <a:solidFill>
            <a:schemeClr val="bg2"/>
          </a:solidFill>
          <a:ln w="952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685800">
              <a:lnSpc>
                <a:spcPct val="90000"/>
              </a:lnSpc>
              <a:spcBef>
                <a:spcPts val="750"/>
              </a:spcBef>
              <a:defRPr/>
            </a:pPr>
            <a:r>
              <a:rPr lang="uk-UA" sz="2000" b="1" dirty="0">
                <a:solidFill>
                  <a:srgbClr val="1F497D"/>
                </a:solidFill>
                <a:cs typeface="Calibri" pitchFamily="34" charset="0"/>
              </a:rPr>
              <a:t>ОПИС ІНСТРУМЕНТАРІЮ ОЦІНЮВАННЯ</a:t>
            </a:r>
          </a:p>
        </p:txBody>
      </p:sp>
      <p:pic>
        <p:nvPicPr>
          <p:cNvPr id="11" name="Рисунок 10"/>
          <p:cNvPicPr>
            <a:picLocks noChangeAspect="1"/>
          </p:cNvPicPr>
          <p:nvPr/>
        </p:nvPicPr>
        <p:blipFill>
          <a:blip r:embed="rId2"/>
          <a:stretch>
            <a:fillRect/>
          </a:stretch>
        </p:blipFill>
        <p:spPr>
          <a:xfrm>
            <a:off x="364852" y="5462533"/>
            <a:ext cx="2509639" cy="1181100"/>
          </a:xfrm>
          <a:prstGeom prst="rect">
            <a:avLst/>
          </a:prstGeom>
        </p:spPr>
      </p:pic>
      <p:sp>
        <p:nvSpPr>
          <p:cNvPr id="13" name="Прямокутник 12"/>
          <p:cNvSpPr/>
          <p:nvPr/>
        </p:nvSpPr>
        <p:spPr>
          <a:xfrm>
            <a:off x="6660232" y="1369757"/>
            <a:ext cx="2483768"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ru-RU" sz="1200" kern="0" dirty="0">
                <a:solidFill>
                  <a:srgbClr val="002060"/>
                </a:solidFill>
              </a:rPr>
              <a:t>Закон України «Про повну</a:t>
            </a:r>
          </a:p>
          <a:p>
            <a:pPr algn="ctr">
              <a:defRPr/>
            </a:pPr>
            <a:r>
              <a:rPr lang="ru-RU" sz="1200" kern="0" dirty="0">
                <a:solidFill>
                  <a:srgbClr val="002060"/>
                </a:solidFill>
              </a:rPr>
              <a:t> загальну  середню  освіту», ст.11</a:t>
            </a:r>
          </a:p>
        </p:txBody>
      </p:sp>
      <p:pic>
        <p:nvPicPr>
          <p:cNvPr id="14" name="Рисунок 13"/>
          <p:cNvPicPr>
            <a:picLocks noChangeAspect="1"/>
          </p:cNvPicPr>
          <p:nvPr/>
        </p:nvPicPr>
        <p:blipFill>
          <a:blip r:embed="rId3"/>
          <a:stretch>
            <a:fillRect/>
          </a:stretch>
        </p:blipFill>
        <p:spPr>
          <a:xfrm>
            <a:off x="7496194" y="21703"/>
            <a:ext cx="1243692" cy="1371719"/>
          </a:xfrm>
          <a:prstGeom prst="rect">
            <a:avLst/>
          </a:prstGeom>
        </p:spPr>
      </p:pic>
    </p:spTree>
    <p:extLst>
      <p:ext uri="{BB962C8B-B14F-4D97-AF65-F5344CB8AC3E}">
        <p14:creationId xmlns:p14="http://schemas.microsoft.com/office/powerpoint/2010/main" val="9767434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080" y="0"/>
            <a:ext cx="4016865" cy="949679"/>
          </a:xfrm>
          <a:prstGeom prst="rect">
            <a:avLst/>
          </a:prstGeom>
        </p:spPr>
      </p:pic>
      <p:sp>
        <p:nvSpPr>
          <p:cNvPr id="5" name="Прямокутник 4"/>
          <p:cNvSpPr/>
          <p:nvPr/>
        </p:nvSpPr>
        <p:spPr>
          <a:xfrm>
            <a:off x="4186908" y="29285"/>
            <a:ext cx="4865003" cy="107721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uk-UA" sz="1600" b="1" dirty="0">
                <a:solidFill>
                  <a:srgbClr val="002060"/>
                </a:solidFill>
              </a:rPr>
              <a:t>Освітня програма схвалюється педагогічною радою закладу освіти та затверджується його керівником </a:t>
            </a:r>
            <a:r>
              <a:rPr lang="uk-UA" sz="1600" dirty="0">
                <a:solidFill>
                  <a:srgbClr val="002060"/>
                </a:solidFill>
              </a:rPr>
              <a:t>до початку навчального року (ст. 11 Закону України «Про повну загальну середню освіту») </a:t>
            </a:r>
          </a:p>
        </p:txBody>
      </p:sp>
      <p:sp>
        <p:nvSpPr>
          <p:cNvPr id="6" name="Прямокутник 5"/>
          <p:cNvSpPr/>
          <p:nvPr/>
        </p:nvSpPr>
        <p:spPr>
          <a:xfrm>
            <a:off x="3519863" y="5086895"/>
            <a:ext cx="5560031" cy="830997"/>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uk-UA" sz="1600" dirty="0">
                <a:solidFill>
                  <a:srgbClr val="002060"/>
                </a:solidFill>
              </a:rPr>
              <a:t>Гриф </a:t>
            </a:r>
            <a:r>
              <a:rPr lang="uk-UA" sz="1600" b="1" dirty="0">
                <a:solidFill>
                  <a:srgbClr val="002060"/>
                </a:solidFill>
              </a:rPr>
              <a:t>схвалення</a:t>
            </a:r>
            <a:r>
              <a:rPr lang="uk-UA" sz="1600" dirty="0">
                <a:solidFill>
                  <a:srgbClr val="002060"/>
                </a:solidFill>
              </a:rPr>
              <a:t> документа розміщують на лицьовому або зворотному боці </a:t>
            </a:r>
            <a:r>
              <a:rPr lang="uk-UA" sz="1600" u="sng" dirty="0">
                <a:solidFill>
                  <a:srgbClr val="002060"/>
                </a:solidFill>
              </a:rPr>
              <a:t>останнього аркуша документа</a:t>
            </a:r>
            <a:r>
              <a:rPr lang="uk-UA" sz="1600" dirty="0">
                <a:solidFill>
                  <a:srgbClr val="002060"/>
                </a:solidFill>
              </a:rPr>
              <a:t>, якщо місця для нього на лицьовому боці останнього аркуша не вистачає.</a:t>
            </a:r>
          </a:p>
        </p:txBody>
      </p:sp>
      <p:sp>
        <p:nvSpPr>
          <p:cNvPr id="7" name="Місце для вмісту 2"/>
          <p:cNvSpPr txBox="1">
            <a:spLocks/>
          </p:cNvSpPr>
          <p:nvPr/>
        </p:nvSpPr>
        <p:spPr>
          <a:xfrm>
            <a:off x="539552" y="5888899"/>
            <a:ext cx="8229600" cy="101674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uk-UA" sz="1500" b="1" dirty="0">
                <a:solidFill>
                  <a:srgbClr val="002060"/>
                </a:solidFill>
              </a:rPr>
              <a:t>СХВАЛЕНО </a:t>
            </a:r>
          </a:p>
          <a:p>
            <a:pPr marL="114300" indent="0">
              <a:buFont typeface="Arial" pitchFamily="34" charset="0"/>
              <a:buNone/>
            </a:pPr>
            <a:r>
              <a:rPr lang="uk-UA" sz="1600" b="1" dirty="0">
                <a:solidFill>
                  <a:srgbClr val="002060"/>
                </a:solidFill>
              </a:rPr>
              <a:t>Протокол засідання педагогічної ради </a:t>
            </a:r>
          </a:p>
          <a:p>
            <a:pPr marL="114300" indent="0">
              <a:buFont typeface="Arial" pitchFamily="34" charset="0"/>
              <a:buNone/>
            </a:pPr>
            <a:r>
              <a:rPr lang="uk-UA" sz="1600" b="1" dirty="0">
                <a:solidFill>
                  <a:srgbClr val="002060"/>
                </a:solidFill>
              </a:rPr>
              <a:t>(назва закладу освіти) </a:t>
            </a:r>
          </a:p>
          <a:p>
            <a:pPr marL="114300" indent="0">
              <a:buFont typeface="Arial" pitchFamily="34" charset="0"/>
              <a:buNone/>
            </a:pPr>
            <a:r>
              <a:rPr lang="uk-UA" sz="1600" b="1" dirty="0">
                <a:solidFill>
                  <a:srgbClr val="002060"/>
                </a:solidFill>
              </a:rPr>
              <a:t>Дата                 № </a:t>
            </a:r>
          </a:p>
        </p:txBody>
      </p:sp>
      <p:sp>
        <p:nvSpPr>
          <p:cNvPr id="8" name="Місце для вмісту 2"/>
          <p:cNvSpPr txBox="1">
            <a:spLocks/>
          </p:cNvSpPr>
          <p:nvPr/>
        </p:nvSpPr>
        <p:spPr>
          <a:xfrm>
            <a:off x="704054" y="1908507"/>
            <a:ext cx="8065098" cy="2914000"/>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0" lvl="6" indent="1549400">
              <a:buNone/>
            </a:pPr>
            <a:r>
              <a:rPr lang="uk-UA" sz="3400" b="1" dirty="0">
                <a:solidFill>
                  <a:srgbClr val="002060"/>
                </a:solidFill>
              </a:rPr>
              <a:t>ЗАТВЕРДЖУЮ</a:t>
            </a:r>
          </a:p>
          <a:p>
            <a:pPr marL="2743200" lvl="6" indent="1549400">
              <a:buNone/>
            </a:pPr>
            <a:r>
              <a:rPr lang="uk-UA" sz="3400" b="1" dirty="0">
                <a:solidFill>
                  <a:srgbClr val="002060"/>
                </a:solidFill>
              </a:rPr>
              <a:t>Директор (назва закладу освіти)</a:t>
            </a:r>
          </a:p>
          <a:p>
            <a:pPr marL="2743200" lvl="6" indent="1549400">
              <a:buNone/>
            </a:pPr>
            <a:r>
              <a:rPr lang="uk-UA" sz="3400" b="1" dirty="0">
                <a:solidFill>
                  <a:srgbClr val="002060"/>
                </a:solidFill>
              </a:rPr>
              <a:t>Особистий підпис Власне ім’я ПРІЗВИЩЕ </a:t>
            </a:r>
          </a:p>
          <a:p>
            <a:pPr marL="2743200" lvl="6" indent="1549400">
              <a:buNone/>
            </a:pPr>
            <a:r>
              <a:rPr lang="uk-UA" sz="3400" b="1" dirty="0">
                <a:solidFill>
                  <a:srgbClr val="002060"/>
                </a:solidFill>
              </a:rPr>
              <a:t>Дата</a:t>
            </a:r>
          </a:p>
          <a:p>
            <a:pPr marL="3657600" lvl="8" indent="1549400">
              <a:buFont typeface="Arial" pitchFamily="34" charset="0"/>
              <a:buNone/>
            </a:pPr>
            <a:endParaRPr lang="uk-UA" sz="2500" b="1" dirty="0">
              <a:solidFill>
                <a:srgbClr val="F79646">
                  <a:lumMod val="50000"/>
                </a:srgbClr>
              </a:solidFill>
            </a:endParaRPr>
          </a:p>
          <a:p>
            <a:pPr marL="3657600" lvl="8" indent="1549400">
              <a:buNone/>
            </a:pPr>
            <a:endParaRPr lang="uk-UA" b="1" dirty="0">
              <a:solidFill>
                <a:srgbClr val="002060"/>
              </a:solidFill>
            </a:endParaRPr>
          </a:p>
          <a:p>
            <a:pPr marL="914400" lvl="2" indent="0" algn="ctr">
              <a:buFont typeface="Arial" pitchFamily="34" charset="0"/>
              <a:buNone/>
            </a:pPr>
            <a:endParaRPr lang="uk-UA" sz="2500" b="1" dirty="0">
              <a:solidFill>
                <a:srgbClr val="002060"/>
              </a:solidFill>
            </a:endParaRPr>
          </a:p>
          <a:p>
            <a:pPr marL="914400" lvl="2" indent="0" algn="ctr">
              <a:buFont typeface="Arial" pitchFamily="34" charset="0"/>
              <a:buNone/>
            </a:pPr>
            <a:r>
              <a:rPr lang="uk-UA" sz="4200" b="1" dirty="0">
                <a:solidFill>
                  <a:srgbClr val="002060"/>
                </a:solidFill>
              </a:rPr>
              <a:t>ОСВІТНЯ ПРОГРАМА</a:t>
            </a:r>
          </a:p>
          <a:p>
            <a:pPr marL="914400" lvl="2" indent="0" algn="ctr">
              <a:buFont typeface="Arial" pitchFamily="34" charset="0"/>
              <a:buNone/>
            </a:pPr>
            <a:r>
              <a:rPr lang="uk-UA" sz="3600" b="1" i="1" dirty="0">
                <a:solidFill>
                  <a:srgbClr val="002060"/>
                </a:solidFill>
              </a:rPr>
              <a:t>назва закладу загальної середньої освіти</a:t>
            </a:r>
          </a:p>
          <a:p>
            <a:pPr marL="914400" lvl="2" indent="0" algn="ctr">
              <a:buFont typeface="Arial" pitchFamily="34" charset="0"/>
              <a:buNone/>
            </a:pPr>
            <a:r>
              <a:rPr lang="uk-UA" sz="3600" b="1" i="1" dirty="0">
                <a:solidFill>
                  <a:srgbClr val="F79646">
                    <a:lumMod val="50000"/>
                  </a:srgbClr>
                </a:solidFill>
              </a:rPr>
              <a:t>Рівень освіти</a:t>
            </a:r>
          </a:p>
          <a:p>
            <a:pPr marL="914400" lvl="2" indent="0" algn="ctr">
              <a:buFont typeface="Arial" pitchFamily="34" charset="0"/>
              <a:buNone/>
            </a:pPr>
            <a:r>
              <a:rPr lang="uk-UA" sz="3600" b="1" i="1" dirty="0">
                <a:solidFill>
                  <a:srgbClr val="F79646">
                    <a:lumMod val="50000"/>
                  </a:srgbClr>
                </a:solidFill>
              </a:rPr>
              <a:t>Цикл</a:t>
            </a:r>
          </a:p>
          <a:p>
            <a:pPr marL="914400" lvl="2" indent="0" algn="ctr">
              <a:buFont typeface="Arial" pitchFamily="34" charset="0"/>
              <a:buNone/>
            </a:pPr>
            <a:r>
              <a:rPr lang="uk-UA" sz="3600" b="1" i="1" dirty="0">
                <a:solidFill>
                  <a:srgbClr val="F79646">
                    <a:lumMod val="50000"/>
                  </a:srgbClr>
                </a:solidFill>
              </a:rPr>
              <a:t>Роки</a:t>
            </a:r>
          </a:p>
          <a:p>
            <a:pPr marL="914400" lvl="2" indent="0" algn="ctr">
              <a:buFont typeface="Arial" pitchFamily="34" charset="0"/>
              <a:buNone/>
            </a:pPr>
            <a:endParaRPr lang="uk-UA" sz="3600" b="1" dirty="0">
              <a:solidFill>
                <a:srgbClr val="002060"/>
              </a:solidFill>
            </a:endParaRPr>
          </a:p>
          <a:p>
            <a:pPr marL="914400" lvl="2" indent="0" algn="ctr">
              <a:buFont typeface="Arial" pitchFamily="34" charset="0"/>
              <a:buNone/>
            </a:pPr>
            <a:r>
              <a:rPr lang="uk-UA" sz="3600" b="1" dirty="0">
                <a:solidFill>
                  <a:srgbClr val="002060"/>
                </a:solidFill>
              </a:rPr>
              <a:t>Місто (село), рік</a:t>
            </a:r>
            <a:endParaRPr lang="uk-UA" b="1" i="1" dirty="0">
              <a:solidFill>
                <a:srgbClr val="002060"/>
              </a:solidFill>
            </a:endParaRPr>
          </a:p>
        </p:txBody>
      </p:sp>
      <p:sp>
        <p:nvSpPr>
          <p:cNvPr id="2" name="Прямокутник 1"/>
          <p:cNvSpPr/>
          <p:nvPr/>
        </p:nvSpPr>
        <p:spPr>
          <a:xfrm>
            <a:off x="1992028" y="1105114"/>
            <a:ext cx="7056784" cy="584775"/>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ru-RU" sz="1600" dirty="0">
                <a:solidFill>
                  <a:srgbClr val="002060"/>
                </a:solidFill>
              </a:rPr>
              <a:t>Рішення педагогічної ради </a:t>
            </a:r>
            <a:r>
              <a:rPr lang="ru-RU" sz="1600" b="1" dirty="0">
                <a:solidFill>
                  <a:srgbClr val="002060"/>
                </a:solidFill>
              </a:rPr>
              <a:t>вводяться в дію наказами керівника </a:t>
            </a:r>
            <a:r>
              <a:rPr lang="ru-RU" sz="1600" dirty="0">
                <a:solidFill>
                  <a:srgbClr val="002060"/>
                </a:solidFill>
              </a:rPr>
              <a:t>закладу освіти (</a:t>
            </a:r>
            <a:r>
              <a:rPr lang="uk-UA" sz="1600" dirty="0">
                <a:solidFill>
                  <a:srgbClr val="002060"/>
                </a:solidFill>
              </a:rPr>
              <a:t>ст. 40 Закон України «Про повну загальну середню освіту»)</a:t>
            </a:r>
          </a:p>
        </p:txBody>
      </p:sp>
    </p:spTree>
    <p:extLst>
      <p:ext uri="{BB962C8B-B14F-4D97-AF65-F5344CB8AC3E}">
        <p14:creationId xmlns:p14="http://schemas.microsoft.com/office/powerpoint/2010/main" val="1692865283"/>
      </p:ext>
    </p:extLst>
  </p:cSld>
  <p:clrMapOvr>
    <a:masterClrMapping/>
  </p:clrMapOvr>
</p:sld>
</file>

<file path=ppt/theme/theme1.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Тема Offic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0.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1.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2.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3.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5.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6.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7.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8.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14326</TotalTime>
  <Words>13558</Words>
  <Application>Microsoft Office PowerPoint</Application>
  <PresentationFormat>Екран (4:3)</PresentationFormat>
  <Paragraphs>1356</Paragraphs>
  <Slides>116</Slides>
  <Notes>17</Notes>
  <HiddenSlides>0</HiddenSlides>
  <MMClips>0</MMClips>
  <ScaleCrop>false</ScaleCrop>
  <HeadingPairs>
    <vt:vector size="8" baseType="variant">
      <vt:variant>
        <vt:lpstr>Використані шрифти</vt:lpstr>
      </vt:variant>
      <vt:variant>
        <vt:i4>11</vt:i4>
      </vt:variant>
      <vt:variant>
        <vt:lpstr>Тема</vt:lpstr>
      </vt:variant>
      <vt:variant>
        <vt:i4>12</vt:i4>
      </vt:variant>
      <vt:variant>
        <vt:lpstr>Вбудовані сервери OLE</vt:lpstr>
      </vt:variant>
      <vt:variant>
        <vt:i4>1</vt:i4>
      </vt:variant>
      <vt:variant>
        <vt:lpstr>Заголовки слайдів</vt:lpstr>
      </vt:variant>
      <vt:variant>
        <vt:i4>116</vt:i4>
      </vt:variant>
    </vt:vector>
  </HeadingPairs>
  <TitlesOfParts>
    <vt:vector size="140" baseType="lpstr">
      <vt:lpstr>Arial</vt:lpstr>
      <vt:lpstr>Calibri</vt:lpstr>
      <vt:lpstr>Candara</vt:lpstr>
      <vt:lpstr>Franklin Gothic Book</vt:lpstr>
      <vt:lpstr>Georgia</vt:lpstr>
      <vt:lpstr>ProximaNova</vt:lpstr>
      <vt:lpstr>Roboto</vt:lpstr>
      <vt:lpstr>Tahoma</vt:lpstr>
      <vt:lpstr>Times New Roman</vt:lpstr>
      <vt:lpstr>Verdana</vt:lpstr>
      <vt:lpstr>Wingdings</vt:lpstr>
      <vt:lpstr>3_Тема Office</vt:lpstr>
      <vt:lpstr>1_Тема Office</vt:lpstr>
      <vt:lpstr>7_Тема Office</vt:lpstr>
      <vt:lpstr>9_Тема Office</vt:lpstr>
      <vt:lpstr>10_Тема Office</vt:lpstr>
      <vt:lpstr>11_Тема Office</vt:lpstr>
      <vt:lpstr>12_Тема Office</vt:lpstr>
      <vt:lpstr>36_Тема Office</vt:lpstr>
      <vt:lpstr>13_Тема Office</vt:lpstr>
      <vt:lpstr>15_Тема Office</vt:lpstr>
      <vt:lpstr>14_Тема Office</vt:lpstr>
      <vt:lpstr>16_Тема Office</vt:lpstr>
      <vt:lpstr>Документ</vt:lpstr>
      <vt:lpstr>Презентація PowerPoint</vt:lpstr>
      <vt:lpstr>ІНСТРУКЦІЇ  З ДІЛОВОДСТВА У ЗАКЛАДАХ ДОШКІЛЬНОЇ ТА ЗАГАЛЬНОЇ СЕРЕДНЬОЇ ОСВІТИ</vt:lpstr>
      <vt:lpstr>НОРМАТИВНО-ПРАВОВІ АКТИ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ЕЛЕКТРОННИЙ ФОРМАТ  ВЕДЕННЯ ДІЛОВОЇ ДОКУМЕНТАЦІЇ </vt:lpstr>
      <vt:lpstr>Презентація PowerPoint</vt:lpstr>
      <vt:lpstr>Презентація PowerPoint</vt:lpstr>
      <vt:lpstr>ВЕДЕННЯ ДОКУМЕНТАЦІЇ В ЕЛЕКТРОННІЙ ФОРМІ</vt:lpstr>
      <vt:lpstr>ВЕДЕННЯ ДОКУМЕНТАЦІЇ В ЕЛЕКТРОННІЙ ФОРМІ</vt:lpstr>
      <vt:lpstr> ЕЛЕКТРОННИЙ ФОРМАТ  ВЕДЕННЯ ДІЛОВОЇ ДОКУМЕНТАЦІЇ </vt:lpstr>
      <vt:lpstr>АЛГОРИТМ СТВОРЕННЯ  ІНСТРУКЦІЇ З ДІЛОВОДСТВА В ЗЗСО</vt:lpstr>
      <vt:lpstr>АЛГОРИТМ СТВОРЕННЯ  ІНСТРУКЦІЇ З ДІЛОВОДСТВА В ЗЗСО</vt:lpstr>
      <vt:lpstr>ІНСТРУКЦІЯ З ДІЛОВОДСТВА  В ЗАКЛАДІ ОСВІТИ</vt:lpstr>
      <vt:lpstr>НОМЕНКЛАТУРА СПРАВ</vt:lpstr>
      <vt:lpstr>НОМЕНКЛАТУРА СПРАВ</vt:lpstr>
      <vt:lpstr>НОМЕНКЛАТУРА СПРАВ</vt:lpstr>
      <vt:lpstr>НОМЕНКЛАТУРА СПРАВ</vt:lpstr>
      <vt:lpstr>СТРОКИ  ЗБЕРІГАННЯ  ДОКУМЕНТІВ</vt:lpstr>
      <vt:lpstr>ПРИМІРНИЙ ПЕРЕЛІК ДОКУМЕНТІВ, що створюються під час діяльності ЗЗСО</vt:lpstr>
      <vt:lpstr>НОМЕНКЛАТУРА СПРАВ</vt:lpstr>
      <vt:lpstr>Презентація PowerPoint</vt:lpstr>
      <vt:lpstr>ВИМОГИ ДО ОФОРМЛЕННЯ БЛАНКІВ ДОКУМЕНТІВ</vt:lpstr>
      <vt:lpstr>ВИМОГИ ДО ОФОРМЛЕННЯ БЛАНКІВ ДОКУМЕНТІВ</vt:lpstr>
      <vt:lpstr>СКЛАД РЕКВІЗИТІВ ДОКУМЕНТІВ</vt:lpstr>
      <vt:lpstr>СКЛАД РЕКВІЗИТІВ ДОКУМЕНТІВ</vt:lpstr>
      <vt:lpstr>СКЛАД РЕКВІЗИТІВ ДОКУМЕНТІВ</vt:lpstr>
      <vt:lpstr>СКЛАД РЕКВІЗИТІВ ДОКУМЕНТІВ</vt:lpstr>
      <vt:lpstr>СКЛАД РЕКВІЗИТІВ ДОКУМЕНТІВ</vt:lpstr>
      <vt:lpstr>СКЛАД РЕКВІЗИТІВ ДОКУМЕНТІВ</vt:lpstr>
      <vt:lpstr>ВІДМІТКА ПРО НАЯВНІСТЬ ДОДАТКІВ</vt:lpstr>
      <vt:lpstr>ВІДМІТКА ПРО НАЯВНІСТЬ ДОДАТКІВ</vt:lpstr>
      <vt:lpstr>ОСОБЛИВІ ВИМОГИ ДО СКЛАДАННЯ ДЕЯКИХ ВИДІВ ДОКУМЕНТІВ</vt:lpstr>
      <vt:lpstr>ОСОБЛИВІ ВИМОГИ  ДО СКЛАДАННЯ ДЕЯКИХ ВИДІВ ДОКУМЕНТІВ </vt:lpstr>
      <vt:lpstr>ОСОБЛИВІ ВИМОГИ ДО СКЛАДАННЯ ДЕЯКИХ ВИДІВ ДОКУМЕНТІВ</vt:lpstr>
      <vt:lpstr>Презентація PowerPoint</vt:lpstr>
      <vt:lpstr>Презентація PowerPoint</vt:lpstr>
      <vt:lpstr>Презентація PowerPoint</vt:lpstr>
      <vt:lpstr>Презентація PowerPoint</vt:lpstr>
      <vt:lpstr>СКЛАД РЕКВІЗИТІВ ДОКУМЕНТІВ</vt:lpstr>
      <vt:lpstr>СКЛАД РЕКВІЗИТІВ ДОКУМЕНТІВ</vt:lpstr>
      <vt:lpstr>Презентація PowerPoint</vt:lpstr>
      <vt:lpstr>ПРИМІРНИЙ ПЕРЕЛІК ДОКУМЕНТІВ, ЩО СТВОРЮЮТЬСЯ ПІД ЧАС ДІЯЛЬНОСТІ ЗЗСО (ВНУТРІШНІ ДОКУМЕНТИ)</vt:lpstr>
      <vt:lpstr>ПРИМІРНИЙ ПЕРЕЛІК ДОКУМЕНТІВ, ЩО СТВОРЮЮТЬСЯ ПІД ЧАС ДІЯЛЬНОСТІ ЗДО</vt:lpstr>
      <vt:lpstr>Презентація PowerPoint</vt:lpstr>
      <vt:lpstr>СТАТУТ ЗАКЛАДУ ОСВІТИ</vt:lpstr>
      <vt:lpstr>СТАТУТ  ЗАКЛАДУ ЗАГАЛЬНОЇ СЕРЕДНЬОЇ ОСВІТИ</vt:lpstr>
      <vt:lpstr>СТАТУТ  ЗАКЛАДУ ДОШКІЛЬНОЇ ОСВІТИ</vt:lpstr>
      <vt:lpstr>ШТАТНИЙ РОЗПИС ЗАКЛАДУ ЗСО</vt:lpstr>
      <vt:lpstr> ШТАТНИЙ РОЗПИС ЗДО </vt:lpstr>
      <vt:lpstr> ШТАТНИЙ РОЗПИС ЗАКЛАДУ ОСВІТИ </vt:lpstr>
      <vt:lpstr> ПРАВИЛА ВНУТРІШНЬОГО РОЗПОРЯДКУ ЗАКЛАДУ ОСВІТИ </vt:lpstr>
      <vt:lpstr> ПРАВИЛА ВНУТРІШНЬОГО РОЗПОРЯДКУ  ЗАКЛАДУ ОСВІТИ </vt:lpstr>
      <vt:lpstr>ПОСАДОВІ ІНСТРУКЦІЇ </vt:lpstr>
      <vt:lpstr>ПОСАДОВІ ІНСТРУКЦІЇ  </vt:lpstr>
      <vt:lpstr>ПОСАДОВІ ІНСТРУКЦІЇ</vt:lpstr>
      <vt:lpstr>Презентація PowerPoint</vt:lpstr>
      <vt:lpstr>Презентація PowerPoint</vt:lpstr>
      <vt:lpstr>Презентація PowerPoint</vt:lpstr>
      <vt:lpstr>Презентація PowerPoint</vt:lpstr>
      <vt:lpstr>НЕГАТИВНІ ТЕНДЕНЦІЇ  ЩОДО ЗАБЕЗПЕЧЕННЯ ЯКОСТІ ОСВІТНЬОЇ ДІЯЛЬНОСТІ ЗЗСО  В УМОВАХ РЕФОРМИ НУШ</vt:lpstr>
      <vt:lpstr>ВНУТРІШНІЙ МОНІТОРИНГ ЯКОСТІ  ОСВІТНЬОЇ ДІЯЛЬНОСТІ ЗАКЛАДУ</vt:lpstr>
      <vt:lpstr>Презентація PowerPoint</vt:lpstr>
      <vt:lpstr>Презентація PowerPoint</vt:lpstr>
      <vt:lpstr>СТРАТЕГІЯ РОЗВИТКУ ЧИТАННЯ НА ПЕРІОД ДО 2032 РОКУ  «ЧИТАННЯ ЯК ЖИТТЄВА СТРАТЕГІЯ».  ОПЕРАЦІЙНИЙ ПЛАН РЕАЛІЗАЦІЇ СТРАТЕГІЇ  НА 2023—2025 РОКИ</vt:lpstr>
      <vt:lpstr>Презентація PowerPoint</vt:lpstr>
      <vt:lpstr>ОПЕРАЦІЙНИЙ ПЛАН заходів на 2022-2024 роки з реалізації Стратегії впровадження гендерної рівності у  сфері освіти до 2030 року </vt:lpstr>
      <vt:lpstr>КОНЦЕПЦІЯ  БЕЗПЕКИ ЗАКЛАДІВ ОСВІТИ </vt:lpstr>
      <vt:lpstr>СТРАТЕГІЯ РЕФОРМУВАННЯ СИСТЕМИ ШКІЛЬНОГО ХАРЧУВАННЯ НА ПЕРІОД ДО 2027 РОКУ ТА ЗАТВЕРДЖЕННЯ ОПЕРАЦІЙНОГО ПЛАНУ ЗАХОДІВ З ЇЇ РЕАЛІЗАЦІЇ У 2023—2024 РОКАХ</vt:lpstr>
      <vt:lpstr>Презентація PowerPoint</vt:lpstr>
      <vt:lpstr>МЕТОДИЧНІ РЕКОМЕНДАЦІЇ ПРО ОКРЕМІ ПИТАННЯ  ДІЯЛЬНОСТІ ЗДО У 2022/2023 НАВЧАЛЬНОМУ РОЦІ</vt:lpstr>
      <vt:lpstr>СТРАТЕГІЯ РОЗВИТКУ ЗДО</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ПЛАН ПІДВИЩЕННЯ КВАЛІФІКАЦІЇ  ПЕДАГОГІЧНИХ ПРАЦІВНИКІВ ЗАКЛАДІВ ОСВІТИ</vt:lpstr>
      <vt:lpstr>ПІДВИЩЕННЯ КВАЛІФІКАЦІЇ  ПЕДАГОГІЧНИХ ПРАЦІВНИКІВ ЗЗСО</vt:lpstr>
      <vt:lpstr>ПІДВИЩЕННЯ КВАЛІФІКАЦІЇ ПЕДАГОГІЧНИХ ПРАЦІВНИКІВ</vt:lpstr>
      <vt:lpstr>Презентація PowerPoint</vt:lpstr>
      <vt:lpstr>Презентація PowerPoint</vt:lpstr>
      <vt:lpstr>ОСВІТНЯ ПРОГРАМА ЗЗСО  </vt:lpstr>
      <vt:lpstr>СТРУКТУРА ОСВІТНІХ ПРОГРАМ ЗЗСО,  РОЗРОБЛЕНИХ НА ОСНОВІ ТИПОВИХ </vt:lpstr>
      <vt:lpstr>Презентація PowerPoint</vt:lpstr>
      <vt:lpstr>Презентація PowerPoint</vt:lpstr>
      <vt:lpstr>НАВЧАЛЬНИЙ ПЛАН ЗЗСО</vt:lpstr>
      <vt:lpstr>                </vt:lpstr>
      <vt:lpstr>Презентація PowerPoint</vt:lpstr>
      <vt:lpstr>ПАСПОРТ ЗАКЛАДУ ЗСО</vt:lpstr>
      <vt:lpstr>Презентація PowerPoint</vt:lpstr>
      <vt:lpstr>ПОЛОЖЕННЯ ПРО КЛАСНОГО КЕРІВНИКА                НАВЧАЛЬНОГО ЗАКЛАДУ СИСТЕМИ ЗСО</vt:lpstr>
      <vt:lpstr>ПЛАН ВИХОВНОЇ РОБОТИ ЗАКЛАДУ ОСВІТИ  ТА ПЛАН ВИХОВНОЇ РОБОТИ КЛАСНОГО КЕРІВНИКА</vt:lpstr>
      <vt:lpstr>ПЛАН ВИХОВНОЇ РОБОТИ З УЧНІВСЬКИМ КОЛЕКТИВОМ</vt:lpstr>
      <vt:lpstr>Презентація PowerPoint</vt:lpstr>
      <vt:lpstr>Презентація PowerPoint</vt:lpstr>
      <vt:lpstr>Презентація PowerPoint</vt:lpstr>
      <vt:lpstr>ПЛАНИ РОБОТИ ПРОФЕСІЙНИХ СПІЛЬНОТ</vt:lpstr>
      <vt:lpstr>Презентація PowerPoint</vt:lpstr>
      <vt:lpstr>МОДЕЛЬНА НАВЧАЛЬНА ПРОГРАМА      НАВЧАЛЬНА ПРОГРАМА</vt:lpstr>
      <vt:lpstr>КАЛЕНДАРНО-ТЕМАТИЧНИЙ ПЛАН (ЗЗСО)</vt:lpstr>
      <vt:lpstr>КАЛЕНДАРНИЙ ПЛАН (ЗДО)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Admin</cp:lastModifiedBy>
  <cp:revision>377</cp:revision>
  <cp:lastPrinted>2019-11-01T11:43:53Z</cp:lastPrinted>
  <dcterms:created xsi:type="dcterms:W3CDTF">2019-09-13T06:58:26Z</dcterms:created>
  <dcterms:modified xsi:type="dcterms:W3CDTF">2023-11-30T13:18:39Z</dcterms:modified>
</cp:coreProperties>
</file>