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861" r:id="rId1"/>
  </p:sldMasterIdLst>
  <p:notesMasterIdLst>
    <p:notesMasterId r:id="rId23"/>
  </p:notesMasterIdLst>
  <p:sldIdLst>
    <p:sldId id="320" r:id="rId2"/>
    <p:sldId id="256" r:id="rId3"/>
    <p:sldId id="307" r:id="rId4"/>
    <p:sldId id="257" r:id="rId5"/>
    <p:sldId id="318" r:id="rId6"/>
    <p:sldId id="312" r:id="rId7"/>
    <p:sldId id="308" r:id="rId8"/>
    <p:sldId id="316" r:id="rId9"/>
    <p:sldId id="309" r:id="rId10"/>
    <p:sldId id="314" r:id="rId11"/>
    <p:sldId id="319" r:id="rId12"/>
    <p:sldId id="285" r:id="rId13"/>
    <p:sldId id="321" r:id="rId14"/>
    <p:sldId id="286" r:id="rId15"/>
    <p:sldId id="304" r:id="rId16"/>
    <p:sldId id="303" r:id="rId17"/>
    <p:sldId id="264" r:id="rId18"/>
    <p:sldId id="305" r:id="rId19"/>
    <p:sldId id="270" r:id="rId20"/>
    <p:sldId id="317" r:id="rId21"/>
    <p:sldId id="306" r:id="rId22"/>
  </p:sldIdLst>
  <p:sldSz cx="9144000" cy="6858000" type="screen4x3"/>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712" autoAdjust="0"/>
  </p:normalViewPr>
  <p:slideViewPr>
    <p:cSldViewPr>
      <p:cViewPr varScale="1">
        <p:scale>
          <a:sx n="67" d="100"/>
          <a:sy n="67" d="100"/>
        </p:scale>
        <p:origin x="1116" y="6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588000-2463-46DD-BE2D-62F0C63BFD03}" type="datetimeFigureOut">
              <a:rPr lang="uk-UA" smtClean="0"/>
              <a:t>18.12.2023</a:t>
            </a:fld>
            <a:endParaRPr lang="uk-UA"/>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uk-UA"/>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uk-UA"/>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5F8D6DC-8C43-4107-A261-F91EA2F52294}" type="slidenum">
              <a:rPr lang="uk-UA" smtClean="0"/>
              <a:t>‹#›</a:t>
            </a:fld>
            <a:endParaRPr lang="uk-UA"/>
          </a:p>
        </p:txBody>
      </p:sp>
    </p:spTree>
    <p:extLst>
      <p:ext uri="{BB962C8B-B14F-4D97-AF65-F5344CB8AC3E}">
        <p14:creationId xmlns:p14="http://schemas.microsoft.com/office/powerpoint/2010/main" val="36110921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E5F8D6DC-8C43-4107-A261-F91EA2F52294}" type="slidenum">
              <a:rPr lang="uk-UA" smtClean="0"/>
              <a:t>2</a:t>
            </a:fld>
            <a:endParaRPr lang="uk-UA"/>
          </a:p>
        </p:txBody>
      </p:sp>
    </p:spTree>
    <p:extLst>
      <p:ext uri="{BB962C8B-B14F-4D97-AF65-F5344CB8AC3E}">
        <p14:creationId xmlns:p14="http://schemas.microsoft.com/office/powerpoint/2010/main" val="35962499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pic>
        <p:nvPicPr>
          <p:cNvPr id="9" name="Picture 8" descr="S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6065417" y="5054602"/>
            <a:ext cx="673276" cy="279400"/>
          </a:xfrm>
        </p:spPr>
        <p:txBody>
          <a:bodyPr/>
          <a:lstStyle/>
          <a:p>
            <a:fld id="{D2E412D2-514F-4228-B216-60B103AB51BA}" type="datetimeFigureOut">
              <a:rPr lang="uk-UA" smtClean="0"/>
              <a:t>18.12.2023</a:t>
            </a:fld>
            <a:endParaRPr lang="uk-UA"/>
          </a:p>
        </p:txBody>
      </p:sp>
      <p:sp>
        <p:nvSpPr>
          <p:cNvPr id="5" name="Footer Placeholder 4"/>
          <p:cNvSpPr>
            <a:spLocks noGrp="1"/>
          </p:cNvSpPr>
          <p:nvPr>
            <p:ph type="ftr" sz="quarter" idx="11"/>
          </p:nvPr>
        </p:nvSpPr>
        <p:spPr>
          <a:xfrm>
            <a:off x="1921934" y="5054602"/>
            <a:ext cx="4064860" cy="279400"/>
          </a:xfrm>
        </p:spPr>
        <p:txBody>
          <a:bodyPr/>
          <a:lstStyle/>
          <a:p>
            <a:endParaRPr lang="uk-UA"/>
          </a:p>
        </p:txBody>
      </p:sp>
      <p:sp>
        <p:nvSpPr>
          <p:cNvPr id="6" name="Slide Number Placeholder 5"/>
          <p:cNvSpPr>
            <a:spLocks noGrp="1"/>
          </p:cNvSpPr>
          <p:nvPr>
            <p:ph type="sldNum" sz="quarter" idx="12"/>
          </p:nvPr>
        </p:nvSpPr>
        <p:spPr>
          <a:xfrm>
            <a:off x="6817317" y="5054602"/>
            <a:ext cx="413483" cy="279400"/>
          </a:xfrm>
        </p:spPr>
        <p:txBody>
          <a:bodyPr/>
          <a:lstStyle/>
          <a:p>
            <a:fld id="{ED1325EF-56EA-4C58-BA2D-240FD740D189}" type="slidenum">
              <a:rPr lang="uk-UA" smtClean="0"/>
              <a:t>‹#›</a:t>
            </a:fld>
            <a:endParaRPr lang="uk-UA"/>
          </a:p>
        </p:txBody>
      </p:sp>
      <p:cxnSp>
        <p:nvCxnSpPr>
          <p:cNvPr id="15" name="Straight Connector 14"/>
          <p:cNvCxnSpPr/>
          <p:nvPr/>
        </p:nvCxnSpPr>
        <p:spPr>
          <a:xfrm>
            <a:off x="2019825" y="3471329"/>
            <a:ext cx="5113083"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71390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D2E412D2-514F-4228-B216-60B103AB51BA}" type="datetimeFigureOut">
              <a:rPr lang="uk-UA" smtClean="0"/>
              <a:t>18.12.2023</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ED1325EF-56EA-4C58-BA2D-240FD740D189}" type="slidenum">
              <a:rPr lang="uk-UA" smtClean="0"/>
              <a:t>‹#›</a:t>
            </a:fld>
            <a:endParaRPr lang="uk-UA"/>
          </a:p>
        </p:txBody>
      </p:sp>
    </p:spTree>
    <p:extLst>
      <p:ext uri="{BB962C8B-B14F-4D97-AF65-F5344CB8AC3E}">
        <p14:creationId xmlns:p14="http://schemas.microsoft.com/office/powerpoint/2010/main" val="155277508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D2E412D2-514F-4228-B216-60B103AB51BA}" type="datetimeFigureOut">
              <a:rPr lang="uk-UA" smtClean="0"/>
              <a:t>18.12.2023</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ED1325EF-56EA-4C58-BA2D-240FD740D189}" type="slidenum">
              <a:rPr lang="uk-UA" smtClean="0"/>
              <a:t>‹#›</a:t>
            </a:fld>
            <a:endParaRPr lang="uk-UA"/>
          </a:p>
        </p:txBody>
      </p:sp>
      <p:cxnSp>
        <p:nvCxnSpPr>
          <p:cNvPr id="15" name="Straight Connector 14"/>
          <p:cNvCxnSpPr/>
          <p:nvPr/>
        </p:nvCxnSpPr>
        <p:spPr>
          <a:xfrm>
            <a:off x="1278465" y="4140199"/>
            <a:ext cx="6606425"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4051020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D2E412D2-514F-4228-B216-60B103AB51BA}" type="datetimeFigureOut">
              <a:rPr lang="uk-UA" smtClean="0"/>
              <a:t>18.12.2023</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ED1325EF-56EA-4C58-BA2D-240FD740D189}" type="slidenum">
              <a:rPr lang="uk-UA" smtClean="0"/>
              <a:t>‹#›</a:t>
            </a:fld>
            <a:endParaRPr lang="uk-UA"/>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6179516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D2E412D2-514F-4228-B216-60B103AB51BA}" type="datetimeFigureOut">
              <a:rPr lang="uk-UA" smtClean="0"/>
              <a:t>18.12.2023</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ED1325EF-56EA-4C58-BA2D-240FD740D189}" type="slidenum">
              <a:rPr lang="uk-UA" smtClean="0"/>
              <a:t>‹#›</a:t>
            </a:fld>
            <a:endParaRPr lang="uk-UA"/>
          </a:p>
        </p:txBody>
      </p:sp>
    </p:spTree>
    <p:extLst>
      <p:ext uri="{BB962C8B-B14F-4D97-AF65-F5344CB8AC3E}">
        <p14:creationId xmlns:p14="http://schemas.microsoft.com/office/powerpoint/2010/main" val="297674928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ru-RU" smtClean="0"/>
              <a:t>Образец заголовка</a:t>
            </a:r>
            <a:endParaRPr lang="en-US" dirty="0"/>
          </a:p>
        </p:txBody>
      </p:sp>
      <p:sp>
        <p:nvSpPr>
          <p:cNvPr id="14"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D2E412D2-514F-4228-B216-60B103AB51BA}" type="datetimeFigureOut">
              <a:rPr lang="uk-UA" smtClean="0"/>
              <a:t>18.12.2023</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ED1325EF-56EA-4C58-BA2D-240FD740D189}" type="slidenum">
              <a:rPr lang="uk-UA" smtClean="0"/>
              <a:t>‹#›</a:t>
            </a:fld>
            <a:endParaRPr lang="uk-UA"/>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6996686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ru-RU" smtClean="0"/>
              <a:t>Образец заголовка</a:t>
            </a:r>
            <a:endParaRPr lang="en-US" dirty="0"/>
          </a:p>
        </p:txBody>
      </p:sp>
      <p:sp>
        <p:nvSpPr>
          <p:cNvPr id="11"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D2E412D2-514F-4228-B216-60B103AB51BA}" type="datetimeFigureOut">
              <a:rPr lang="uk-UA" smtClean="0"/>
              <a:t>18.12.2023</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ED1325EF-56EA-4C58-BA2D-240FD740D189}" type="slidenum">
              <a:rPr lang="uk-UA" smtClean="0"/>
              <a:t>‹#›</a:t>
            </a:fld>
            <a:endParaRPr lang="uk-UA"/>
          </a:p>
        </p:txBody>
      </p:sp>
      <p:cxnSp>
        <p:nvCxnSpPr>
          <p:cNvPr id="15" name="Straight Connector 14"/>
          <p:cNvCxnSpPr/>
          <p:nvPr/>
        </p:nvCxnSpPr>
        <p:spPr>
          <a:xfrm>
            <a:off x="1278469" y="3429000"/>
            <a:ext cx="6606421"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7871026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D2E412D2-514F-4228-B216-60B103AB51BA}" type="datetimeFigureOut">
              <a:rPr lang="uk-UA" smtClean="0"/>
              <a:t>18.12.2023</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ED1325EF-56EA-4C58-BA2D-240FD740D189}" type="slidenum">
              <a:rPr lang="uk-UA" smtClean="0"/>
              <a:t>‹#›</a:t>
            </a:fld>
            <a:endParaRPr lang="uk-UA"/>
          </a:p>
        </p:txBody>
      </p:sp>
      <p:cxnSp>
        <p:nvCxnSpPr>
          <p:cNvPr id="14" name="Straight Connector 13"/>
          <p:cNvCxnSpPr/>
          <p:nvPr/>
        </p:nvCxnSpPr>
        <p:spPr>
          <a:xfrm>
            <a:off x="1278466" y="2354670"/>
            <a:ext cx="6606424"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368210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D2E412D2-514F-4228-B216-60B103AB51BA}" type="datetimeFigureOut">
              <a:rPr lang="uk-UA" smtClean="0"/>
              <a:t>18.12.2023</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ED1325EF-56EA-4C58-BA2D-240FD740D189}" type="slidenum">
              <a:rPr lang="uk-UA" smtClean="0"/>
              <a:t>‹#›</a:t>
            </a:fld>
            <a:endParaRPr lang="uk-UA"/>
          </a:p>
        </p:txBody>
      </p:sp>
      <p:cxnSp>
        <p:nvCxnSpPr>
          <p:cNvPr id="14" name="Straight Connector 13"/>
          <p:cNvCxnSpPr/>
          <p:nvPr/>
        </p:nvCxnSpPr>
        <p:spPr>
          <a:xfrm>
            <a:off x="6245512" y="906873"/>
            <a:ext cx="0" cy="4968993"/>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625896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cxnSp>
        <p:nvCxnSpPr>
          <p:cNvPr id="7" name="Straight Connector 6"/>
          <p:cNvCxnSpPr/>
          <p:nvPr/>
        </p:nvCxnSpPr>
        <p:spPr>
          <a:xfrm>
            <a:off x="1278466" y="2354670"/>
            <a:ext cx="6595533"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D2E412D2-514F-4228-B216-60B103AB51BA}" type="datetimeFigureOut">
              <a:rPr lang="uk-UA" smtClean="0"/>
              <a:t>18.12.2023</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ED1325EF-56EA-4C58-BA2D-240FD740D189}" type="slidenum">
              <a:rPr lang="uk-UA" smtClean="0"/>
              <a:t>‹#›</a:t>
            </a:fld>
            <a:endParaRPr lang="uk-UA"/>
          </a:p>
        </p:txBody>
      </p:sp>
    </p:spTree>
    <p:extLst>
      <p:ext uri="{BB962C8B-B14F-4D97-AF65-F5344CB8AC3E}">
        <p14:creationId xmlns:p14="http://schemas.microsoft.com/office/powerpoint/2010/main" val="20628384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D2E412D2-514F-4228-B216-60B103AB51BA}" type="datetimeFigureOut">
              <a:rPr lang="uk-UA" smtClean="0"/>
              <a:t>18.12.2023</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ED1325EF-56EA-4C58-BA2D-240FD740D189}" type="slidenum">
              <a:rPr lang="uk-UA" smtClean="0"/>
              <a:t>‹#›</a:t>
            </a:fld>
            <a:endParaRPr lang="uk-UA"/>
          </a:p>
        </p:txBody>
      </p:sp>
      <p:cxnSp>
        <p:nvCxnSpPr>
          <p:cNvPr id="31" name="Straight Connector 30"/>
          <p:cNvCxnSpPr/>
          <p:nvPr/>
        </p:nvCxnSpPr>
        <p:spPr>
          <a:xfrm>
            <a:off x="1278466" y="3599392"/>
            <a:ext cx="6595533"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105375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179576" y="2487168"/>
            <a:ext cx="3337560" cy="3447288"/>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D2E412D2-514F-4228-B216-60B103AB51BA}" type="datetimeFigureOut">
              <a:rPr lang="uk-UA" smtClean="0"/>
              <a:t>18.12.2023</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ED1325EF-56EA-4C58-BA2D-240FD740D189}" type="slidenum">
              <a:rPr lang="uk-UA" smtClean="0"/>
              <a:t>‹#›</a:t>
            </a:fld>
            <a:endParaRPr lang="uk-UA"/>
          </a:p>
        </p:txBody>
      </p:sp>
    </p:spTree>
    <p:extLst>
      <p:ext uri="{BB962C8B-B14F-4D97-AF65-F5344CB8AC3E}">
        <p14:creationId xmlns:p14="http://schemas.microsoft.com/office/powerpoint/2010/main" val="8683704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76868" y="3243262"/>
            <a:ext cx="3337560" cy="2706624"/>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1832" y="3243262"/>
            <a:ext cx="3337560" cy="2706624"/>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D2E412D2-514F-4228-B216-60B103AB51BA}" type="datetimeFigureOut">
              <a:rPr lang="uk-UA" smtClean="0"/>
              <a:t>18.12.2023</a:t>
            </a:fld>
            <a:endParaRPr lang="uk-UA"/>
          </a:p>
        </p:txBody>
      </p:sp>
      <p:sp>
        <p:nvSpPr>
          <p:cNvPr id="8" name="Footer Placeholder 7"/>
          <p:cNvSpPr>
            <a:spLocks noGrp="1"/>
          </p:cNvSpPr>
          <p:nvPr>
            <p:ph type="ftr" sz="quarter" idx="11"/>
          </p:nvPr>
        </p:nvSpPr>
        <p:spPr/>
        <p:txBody>
          <a:bodyPr/>
          <a:lstStyle/>
          <a:p>
            <a:endParaRPr lang="uk-UA"/>
          </a:p>
        </p:txBody>
      </p:sp>
      <p:sp>
        <p:nvSpPr>
          <p:cNvPr id="9" name="Slide Number Placeholder 8"/>
          <p:cNvSpPr>
            <a:spLocks noGrp="1"/>
          </p:cNvSpPr>
          <p:nvPr>
            <p:ph type="sldNum" sz="quarter" idx="12"/>
          </p:nvPr>
        </p:nvSpPr>
        <p:spPr/>
        <p:txBody>
          <a:bodyPr/>
          <a:lstStyle/>
          <a:p>
            <a:fld id="{ED1325EF-56EA-4C58-BA2D-240FD740D189}" type="slidenum">
              <a:rPr lang="uk-UA" smtClean="0"/>
              <a:t>‹#›</a:t>
            </a:fld>
            <a:endParaRPr lang="uk-UA"/>
          </a:p>
        </p:txBody>
      </p:sp>
      <p:cxnSp>
        <p:nvCxnSpPr>
          <p:cNvPr id="41" name="Straight Connector 40"/>
          <p:cNvCxnSpPr/>
          <p:nvPr/>
        </p:nvCxnSpPr>
        <p:spPr>
          <a:xfrm>
            <a:off x="1278466" y="2354670"/>
            <a:ext cx="6595534"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122372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D2E412D2-514F-4228-B216-60B103AB51BA}" type="datetimeFigureOut">
              <a:rPr lang="uk-UA" smtClean="0"/>
              <a:t>18.12.2023</a:t>
            </a:fld>
            <a:endParaRPr lang="uk-UA"/>
          </a:p>
        </p:txBody>
      </p:sp>
      <p:sp>
        <p:nvSpPr>
          <p:cNvPr id="4" name="Footer Placeholder 3"/>
          <p:cNvSpPr>
            <a:spLocks noGrp="1"/>
          </p:cNvSpPr>
          <p:nvPr>
            <p:ph type="ftr" sz="quarter" idx="11"/>
          </p:nvPr>
        </p:nvSpPr>
        <p:spPr/>
        <p:txBody>
          <a:bodyPr/>
          <a:lstStyle/>
          <a:p>
            <a:endParaRPr lang="uk-UA"/>
          </a:p>
        </p:txBody>
      </p:sp>
      <p:sp>
        <p:nvSpPr>
          <p:cNvPr id="5" name="Slide Number Placeholder 4"/>
          <p:cNvSpPr>
            <a:spLocks noGrp="1"/>
          </p:cNvSpPr>
          <p:nvPr>
            <p:ph type="sldNum" sz="quarter" idx="12"/>
          </p:nvPr>
        </p:nvSpPr>
        <p:spPr/>
        <p:txBody>
          <a:bodyPr/>
          <a:lstStyle/>
          <a:p>
            <a:fld id="{ED1325EF-56EA-4C58-BA2D-240FD740D189}" type="slidenum">
              <a:rPr lang="uk-UA" smtClean="0"/>
              <a:t>‹#›</a:t>
            </a:fld>
            <a:endParaRPr lang="uk-UA"/>
          </a:p>
        </p:txBody>
      </p:sp>
      <p:cxnSp>
        <p:nvCxnSpPr>
          <p:cNvPr id="14" name="Straight Connector 13"/>
          <p:cNvCxnSpPr/>
          <p:nvPr/>
        </p:nvCxnSpPr>
        <p:spPr>
          <a:xfrm>
            <a:off x="1278466" y="2354670"/>
            <a:ext cx="6595534"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827244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E412D2-514F-4228-B216-60B103AB51BA}" type="datetimeFigureOut">
              <a:rPr lang="uk-UA" smtClean="0"/>
              <a:t>18.12.2023</a:t>
            </a:fld>
            <a:endParaRPr lang="uk-UA"/>
          </a:p>
        </p:txBody>
      </p:sp>
      <p:sp>
        <p:nvSpPr>
          <p:cNvPr id="3" name="Footer Placeholder 2"/>
          <p:cNvSpPr>
            <a:spLocks noGrp="1"/>
          </p:cNvSpPr>
          <p:nvPr>
            <p:ph type="ftr" sz="quarter" idx="11"/>
          </p:nvPr>
        </p:nvSpPr>
        <p:spPr/>
        <p:txBody>
          <a:bodyPr/>
          <a:lstStyle/>
          <a:p>
            <a:endParaRPr lang="uk-UA"/>
          </a:p>
        </p:txBody>
      </p:sp>
      <p:sp>
        <p:nvSpPr>
          <p:cNvPr id="4" name="Slide Number Placeholder 3"/>
          <p:cNvSpPr>
            <a:spLocks noGrp="1"/>
          </p:cNvSpPr>
          <p:nvPr>
            <p:ph type="sldNum" sz="quarter" idx="12"/>
          </p:nvPr>
        </p:nvSpPr>
        <p:spPr/>
        <p:txBody>
          <a:bodyPr/>
          <a:lstStyle/>
          <a:p>
            <a:fld id="{ED1325EF-56EA-4C58-BA2D-240FD740D189}" type="slidenum">
              <a:rPr lang="uk-UA" smtClean="0"/>
              <a:t>‹#›</a:t>
            </a:fld>
            <a:endParaRPr lang="uk-UA"/>
          </a:p>
        </p:txBody>
      </p:sp>
    </p:spTree>
    <p:extLst>
      <p:ext uri="{BB962C8B-B14F-4D97-AF65-F5344CB8AC3E}">
        <p14:creationId xmlns:p14="http://schemas.microsoft.com/office/powerpoint/2010/main" val="34638693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D2E412D2-514F-4228-B216-60B103AB51BA}" type="datetimeFigureOut">
              <a:rPr lang="uk-UA" smtClean="0"/>
              <a:t>18.12.2023</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ED1325EF-56EA-4C58-BA2D-240FD740D189}" type="slidenum">
              <a:rPr lang="uk-UA" smtClean="0"/>
              <a:t>‹#›</a:t>
            </a:fld>
            <a:endParaRPr lang="uk-UA"/>
          </a:p>
        </p:txBody>
      </p:sp>
      <p:cxnSp>
        <p:nvCxnSpPr>
          <p:cNvPr id="16" name="Straight Connector 15"/>
          <p:cNvCxnSpPr/>
          <p:nvPr/>
        </p:nvCxnSpPr>
        <p:spPr>
          <a:xfrm>
            <a:off x="1278466" y="2912533"/>
            <a:ext cx="2333594"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091587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ru-RU" smtClean="0"/>
              <a:t>Образец заголовка</a:t>
            </a:r>
            <a:endParaRPr lang="en-US" dirty="0"/>
          </a:p>
        </p:txBody>
      </p:sp>
      <p:sp>
        <p:nvSpPr>
          <p:cNvPr id="17" name="Picture Placeholder 2"/>
          <p:cNvSpPr>
            <a:spLocks noGrp="1" noChangeAspect="1"/>
          </p:cNvSpPr>
          <p:nvPr>
            <p:ph type="pic" idx="1"/>
          </p:nvPr>
        </p:nvSpPr>
        <p:spPr>
          <a:xfrm>
            <a:off x="5218221"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D2E412D2-514F-4228-B216-60B103AB51BA}" type="datetimeFigureOut">
              <a:rPr lang="uk-UA" smtClean="0"/>
              <a:t>18.12.2023</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ED1325EF-56EA-4C58-BA2D-240FD740D189}" type="slidenum">
              <a:rPr lang="uk-UA" smtClean="0"/>
              <a:t>‹#›</a:t>
            </a:fld>
            <a:endParaRPr lang="uk-UA"/>
          </a:p>
        </p:txBody>
      </p:sp>
    </p:spTree>
    <p:extLst>
      <p:ext uri="{BB962C8B-B14F-4D97-AF65-F5344CB8AC3E}">
        <p14:creationId xmlns:p14="http://schemas.microsoft.com/office/powerpoint/2010/main" val="22419894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S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2E412D2-514F-4228-B216-60B103AB51BA}" type="datetimeFigureOut">
              <a:rPr lang="uk-UA" smtClean="0"/>
              <a:t>18.12.2023</a:t>
            </a:fld>
            <a:endParaRPr lang="uk-UA"/>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uk-UA"/>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ED1325EF-56EA-4C58-BA2D-240FD740D189}" type="slidenum">
              <a:rPr lang="uk-UA" smtClean="0"/>
              <a:t>‹#›</a:t>
            </a:fld>
            <a:endParaRPr lang="uk-UA"/>
          </a:p>
        </p:txBody>
      </p:sp>
    </p:spTree>
    <p:extLst>
      <p:ext uri="{BB962C8B-B14F-4D97-AF65-F5344CB8AC3E}">
        <p14:creationId xmlns:p14="http://schemas.microsoft.com/office/powerpoint/2010/main" val="1138588177"/>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 id="2147483874" r:id="rId13"/>
    <p:sldLayoutId id="2147483875" r:id="rId14"/>
    <p:sldLayoutId id="2147483876" r:id="rId15"/>
    <p:sldLayoutId id="2147483877" r:id="rId16"/>
    <p:sldLayoutId id="2147483878" r:id="rId17"/>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4.xml"/><Relationship Id="rId5" Type="http://schemas.openxmlformats.org/officeDocument/2006/relationships/image" Target="../media/image26.jpe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 Id="rId6" Type="http://schemas.openxmlformats.org/officeDocument/2006/relationships/image" Target="../media/image41.jpg"/><Relationship Id="rId5" Type="http://schemas.openxmlformats.org/officeDocument/2006/relationships/image" Target="../media/image40.png"/><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6" y="0"/>
            <a:ext cx="3436620" cy="2420888"/>
          </a:xfrm>
          <a:prstGeom prst="rect">
            <a:avLst/>
          </a:prstGeom>
        </p:spPr>
      </p:pic>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23520" y="4077072"/>
            <a:ext cx="4320480" cy="2701740"/>
          </a:xfrm>
        </p:spPr>
      </p:pic>
      <p:sp>
        <p:nvSpPr>
          <p:cNvPr id="2" name="Заголовок 1"/>
          <p:cNvSpPr>
            <a:spLocks noGrp="1"/>
          </p:cNvSpPr>
          <p:nvPr>
            <p:ph type="title"/>
          </p:nvPr>
        </p:nvSpPr>
        <p:spPr>
          <a:xfrm>
            <a:off x="1176866" y="692696"/>
            <a:ext cx="6798734" cy="5112567"/>
          </a:xfrm>
        </p:spPr>
        <p:txBody>
          <a:bodyPr>
            <a:normAutofit/>
          </a:bodyPr>
          <a:lstStyle/>
          <a:p>
            <a:r>
              <a:rPr lang="uk-UA" sz="4400" b="1" dirty="0">
                <a:solidFill>
                  <a:srgbClr val="4775E7"/>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«Формування</a:t>
            </a:r>
            <a:br>
              <a:rPr lang="uk-UA" sz="4400" b="1" dirty="0">
                <a:solidFill>
                  <a:srgbClr val="4775E7"/>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br>
            <a:r>
              <a:rPr lang="uk-UA" sz="4400" b="1" dirty="0">
                <a:solidFill>
                  <a:srgbClr val="4775E7"/>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економічної компетентності як підґрунтя соціалізації дошкільника».</a:t>
            </a:r>
            <a:r>
              <a:rPr lang="uk-UA" sz="4400" b="1" dirty="0">
                <a:solidFill>
                  <a:srgbClr val="4775E7"/>
                </a:solidFill>
                <a:effectLst>
                  <a:outerShdw blurRad="38100" dist="38100" dir="2700000" algn="tl">
                    <a:srgbClr val="000000">
                      <a:alpha val="43137"/>
                    </a:srgbClr>
                  </a:outerShdw>
                </a:effectLst>
                <a:latin typeface="Times New Roman" panose="02020603050405020304"/>
                <a:ea typeface="Times New Roman" panose="02020603050405020304"/>
              </a:rPr>
              <a:t> </a:t>
            </a:r>
            <a:r>
              <a:rPr lang="uk-UA" sz="3600" dirty="0">
                <a:solidFill>
                  <a:prstClr val="black">
                    <a:lumMod val="85000"/>
                    <a:lumOff val="15000"/>
                  </a:prstClr>
                </a:solidFill>
                <a:latin typeface="Times New Roman" panose="02020603050405020304"/>
                <a:ea typeface="Times New Roman" panose="02020603050405020304"/>
              </a:rPr>
              <a:t/>
            </a:r>
            <a:br>
              <a:rPr lang="uk-UA" sz="3600" dirty="0">
                <a:solidFill>
                  <a:prstClr val="black">
                    <a:lumMod val="85000"/>
                    <a:lumOff val="15000"/>
                  </a:prstClr>
                </a:solidFill>
                <a:latin typeface="Times New Roman" panose="02020603050405020304"/>
                <a:ea typeface="Times New Roman" panose="02020603050405020304"/>
              </a:rPr>
            </a:br>
            <a:r>
              <a:rPr lang="uk-UA" sz="2800" dirty="0">
                <a:solidFill>
                  <a:prstClr val="black">
                    <a:lumMod val="85000"/>
                    <a:lumOff val="15000"/>
                  </a:prstClr>
                </a:solidFill>
                <a:latin typeface="Times New Roman" panose="02020603050405020304"/>
                <a:ea typeface="Times New Roman" panose="02020603050405020304"/>
              </a:rPr>
              <a:t> </a:t>
            </a:r>
            <a:r>
              <a:rPr lang="uk-UA" sz="2400" dirty="0">
                <a:solidFill>
                  <a:prstClr val="black">
                    <a:lumMod val="85000"/>
                    <a:lumOff val="15000"/>
                  </a:prstClr>
                </a:solidFill>
                <a:latin typeface="Times New Roman" panose="02020603050405020304"/>
                <a:ea typeface="Times New Roman" panose="02020603050405020304"/>
              </a:rPr>
              <a:t/>
            </a:r>
            <a:br>
              <a:rPr lang="uk-UA" sz="2400" dirty="0">
                <a:solidFill>
                  <a:prstClr val="black">
                    <a:lumMod val="85000"/>
                    <a:lumOff val="15000"/>
                  </a:prstClr>
                </a:solidFill>
                <a:latin typeface="Times New Roman" panose="02020603050405020304"/>
                <a:ea typeface="Times New Roman" panose="02020603050405020304"/>
              </a:rPr>
            </a:br>
            <a:endParaRPr lang="uk-UA" dirty="0"/>
          </a:p>
        </p:txBody>
      </p:sp>
    </p:spTree>
    <p:extLst>
      <p:ext uri="{BB962C8B-B14F-4D97-AF65-F5344CB8AC3E}">
        <p14:creationId xmlns:p14="http://schemas.microsoft.com/office/powerpoint/2010/main" val="42331045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76866" y="906873"/>
            <a:ext cx="6798734" cy="865943"/>
          </a:xfrm>
        </p:spPr>
        <p:txBody>
          <a:bodyPr>
            <a:noAutofit/>
          </a:bodyPr>
          <a:lstStyle/>
          <a:p>
            <a:r>
              <a:rPr lang="ru-RU" b="1" dirty="0">
                <a:solidFill>
                  <a:schemeClr val="accent4"/>
                </a:solidFill>
                <a:effectLst>
                  <a:outerShdw blurRad="38100" dist="38100" dir="2700000" algn="tl">
                    <a:srgbClr val="000000">
                      <a:alpha val="43137"/>
                    </a:srgbClr>
                  </a:outerShdw>
                  <a:reflection blurRad="6350" stA="50000" endA="300" endPos="50000" dist="29997" dir="5400000" sy="-100000" algn="bl" rotWithShape="0"/>
                </a:effectLst>
              </a:rPr>
              <a:t>За </a:t>
            </a:r>
            <a:r>
              <a:rPr lang="ru-RU" b="1" dirty="0" err="1">
                <a:solidFill>
                  <a:schemeClr val="accent4"/>
                </a:solidFill>
                <a:effectLst>
                  <a:outerShdw blurRad="38100" dist="38100" dir="2700000" algn="tl">
                    <a:srgbClr val="000000">
                      <a:alpha val="43137"/>
                    </a:srgbClr>
                  </a:outerShdw>
                  <a:reflection blurRad="6350" stA="50000" endA="300" endPos="50000" dist="29997" dir="5400000" sy="-100000" algn="bl" rotWithShape="0"/>
                </a:effectLst>
              </a:rPr>
              <a:t>допомогою</a:t>
            </a:r>
            <a:r>
              <a:rPr lang="ru-RU" b="1" dirty="0">
                <a:solidFill>
                  <a:schemeClr val="accent4"/>
                </a:solidFill>
                <a:effectLst>
                  <a:outerShdw blurRad="38100" dist="38100" dir="2700000" algn="tl">
                    <a:srgbClr val="000000">
                      <a:alpha val="43137"/>
                    </a:srgbClr>
                  </a:outerShdw>
                  <a:reflection blurRad="6350" stA="50000" endA="300" endPos="50000" dist="29997" dir="5400000" sy="-100000" algn="bl" rotWithShape="0"/>
                </a:effectLst>
              </a:rPr>
              <a:t> </a:t>
            </a:r>
            <a:r>
              <a:rPr lang="ru-RU" b="1" dirty="0" err="1">
                <a:solidFill>
                  <a:schemeClr val="accent4"/>
                </a:solidFill>
                <a:effectLst>
                  <a:outerShdw blurRad="38100" dist="38100" dir="2700000" algn="tl">
                    <a:srgbClr val="000000">
                      <a:alpha val="43137"/>
                    </a:srgbClr>
                  </a:outerShdw>
                  <a:reflection blurRad="6350" stA="50000" endA="300" endPos="50000" dist="29997" dir="5400000" sy="-100000" algn="bl" rotWithShape="0"/>
                </a:effectLst>
              </a:rPr>
              <a:t>гри</a:t>
            </a:r>
            <a:r>
              <a:rPr lang="ru-RU" b="1" dirty="0">
                <a:solidFill>
                  <a:schemeClr val="accent4"/>
                </a:solidFill>
                <a:effectLst>
                  <a:outerShdw blurRad="38100" dist="38100" dir="2700000" algn="tl">
                    <a:srgbClr val="000000">
                      <a:alpha val="43137"/>
                    </a:srgbClr>
                  </a:outerShdw>
                  <a:reflection blurRad="6350" stA="50000" endA="300" endPos="50000" dist="29997" dir="5400000" sy="-100000" algn="bl" rotWithShape="0"/>
                </a:effectLst>
              </a:rPr>
              <a:t> </a:t>
            </a:r>
            <a:r>
              <a:rPr lang="ru-RU" b="1" dirty="0" err="1">
                <a:solidFill>
                  <a:schemeClr val="accent4"/>
                </a:solidFill>
                <a:effectLst>
                  <a:outerShdw blurRad="38100" dist="38100" dir="2700000" algn="tl">
                    <a:srgbClr val="000000">
                      <a:alpha val="43137"/>
                    </a:srgbClr>
                  </a:outerShdw>
                  <a:reflection blurRad="6350" stA="50000" endA="300" endPos="50000" dist="29997" dir="5400000" sy="-100000" algn="bl" rotWithShape="0"/>
                </a:effectLst>
              </a:rPr>
              <a:t>дитина</a:t>
            </a:r>
            <a:r>
              <a:rPr lang="ru-RU" b="1" dirty="0">
                <a:solidFill>
                  <a:schemeClr val="accent4"/>
                </a:solidFill>
                <a:effectLst>
                  <a:outerShdw blurRad="38100" dist="38100" dir="2700000" algn="tl">
                    <a:srgbClr val="000000">
                      <a:alpha val="43137"/>
                    </a:srgbClr>
                  </a:outerShdw>
                  <a:reflection blurRad="6350" stA="50000" endA="300" endPos="50000" dist="29997" dir="5400000" sy="-100000" algn="bl" rotWithShape="0"/>
                </a:effectLst>
              </a:rPr>
              <a:t> </a:t>
            </a:r>
            <a:r>
              <a:rPr lang="ru-RU" b="1" dirty="0" err="1">
                <a:solidFill>
                  <a:schemeClr val="accent4"/>
                </a:solidFill>
                <a:effectLst>
                  <a:outerShdw blurRad="38100" dist="38100" dir="2700000" algn="tl">
                    <a:srgbClr val="000000">
                      <a:alpha val="43137"/>
                    </a:srgbClr>
                  </a:outerShdw>
                  <a:reflection blurRad="6350" stA="50000" endA="300" endPos="50000" dist="29997" dir="5400000" sy="-100000" algn="bl" rotWithShape="0"/>
                </a:effectLst>
              </a:rPr>
              <a:t>оволодіває</a:t>
            </a:r>
            <a:r>
              <a:rPr lang="ru-RU" b="1" dirty="0">
                <a:solidFill>
                  <a:schemeClr val="accent4"/>
                </a:solidFill>
                <a:effectLst>
                  <a:outerShdw blurRad="38100" dist="38100" dir="2700000" algn="tl">
                    <a:srgbClr val="000000">
                      <a:alpha val="43137"/>
                    </a:srgbClr>
                  </a:outerShdw>
                  <a:reflection blurRad="6350" stA="50000" endA="300" endPos="50000" dist="29997" dir="5400000" sy="-100000" algn="bl" rotWithShape="0"/>
                </a:effectLst>
              </a:rPr>
              <a:t>:</a:t>
            </a:r>
            <a:endParaRPr lang="uk-UA" b="1" dirty="0">
              <a:solidFill>
                <a:schemeClr val="accent4"/>
              </a:solidFill>
              <a:effectLst>
                <a:outerShdw blurRad="38100" dist="38100" dir="2700000" algn="tl">
                  <a:srgbClr val="000000">
                    <a:alpha val="43137"/>
                  </a:srgbClr>
                </a:outerShdw>
                <a:reflection blurRad="6350" stA="50000" endA="300" endPos="50000" dist="29997" dir="5400000" sy="-100000" algn="bl" rotWithShape="0"/>
              </a:effectLst>
            </a:endParaRPr>
          </a:p>
        </p:txBody>
      </p:sp>
      <p:sp>
        <p:nvSpPr>
          <p:cNvPr id="3" name="Текст 2"/>
          <p:cNvSpPr>
            <a:spLocks noGrp="1"/>
          </p:cNvSpPr>
          <p:nvPr>
            <p:ph type="body" idx="1"/>
          </p:nvPr>
        </p:nvSpPr>
        <p:spPr>
          <a:xfrm>
            <a:off x="1176864" y="2492896"/>
            <a:ext cx="6995536" cy="3744416"/>
          </a:xfrm>
        </p:spPr>
        <p:txBody>
          <a:bodyPr>
            <a:noAutofit/>
          </a:bodyPr>
          <a:lstStyle/>
          <a:p>
            <a:pPr marL="457200" indent="-457200" algn="l">
              <a:buFont typeface="Wingdings" panose="05000000000000000000" pitchFamily="2" charset="2"/>
              <a:buChar char="v"/>
            </a:pPr>
            <a:r>
              <a:rPr lang="ru-RU" sz="2400" b="1" dirty="0">
                <a:solidFill>
                  <a:srgbClr val="002060"/>
                </a:solidFill>
                <a:latin typeface="Times New Roman" panose="02020603050405020304" pitchFamily="18" charset="0"/>
                <a:cs typeface="Times New Roman" panose="02020603050405020304" pitchFamily="18" charset="0"/>
              </a:rPr>
              <a:t>усією системою </a:t>
            </a:r>
            <a:r>
              <a:rPr lang="ru-RU" sz="2400" b="1" dirty="0" err="1">
                <a:solidFill>
                  <a:srgbClr val="002060"/>
                </a:solidFill>
                <a:latin typeface="Times New Roman" panose="02020603050405020304" pitchFamily="18" charset="0"/>
                <a:cs typeface="Times New Roman" panose="02020603050405020304" pitchFamily="18" charset="0"/>
              </a:rPr>
              <a:t>людських</a:t>
            </a:r>
            <a:r>
              <a:rPr lang="ru-RU" sz="2400" b="1" dirty="0">
                <a:solidFill>
                  <a:srgbClr val="002060"/>
                </a:solidFill>
                <a:latin typeface="Times New Roman" panose="02020603050405020304" pitchFamily="18" charset="0"/>
                <a:cs typeface="Times New Roman" panose="02020603050405020304" pitchFamily="18" charset="0"/>
              </a:rPr>
              <a:t> </a:t>
            </a:r>
            <a:r>
              <a:rPr lang="ru-RU" sz="2400" b="1" dirty="0" err="1">
                <a:solidFill>
                  <a:srgbClr val="002060"/>
                </a:solidFill>
                <a:latin typeface="Times New Roman" panose="02020603050405020304" pitchFamily="18" charset="0"/>
                <a:cs typeface="Times New Roman" panose="02020603050405020304" pitchFamily="18" charset="0"/>
              </a:rPr>
              <a:t>взаємин</a:t>
            </a:r>
            <a:r>
              <a:rPr lang="ru-RU" sz="2400" b="1" dirty="0">
                <a:solidFill>
                  <a:srgbClr val="002060"/>
                </a:solidFill>
                <a:latin typeface="Times New Roman" panose="02020603050405020304" pitchFamily="18" charset="0"/>
                <a:cs typeface="Times New Roman" panose="02020603050405020304" pitchFamily="18" charset="0"/>
              </a:rPr>
              <a:t> – </a:t>
            </a:r>
            <a:r>
              <a:rPr lang="ru-RU" sz="2400" b="1" dirty="0" err="1">
                <a:solidFill>
                  <a:srgbClr val="002060"/>
                </a:solidFill>
                <a:latin typeface="Times New Roman" panose="02020603050405020304" pitchFamily="18" charset="0"/>
                <a:cs typeface="Times New Roman" panose="02020603050405020304" pitchFamily="18" charset="0"/>
              </a:rPr>
              <a:t>спочатку</a:t>
            </a:r>
            <a:r>
              <a:rPr lang="ru-RU" sz="2400" b="1" dirty="0">
                <a:solidFill>
                  <a:srgbClr val="002060"/>
                </a:solidFill>
                <a:latin typeface="Times New Roman" panose="02020603050405020304" pitchFamily="18" charset="0"/>
                <a:cs typeface="Times New Roman" panose="02020603050405020304" pitchFamily="18" charset="0"/>
              </a:rPr>
              <a:t> на </a:t>
            </a:r>
            <a:r>
              <a:rPr lang="ru-RU" sz="2400" b="1" dirty="0" err="1">
                <a:solidFill>
                  <a:srgbClr val="002060"/>
                </a:solidFill>
                <a:latin typeface="Times New Roman" panose="02020603050405020304" pitchFamily="18" charset="0"/>
                <a:cs typeface="Times New Roman" panose="02020603050405020304" pitchFamily="18" charset="0"/>
              </a:rPr>
              <a:t>емоційному</a:t>
            </a:r>
            <a:r>
              <a:rPr lang="ru-RU" sz="2400" b="1" dirty="0">
                <a:solidFill>
                  <a:srgbClr val="002060"/>
                </a:solidFill>
                <a:latin typeface="Times New Roman" panose="02020603050405020304" pitchFamily="18" charset="0"/>
                <a:cs typeface="Times New Roman" panose="02020603050405020304" pitchFamily="18" charset="0"/>
              </a:rPr>
              <a:t>, а </a:t>
            </a:r>
            <a:r>
              <a:rPr lang="ru-RU" sz="2400" b="1" dirty="0" err="1">
                <a:solidFill>
                  <a:srgbClr val="002060"/>
                </a:solidFill>
                <a:latin typeface="Times New Roman" panose="02020603050405020304" pitchFamily="18" charset="0"/>
                <a:cs typeface="Times New Roman" panose="02020603050405020304" pitchFamily="18" charset="0"/>
              </a:rPr>
              <a:t>потім</a:t>
            </a:r>
            <a:r>
              <a:rPr lang="ru-RU" sz="2400" b="1" dirty="0">
                <a:solidFill>
                  <a:srgbClr val="002060"/>
                </a:solidFill>
                <a:latin typeface="Times New Roman" panose="02020603050405020304" pitchFamily="18" charset="0"/>
                <a:cs typeface="Times New Roman" panose="02020603050405020304" pitchFamily="18" charset="0"/>
              </a:rPr>
              <a:t> на </a:t>
            </a:r>
            <a:r>
              <a:rPr lang="ru-RU" sz="2400" b="1" dirty="0" err="1">
                <a:solidFill>
                  <a:srgbClr val="002060"/>
                </a:solidFill>
                <a:latin typeface="Times New Roman" panose="02020603050405020304" pitchFamily="18" charset="0"/>
                <a:cs typeface="Times New Roman" panose="02020603050405020304" pitchFamily="18" charset="0"/>
              </a:rPr>
              <a:t>інтелектуальному</a:t>
            </a:r>
            <a:r>
              <a:rPr lang="ru-RU" sz="2400" b="1" dirty="0">
                <a:solidFill>
                  <a:srgbClr val="002060"/>
                </a:solidFill>
                <a:latin typeface="Times New Roman" panose="02020603050405020304" pitchFamily="18" charset="0"/>
                <a:cs typeface="Times New Roman" panose="02020603050405020304" pitchFamily="18" charset="0"/>
              </a:rPr>
              <a:t> </a:t>
            </a:r>
            <a:r>
              <a:rPr lang="ru-RU" sz="2400" b="1" dirty="0" err="1">
                <a:solidFill>
                  <a:srgbClr val="002060"/>
                </a:solidFill>
                <a:latin typeface="Times New Roman" panose="02020603050405020304" pitchFamily="18" charset="0"/>
                <a:cs typeface="Times New Roman" panose="02020603050405020304" pitchFamily="18" charset="0"/>
              </a:rPr>
              <a:t>рівні</a:t>
            </a:r>
            <a:r>
              <a:rPr lang="ru-RU" sz="2400" b="1" dirty="0">
                <a:solidFill>
                  <a:srgbClr val="002060"/>
                </a:solidFill>
                <a:latin typeface="Times New Roman" panose="02020603050405020304" pitchFamily="18" charset="0"/>
                <a:cs typeface="Times New Roman" panose="02020603050405020304" pitchFamily="18" charset="0"/>
              </a:rPr>
              <a:t>; </a:t>
            </a:r>
            <a:endParaRPr lang="ru-RU" sz="2400" b="1" dirty="0" smtClean="0">
              <a:solidFill>
                <a:srgbClr val="002060"/>
              </a:solidFill>
              <a:latin typeface="Times New Roman" panose="02020603050405020304" pitchFamily="18" charset="0"/>
              <a:cs typeface="Times New Roman" panose="02020603050405020304" pitchFamily="18" charset="0"/>
            </a:endParaRPr>
          </a:p>
          <a:p>
            <a:pPr marL="457200" indent="-457200" algn="l">
              <a:buFont typeface="Wingdings" panose="05000000000000000000" pitchFamily="2" charset="2"/>
              <a:buChar char="v"/>
            </a:pPr>
            <a:r>
              <a:rPr lang="ru-RU" sz="2400" b="1" dirty="0" smtClean="0">
                <a:solidFill>
                  <a:srgbClr val="002060"/>
                </a:solidFill>
                <a:latin typeface="Times New Roman" panose="02020603050405020304" pitchFamily="18" charset="0"/>
                <a:cs typeface="Times New Roman" panose="02020603050405020304" pitchFamily="18" charset="0"/>
              </a:rPr>
              <a:t>способами </a:t>
            </a:r>
            <a:r>
              <a:rPr lang="ru-RU" sz="2400" b="1" dirty="0" err="1">
                <a:solidFill>
                  <a:srgbClr val="002060"/>
                </a:solidFill>
                <a:latin typeface="Times New Roman" panose="02020603050405020304" pitchFamily="18" charset="0"/>
                <a:cs typeface="Times New Roman" panose="02020603050405020304" pitchFamily="18" charset="0"/>
              </a:rPr>
              <a:t>практичної</a:t>
            </a:r>
            <a:r>
              <a:rPr lang="ru-RU" sz="2400" b="1" dirty="0">
                <a:solidFill>
                  <a:srgbClr val="002060"/>
                </a:solidFill>
                <a:latin typeface="Times New Roman" panose="02020603050405020304" pitchFamily="18" charset="0"/>
                <a:cs typeface="Times New Roman" panose="02020603050405020304" pitchFamily="18" charset="0"/>
              </a:rPr>
              <a:t> і </a:t>
            </a:r>
            <a:r>
              <a:rPr lang="ru-RU" sz="2400" b="1" dirty="0" err="1">
                <a:solidFill>
                  <a:srgbClr val="002060"/>
                </a:solidFill>
                <a:latin typeface="Times New Roman" panose="02020603050405020304" pitchFamily="18" charset="0"/>
                <a:cs typeface="Times New Roman" panose="02020603050405020304" pitchFamily="18" charset="0"/>
              </a:rPr>
              <a:t>розумової</a:t>
            </a:r>
            <a:r>
              <a:rPr lang="ru-RU" sz="2400" b="1" dirty="0">
                <a:solidFill>
                  <a:srgbClr val="002060"/>
                </a:solidFill>
                <a:latin typeface="Times New Roman" panose="02020603050405020304" pitchFamily="18" charset="0"/>
                <a:cs typeface="Times New Roman" panose="02020603050405020304" pitchFamily="18" charset="0"/>
              </a:rPr>
              <a:t> </a:t>
            </a:r>
            <a:r>
              <a:rPr lang="ru-RU" sz="2400" b="1" dirty="0" err="1">
                <a:solidFill>
                  <a:srgbClr val="002060"/>
                </a:solidFill>
                <a:latin typeface="Times New Roman" panose="02020603050405020304" pitchFamily="18" charset="0"/>
                <a:cs typeface="Times New Roman" panose="02020603050405020304" pitchFamily="18" charset="0"/>
              </a:rPr>
              <a:t>діяльності</a:t>
            </a:r>
            <a:r>
              <a:rPr lang="ru-RU" sz="2400" b="1" dirty="0">
                <a:solidFill>
                  <a:srgbClr val="002060"/>
                </a:solidFill>
                <a:latin typeface="Times New Roman" panose="02020603050405020304" pitchFamily="18" charset="0"/>
                <a:cs typeface="Times New Roman" panose="02020603050405020304" pitchFamily="18" charset="0"/>
              </a:rPr>
              <a:t>; великим </a:t>
            </a:r>
            <a:r>
              <a:rPr lang="ru-RU" sz="2400" b="1" dirty="0" err="1">
                <a:solidFill>
                  <a:srgbClr val="002060"/>
                </a:solidFill>
                <a:latin typeface="Times New Roman" panose="02020603050405020304" pitchFamily="18" charset="0"/>
                <a:cs typeface="Times New Roman" panose="02020603050405020304" pitchFamily="18" charset="0"/>
              </a:rPr>
              <a:t>діапазоном</a:t>
            </a:r>
            <a:r>
              <a:rPr lang="ru-RU" sz="2400" b="1" dirty="0">
                <a:solidFill>
                  <a:srgbClr val="002060"/>
                </a:solidFill>
                <a:latin typeface="Times New Roman" panose="02020603050405020304" pitchFamily="18" charset="0"/>
                <a:cs typeface="Times New Roman" panose="02020603050405020304" pitchFamily="18" charset="0"/>
              </a:rPr>
              <a:t> </a:t>
            </a:r>
            <a:r>
              <a:rPr lang="ru-RU" sz="2400" b="1" dirty="0" err="1">
                <a:solidFill>
                  <a:srgbClr val="002060"/>
                </a:solidFill>
                <a:latin typeface="Times New Roman" panose="02020603050405020304" pitchFamily="18" charset="0"/>
                <a:cs typeface="Times New Roman" panose="02020603050405020304" pitchFamily="18" charset="0"/>
              </a:rPr>
              <a:t>людських</a:t>
            </a:r>
            <a:r>
              <a:rPr lang="ru-RU" sz="2400" b="1" dirty="0">
                <a:solidFill>
                  <a:srgbClr val="002060"/>
                </a:solidFill>
                <a:latin typeface="Times New Roman" panose="02020603050405020304" pitchFamily="18" charset="0"/>
                <a:cs typeface="Times New Roman" panose="02020603050405020304" pitchFamily="18" charset="0"/>
              </a:rPr>
              <a:t> </a:t>
            </a:r>
            <a:r>
              <a:rPr lang="ru-RU" sz="2400" b="1" dirty="0" err="1" smtClean="0">
                <a:solidFill>
                  <a:srgbClr val="002060"/>
                </a:solidFill>
                <a:latin typeface="Times New Roman" panose="02020603050405020304" pitchFamily="18" charset="0"/>
                <a:cs typeface="Times New Roman" panose="02020603050405020304" pitchFamily="18" charset="0"/>
              </a:rPr>
              <a:t>почуттів</a:t>
            </a:r>
            <a:r>
              <a:rPr lang="ru-RU" sz="2400" b="1" dirty="0" smtClean="0">
                <a:solidFill>
                  <a:srgbClr val="002060"/>
                </a:solidFill>
                <a:latin typeface="Times New Roman" panose="02020603050405020304" pitchFamily="18" charset="0"/>
                <a:cs typeface="Times New Roman" panose="02020603050405020304" pitchFamily="18" charset="0"/>
              </a:rPr>
              <a:t>;</a:t>
            </a:r>
            <a:endParaRPr lang="uk-UA" sz="1600" b="1" dirty="0" smtClean="0">
              <a:solidFill>
                <a:srgbClr val="002060"/>
              </a:solidFill>
              <a:latin typeface="Times New Roman" panose="02020603050405020304" pitchFamily="18" charset="0"/>
              <a:cs typeface="Times New Roman" panose="02020603050405020304" pitchFamily="18" charset="0"/>
            </a:endParaRPr>
          </a:p>
          <a:p>
            <a:pPr marL="457200" indent="-457200" algn="l">
              <a:buFont typeface="Wingdings" panose="05000000000000000000" pitchFamily="2" charset="2"/>
              <a:buChar char="v"/>
            </a:pPr>
            <a:r>
              <a:rPr lang="ru-RU" sz="2400" b="1" dirty="0" smtClean="0">
                <a:solidFill>
                  <a:srgbClr val="002060"/>
                </a:solidFill>
                <a:latin typeface="Times New Roman" panose="02020603050405020304" pitchFamily="18" charset="0"/>
                <a:cs typeface="Times New Roman" panose="02020603050405020304" pitchFamily="18" charset="0"/>
              </a:rPr>
              <a:t>поняттями </a:t>
            </a:r>
            <a:r>
              <a:rPr lang="ru-RU" sz="2400" b="1" dirty="0">
                <a:solidFill>
                  <a:srgbClr val="002060"/>
                </a:solidFill>
                <a:latin typeface="Times New Roman" panose="02020603050405020304" pitchFamily="18" charset="0"/>
                <a:cs typeface="Times New Roman" panose="02020603050405020304" pitchFamily="18" charset="0"/>
              </a:rPr>
              <a:t>«добро» і «зло», </a:t>
            </a:r>
            <a:r>
              <a:rPr lang="ru-RU" sz="2400" b="1" dirty="0" err="1">
                <a:solidFill>
                  <a:srgbClr val="002060"/>
                </a:solidFill>
                <a:latin typeface="Times New Roman" panose="02020603050405020304" pitchFamily="18" charset="0"/>
                <a:cs typeface="Times New Roman" panose="02020603050405020304" pitchFamily="18" charset="0"/>
              </a:rPr>
              <a:t>вчиться</a:t>
            </a:r>
            <a:r>
              <a:rPr lang="ru-RU" sz="2400" b="1" dirty="0">
                <a:solidFill>
                  <a:srgbClr val="002060"/>
                </a:solidFill>
                <a:latin typeface="Times New Roman" panose="02020603050405020304" pitchFamily="18" charset="0"/>
                <a:cs typeface="Times New Roman" panose="02020603050405020304" pitchFamily="18" charset="0"/>
              </a:rPr>
              <a:t> </a:t>
            </a:r>
            <a:r>
              <a:rPr lang="ru-RU" sz="2400" b="1" dirty="0" err="1">
                <a:solidFill>
                  <a:srgbClr val="002060"/>
                </a:solidFill>
                <a:latin typeface="Times New Roman" panose="02020603050405020304" pitchFamily="18" charset="0"/>
                <a:cs typeface="Times New Roman" panose="02020603050405020304" pitchFamily="18" charset="0"/>
              </a:rPr>
              <a:t>їх</a:t>
            </a:r>
            <a:r>
              <a:rPr lang="ru-RU" sz="2400" b="1" dirty="0">
                <a:solidFill>
                  <a:srgbClr val="002060"/>
                </a:solidFill>
                <a:latin typeface="Times New Roman" panose="02020603050405020304" pitchFamily="18" charset="0"/>
                <a:cs typeface="Times New Roman" panose="02020603050405020304" pitchFamily="18" charset="0"/>
              </a:rPr>
              <a:t> </a:t>
            </a:r>
            <a:r>
              <a:rPr lang="ru-RU" sz="2400" b="1" dirty="0" err="1" smtClean="0">
                <a:solidFill>
                  <a:srgbClr val="002060"/>
                </a:solidFill>
                <a:latin typeface="Times New Roman" panose="02020603050405020304" pitchFamily="18" charset="0"/>
                <a:cs typeface="Times New Roman" panose="02020603050405020304" pitchFamily="18" charset="0"/>
              </a:rPr>
              <a:t>розрізняти</a:t>
            </a:r>
            <a:r>
              <a:rPr lang="ru-RU" sz="2400" b="1" dirty="0" smtClean="0">
                <a:solidFill>
                  <a:srgbClr val="002060"/>
                </a:solidFill>
                <a:latin typeface="Times New Roman" panose="02020603050405020304" pitchFamily="18" charset="0"/>
                <a:cs typeface="Times New Roman" panose="02020603050405020304" pitchFamily="18" charset="0"/>
              </a:rPr>
              <a:t>;</a:t>
            </a:r>
          </a:p>
          <a:p>
            <a:pPr marL="457200" indent="-457200" algn="l">
              <a:buFont typeface="Wingdings" panose="05000000000000000000" pitchFamily="2" charset="2"/>
              <a:buChar char="v"/>
            </a:pPr>
            <a:r>
              <a:rPr lang="uk-UA" sz="2400" b="1" dirty="0" smtClean="0">
                <a:solidFill>
                  <a:srgbClr val="002060"/>
                </a:solidFill>
                <a:latin typeface="Times New Roman" panose="02020603050405020304" pitchFamily="18" charset="0"/>
                <a:cs typeface="Times New Roman" panose="02020603050405020304" pitchFamily="18" charset="0"/>
              </a:rPr>
              <a:t>морально-етичними </a:t>
            </a:r>
            <a:r>
              <a:rPr lang="uk-UA" sz="2400" b="1" dirty="0">
                <a:solidFill>
                  <a:srgbClr val="002060"/>
                </a:solidFill>
                <a:latin typeface="Times New Roman" panose="02020603050405020304" pitchFamily="18" charset="0"/>
                <a:cs typeface="Times New Roman" panose="02020603050405020304" pitchFamily="18" charset="0"/>
              </a:rPr>
              <a:t>нормами, виробленими людством</a:t>
            </a:r>
            <a:r>
              <a:rPr lang="uk-UA" b="1" dirty="0">
                <a:solidFill>
                  <a:srgbClr val="002060"/>
                </a:solidFill>
                <a:latin typeface="Times New Roman" panose="02020603050405020304" pitchFamily="18" charset="0"/>
                <a:cs typeface="Times New Roman" panose="02020603050405020304" pitchFamily="18" charset="0"/>
              </a:rPr>
              <a:t>.</a:t>
            </a:r>
          </a:p>
          <a:p>
            <a:pPr algn="l"/>
            <a:endParaRPr lang="uk-UA"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56488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76865" y="915337"/>
            <a:ext cx="6851519" cy="1073503"/>
          </a:xfrm>
        </p:spPr>
        <p:txBody>
          <a:bodyPr>
            <a:noAutofit/>
          </a:bodyPr>
          <a:lstStyle/>
          <a:p>
            <a:r>
              <a:rPr lang="ru-RU" sz="2400" b="1" cap="all" dirty="0">
                <a:solidFill>
                  <a:srgbClr val="598BD8"/>
                </a:solidFill>
                <a:latin typeface="Times New Roman" panose="02020603050405020304" pitchFamily="18" charset="0"/>
                <a:cs typeface="Times New Roman" panose="02020603050405020304" pitchFamily="18" charset="0"/>
              </a:rPr>
              <a:t>«…АФЛАТУН В САДОЧКУ В НАС ПРИЖИВСЯ – </a:t>
            </a:r>
            <a:r>
              <a:rPr lang="ru-RU" sz="2400" b="1" cap="all" dirty="0" smtClean="0">
                <a:solidFill>
                  <a:srgbClr val="598BD8"/>
                </a:solidFill>
                <a:latin typeface="Times New Roman" panose="02020603050405020304" pitchFamily="18" charset="0"/>
                <a:cs typeface="Times New Roman" panose="02020603050405020304" pitchFamily="18" charset="0"/>
              </a:rPr>
              <a:t>з </a:t>
            </a:r>
            <a:r>
              <a:rPr lang="ru-RU" sz="2400" b="1" cap="all" dirty="0" err="1" smtClean="0">
                <a:solidFill>
                  <a:srgbClr val="598BD8"/>
                </a:solidFill>
                <a:latin typeface="Times New Roman" panose="02020603050405020304" pitchFamily="18" charset="0"/>
                <a:cs typeface="Times New Roman" panose="02020603050405020304" pitchFamily="18" charset="0"/>
              </a:rPr>
              <a:t>дітками</a:t>
            </a:r>
            <a:r>
              <a:rPr lang="ru-RU" sz="2400" b="1" cap="all" dirty="0" smtClean="0">
                <a:solidFill>
                  <a:srgbClr val="598BD8"/>
                </a:solidFill>
                <a:latin typeface="Times New Roman" panose="02020603050405020304" pitchFamily="18" charset="0"/>
                <a:cs typeface="Times New Roman" panose="02020603050405020304" pitchFamily="18" charset="0"/>
              </a:rPr>
              <a:t> </a:t>
            </a:r>
            <a:r>
              <a:rPr lang="ru-RU" sz="2400" b="1" cap="all" dirty="0" err="1" smtClean="0">
                <a:solidFill>
                  <a:srgbClr val="598BD8"/>
                </a:solidFill>
                <a:latin typeface="Times New Roman" panose="02020603050405020304" pitchFamily="18" charset="0"/>
                <a:cs typeface="Times New Roman" panose="02020603050405020304" pitchFamily="18" charset="0"/>
              </a:rPr>
              <a:t>подружився</a:t>
            </a:r>
            <a:r>
              <a:rPr lang="ru-RU" sz="2400" b="1" cap="all" dirty="0" smtClean="0">
                <a:solidFill>
                  <a:srgbClr val="598BD8"/>
                </a:solidFill>
                <a:latin typeface="Times New Roman" panose="02020603050405020304" pitchFamily="18" charset="0"/>
                <a:cs typeface="Times New Roman" panose="02020603050405020304" pitchFamily="18" charset="0"/>
              </a:rPr>
              <a:t> »</a:t>
            </a:r>
            <a:endParaRPr lang="ru-RU" sz="2400" b="1" cap="all" dirty="0">
              <a:solidFill>
                <a:srgbClr val="598BD8"/>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8219" y="3252468"/>
            <a:ext cx="2045154" cy="2726872"/>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0547" y="2204864"/>
            <a:ext cx="2045154" cy="2726872"/>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6216" y="1854256"/>
            <a:ext cx="2045154" cy="2726872"/>
          </a:xfrm>
          <a:prstGeom prst="rect">
            <a:avLst/>
          </a:prstGeom>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5701" y="3252468"/>
            <a:ext cx="2045154" cy="2726872"/>
          </a:xfrm>
          <a:prstGeom prst="rect">
            <a:avLst/>
          </a:prstGeom>
        </p:spPr>
      </p:pic>
    </p:spTree>
    <p:extLst>
      <p:ext uri="{BB962C8B-B14F-4D97-AF65-F5344CB8AC3E}">
        <p14:creationId xmlns:p14="http://schemas.microsoft.com/office/powerpoint/2010/main" val="24014595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3728" y="188640"/>
            <a:ext cx="4992080" cy="3744060"/>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0072" y="2564904"/>
            <a:ext cx="2808045" cy="3744060"/>
          </a:xfrm>
          <a:prstGeom prst="rect">
            <a:avLst/>
          </a:prstGeom>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600" y="3645024"/>
            <a:ext cx="3384376" cy="25382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b="1" cap="all" dirty="0" smtClean="0">
                <a:solidFill>
                  <a:srgbClr val="598BD8"/>
                </a:solidFill>
                <a:latin typeface="Times New Roman" panose="02020603050405020304" pitchFamily="18" charset="0"/>
                <a:cs typeface="Times New Roman" panose="02020603050405020304" pitchFamily="18" charset="0"/>
              </a:rPr>
              <a:t>«Платимо, </a:t>
            </a:r>
            <a:r>
              <a:rPr lang="ru-RU" b="1" cap="all" dirty="0" err="1" smtClean="0">
                <a:solidFill>
                  <a:srgbClr val="598BD8"/>
                </a:solidFill>
                <a:latin typeface="Times New Roman" panose="02020603050405020304" pitchFamily="18" charset="0"/>
                <a:cs typeface="Times New Roman" panose="02020603050405020304" pitchFamily="18" charset="0"/>
              </a:rPr>
              <a:t>чи</a:t>
            </a:r>
            <a:r>
              <a:rPr lang="ru-RU" b="1" cap="all" dirty="0" smtClean="0">
                <a:solidFill>
                  <a:srgbClr val="598BD8"/>
                </a:solidFill>
                <a:latin typeface="Times New Roman" panose="02020603050405020304" pitchFamily="18" charset="0"/>
                <a:cs typeface="Times New Roman" panose="02020603050405020304" pitchFamily="18" charset="0"/>
              </a:rPr>
              <a:t> </a:t>
            </a:r>
            <a:r>
              <a:rPr lang="ru-RU" b="1" cap="all" dirty="0" err="1" smtClean="0">
                <a:solidFill>
                  <a:srgbClr val="598BD8"/>
                </a:solidFill>
                <a:latin typeface="Times New Roman" panose="02020603050405020304" pitchFamily="18" charset="0"/>
                <a:cs typeface="Times New Roman" panose="02020603050405020304" pitchFamily="18" charset="0"/>
              </a:rPr>
              <a:t>ні</a:t>
            </a:r>
            <a:r>
              <a:rPr lang="ru-RU" b="1" cap="all" dirty="0" smtClean="0">
                <a:solidFill>
                  <a:srgbClr val="598BD8"/>
                </a:solidFill>
                <a:latin typeface="Times New Roman" panose="02020603050405020304" pitchFamily="18" charset="0"/>
                <a:cs typeface="Times New Roman" panose="02020603050405020304" pitchFamily="18" charset="0"/>
              </a:rPr>
              <a:t> ?»</a:t>
            </a:r>
            <a:endParaRPr lang="uk-UA" dirty="0"/>
          </a:p>
        </p:txBody>
      </p:sp>
      <p:sp>
        <p:nvSpPr>
          <p:cNvPr id="3" name="Текст 2"/>
          <p:cNvSpPr>
            <a:spLocks noGrp="1"/>
          </p:cNvSpPr>
          <p:nvPr>
            <p:ph type="body" idx="1"/>
          </p:nvPr>
        </p:nvSpPr>
        <p:spPr/>
        <p:txBody>
          <a:bodyPr/>
          <a:lstStyle/>
          <a:p>
            <a:endParaRPr lang="uk-UA"/>
          </a:p>
        </p:txBody>
      </p:sp>
      <p:sp>
        <p:nvSpPr>
          <p:cNvPr id="5" name="Текст 4"/>
          <p:cNvSpPr>
            <a:spLocks noGrp="1"/>
          </p:cNvSpPr>
          <p:nvPr>
            <p:ph type="body" sz="quarter" idx="3"/>
          </p:nvPr>
        </p:nvSpPr>
        <p:spPr/>
        <p:txBody>
          <a:bodyPr/>
          <a:lstStyle/>
          <a:p>
            <a:endParaRPr lang="uk-UA"/>
          </a:p>
        </p:txBody>
      </p:sp>
      <p:pic>
        <p:nvPicPr>
          <p:cNvPr id="10" name="Объект 9"/>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4641850" y="2391569"/>
            <a:ext cx="4034606" cy="3456385"/>
          </a:xfrm>
        </p:spPr>
      </p:pic>
      <p:pic>
        <p:nvPicPr>
          <p:cNvPr id="9" name="Объект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1049463" y="2391569"/>
            <a:ext cx="3329325" cy="3557711"/>
          </a:xfrm>
        </p:spPr>
      </p:pic>
    </p:spTree>
    <p:extLst>
      <p:ext uri="{BB962C8B-B14F-4D97-AF65-F5344CB8AC3E}">
        <p14:creationId xmlns:p14="http://schemas.microsoft.com/office/powerpoint/2010/main" val="8346099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Объект 8"/>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25265" y="3652483"/>
            <a:ext cx="3660259" cy="2424921"/>
          </a:xfr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7328" y="383795"/>
            <a:ext cx="3776273" cy="2832204"/>
          </a:xfrm>
          <a:prstGeom prst="rect">
            <a:avLst/>
          </a:prstGeom>
        </p:spPr>
      </p:pic>
      <p:sp>
        <p:nvSpPr>
          <p:cNvPr id="2" name="Заголовок 1"/>
          <p:cNvSpPr>
            <a:spLocks noGrp="1"/>
          </p:cNvSpPr>
          <p:nvPr>
            <p:ph type="title"/>
          </p:nvPr>
        </p:nvSpPr>
        <p:spPr>
          <a:xfrm>
            <a:off x="1793240" y="104775"/>
            <a:ext cx="6512560" cy="786765"/>
          </a:xfrm>
        </p:spPr>
        <p:txBody>
          <a:bodyPr/>
          <a:lstStyle/>
          <a:p>
            <a:pPr marL="0" indent="0" algn="ctr">
              <a:buNone/>
            </a:pPr>
            <a:r>
              <a:rPr lang="ru-RU" altLang="en-US" sz="2000" dirty="0" smtClean="0"/>
              <a:t> </a:t>
            </a:r>
            <a:endParaRPr lang="ru-RU" altLang="en-US" sz="2000" dirty="0"/>
          </a:p>
        </p:txBody>
      </p:sp>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8024" y="3215999"/>
            <a:ext cx="3831322" cy="2873491"/>
          </a:xfrm>
          <a:prstGeom prst="rect">
            <a:avLst/>
          </a:prstGeom>
        </p:spPr>
      </p:pic>
      <p:pic>
        <p:nvPicPr>
          <p:cNvPr id="4" name="Рисунок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0403" y="230862"/>
            <a:ext cx="2592288" cy="3456385"/>
          </a:xfrm>
          <a:prstGeom prst="rect">
            <a:avLst/>
          </a:prstGeom>
        </p:spPr>
      </p:pic>
      <p:sp>
        <p:nvSpPr>
          <p:cNvPr id="8" name="Объект 7"/>
          <p:cNvSpPr>
            <a:spLocks noGrp="1"/>
          </p:cNvSpPr>
          <p:nvPr>
            <p:ph sz="half" idx="2"/>
          </p:nvPr>
        </p:nvSpPr>
        <p:spPr/>
        <p:txBody>
          <a:bodyPr/>
          <a:lstStyle/>
          <a:p>
            <a:endParaRPr lang="uk-UA"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43476" y="0"/>
            <a:ext cx="5996875" cy="877152"/>
          </a:xfrm>
        </p:spPr>
        <p:txBody>
          <a:bodyPr>
            <a:normAutofit fontScale="90000"/>
          </a:bodyPr>
          <a:lstStyle/>
          <a:p>
            <a:pPr marL="0" indent="0" algn="ctr">
              <a:buNone/>
            </a:pPr>
            <a:r>
              <a:rPr lang="ru-RU" altLang="en-US" sz="2400" dirty="0" smtClean="0"/>
              <a:t> </a:t>
            </a:r>
            <a:r>
              <a:rPr lang="ru-RU" altLang="en-US" sz="3600" b="1" dirty="0" smtClean="0">
                <a:solidFill>
                  <a:schemeClr val="accent4"/>
                </a:solidFill>
                <a:latin typeface="Times New Roman" panose="02020603050405020304" pitchFamily="18" charset="0"/>
                <a:cs typeface="Times New Roman" panose="02020603050405020304" pitchFamily="18" charset="0"/>
              </a:rPr>
              <a:t>Дидактична </a:t>
            </a:r>
            <a:r>
              <a:rPr lang="ru-RU" altLang="en-US" sz="3600" b="1" dirty="0" err="1" smtClean="0">
                <a:solidFill>
                  <a:schemeClr val="accent4"/>
                </a:solidFill>
                <a:latin typeface="Times New Roman" panose="02020603050405020304" pitchFamily="18" charset="0"/>
                <a:cs typeface="Times New Roman" panose="02020603050405020304" pitchFamily="18" charset="0"/>
              </a:rPr>
              <a:t>гра</a:t>
            </a:r>
            <a:r>
              <a:rPr lang="ru-RU" altLang="en-US" sz="3600" b="1" dirty="0" smtClean="0">
                <a:solidFill>
                  <a:schemeClr val="accent4"/>
                </a:solidFill>
                <a:latin typeface="Times New Roman" panose="02020603050405020304" pitchFamily="18" charset="0"/>
                <a:cs typeface="Times New Roman" panose="02020603050405020304" pitchFamily="18" charset="0"/>
              </a:rPr>
              <a:t> </a:t>
            </a:r>
            <a:br>
              <a:rPr lang="ru-RU" altLang="en-US" sz="3600" b="1" dirty="0" smtClean="0">
                <a:solidFill>
                  <a:schemeClr val="accent4"/>
                </a:solidFill>
                <a:latin typeface="Times New Roman" panose="02020603050405020304" pitchFamily="18" charset="0"/>
                <a:cs typeface="Times New Roman" panose="02020603050405020304" pitchFamily="18" charset="0"/>
              </a:rPr>
            </a:br>
            <a:r>
              <a:rPr lang="ru-RU" altLang="en-US" sz="3600" b="1" dirty="0" smtClean="0">
                <a:solidFill>
                  <a:schemeClr val="accent4"/>
                </a:solidFill>
                <a:latin typeface="Times New Roman" panose="02020603050405020304" pitchFamily="18" charset="0"/>
                <a:cs typeface="Times New Roman" panose="02020603050405020304" pitchFamily="18" charset="0"/>
              </a:rPr>
              <a:t> «</a:t>
            </a:r>
            <a:r>
              <a:rPr lang="ru-RU" altLang="en-US" sz="3600" b="1" dirty="0" err="1" smtClean="0">
                <a:solidFill>
                  <a:schemeClr val="accent4"/>
                </a:solidFill>
                <a:latin typeface="Times New Roman" panose="02020603050405020304" pitchFamily="18" charset="0"/>
                <a:cs typeface="Times New Roman" panose="02020603050405020304" pitchFamily="18" charset="0"/>
              </a:rPr>
              <a:t>Послуга</a:t>
            </a:r>
            <a:r>
              <a:rPr lang="ru-RU" altLang="en-US" sz="3600" b="1" dirty="0" smtClean="0">
                <a:solidFill>
                  <a:schemeClr val="accent4"/>
                </a:solidFill>
                <a:latin typeface="Times New Roman" panose="02020603050405020304" pitchFamily="18" charset="0"/>
                <a:cs typeface="Times New Roman" panose="02020603050405020304" pitchFamily="18" charset="0"/>
              </a:rPr>
              <a:t> - товар»</a:t>
            </a:r>
            <a:endParaRPr lang="ru-RU" altLang="en-US" sz="3600" b="1" dirty="0">
              <a:solidFill>
                <a:schemeClr val="accent4"/>
              </a:solidFill>
              <a:latin typeface="Times New Roman" panose="02020603050405020304" pitchFamily="18" charset="0"/>
              <a:cs typeface="Times New Roman" panose="02020603050405020304" pitchFamily="18" charset="0"/>
            </a:endParaRPr>
          </a:p>
        </p:txBody>
      </p:sp>
      <p:pic>
        <p:nvPicPr>
          <p:cNvPr id="9" name="Объект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427984" y="2111043"/>
            <a:ext cx="3665766" cy="2749324"/>
          </a:xfrm>
        </p:spPr>
      </p:pic>
      <p:pic>
        <p:nvPicPr>
          <p:cNvPr id="10" name="Рисунок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877152"/>
            <a:ext cx="4008107" cy="3006080"/>
          </a:xfrm>
          <a:prstGeom prst="rect">
            <a:avLst/>
          </a:prstGeom>
        </p:spPr>
      </p:pic>
      <p:pic>
        <p:nvPicPr>
          <p:cNvPr id="6" name="Объект 5"/>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1475656" y="3356992"/>
            <a:ext cx="3649689" cy="2737266"/>
          </a:xfr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148064" y="3714798"/>
            <a:ext cx="3156902" cy="2367676"/>
          </a:xfrm>
        </p:spPr>
      </p:pic>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1968" y="404664"/>
            <a:ext cx="4248472" cy="3186354"/>
          </a:xfrm>
          <a:prstGeom prst="rect">
            <a:avLst/>
          </a:prstGeom>
        </p:spPr>
      </p:pic>
      <p:pic>
        <p:nvPicPr>
          <p:cNvPr id="4" name="Объект 3"/>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1115616" y="3629495"/>
            <a:ext cx="3384376" cy="2538281"/>
          </a:xfr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55575" y="1594587"/>
            <a:ext cx="7488833" cy="369332"/>
          </a:xfrm>
          <a:prstGeom prst="rect">
            <a:avLst/>
          </a:prstGeom>
          <a:noFill/>
        </p:spPr>
        <p:txBody>
          <a:bodyPr wrap="square" rtlCol="0">
            <a:spAutoFit/>
          </a:bodyPr>
          <a:lstStyle/>
          <a:p>
            <a:r>
              <a:rPr lang="uk-UA" b="1" dirty="0" smtClean="0">
                <a:solidFill>
                  <a:srgbClr val="002060"/>
                </a:solidFill>
                <a:latin typeface="Times New Roman" panose="02020603050405020304" pitchFamily="18" charset="0"/>
                <a:cs typeface="Times New Roman" panose="02020603050405020304" pitchFamily="18" charset="0"/>
              </a:rPr>
              <a:t> </a:t>
            </a:r>
            <a:endParaRPr lang="uk-UA" b="1" dirty="0">
              <a:solidFill>
                <a:srgbClr val="00206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610235" y="563245"/>
            <a:ext cx="7008495" cy="1077218"/>
          </a:xfrm>
          <a:prstGeom prst="rect">
            <a:avLst/>
          </a:prstGeom>
          <a:noFill/>
        </p:spPr>
        <p:txBody>
          <a:bodyPr wrap="square" rtlCol="0">
            <a:spAutoFit/>
          </a:bodyPr>
          <a:lstStyle/>
          <a:p>
            <a:pPr algn="ctr"/>
            <a:r>
              <a:rPr lang="uk-UA" sz="3200" b="1" dirty="0">
                <a:solidFill>
                  <a:schemeClr val="accent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uk-UA" sz="3200" b="1" dirty="0" smtClean="0">
                <a:solidFill>
                  <a:schemeClr val="accent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uk-UA" sz="3200" b="1" dirty="0">
                <a:solidFill>
                  <a:schemeClr val="accent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a:t>
            </a:r>
            <a:r>
              <a:rPr lang="uk-UA" sz="3200" b="1" dirty="0" smtClean="0">
                <a:solidFill>
                  <a:schemeClr val="accent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идактична гра </a:t>
            </a:r>
            <a:r>
              <a:rPr lang="uk-UA" sz="3200" b="1" dirty="0">
                <a:solidFill>
                  <a:schemeClr val="accent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uk-UA" sz="3200" b="1" dirty="0">
                <a:solidFill>
                  <a:schemeClr val="accent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uk-UA" sz="3200" b="1" dirty="0">
                <a:solidFill>
                  <a:schemeClr val="accent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altLang="uk-UA" sz="3200" b="1" dirty="0">
                <a:solidFill>
                  <a:schemeClr val="accent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«Магазин»</a:t>
            </a: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982352" y="2564904"/>
            <a:ext cx="2520280" cy="3360375"/>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617" y="1807128"/>
            <a:ext cx="3890687" cy="29180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a:lstStyle/>
          <a:p>
            <a:r>
              <a:rPr lang="ru-RU" altLang="en-US" b="1" dirty="0" smtClean="0">
                <a:solidFill>
                  <a:schemeClr val="accent4"/>
                </a:solidFill>
                <a:latin typeface="Times New Roman" panose="02020603050405020304" pitchFamily="18" charset="0"/>
                <a:cs typeface="Times New Roman" panose="02020603050405020304" pitchFamily="18" charset="0"/>
              </a:rPr>
              <a:t>Дидактична </a:t>
            </a:r>
            <a:r>
              <a:rPr lang="ru-RU" altLang="en-US" b="1" dirty="0" err="1" smtClean="0">
                <a:solidFill>
                  <a:schemeClr val="accent4"/>
                </a:solidFill>
                <a:latin typeface="Times New Roman" panose="02020603050405020304" pitchFamily="18" charset="0"/>
                <a:cs typeface="Times New Roman" panose="02020603050405020304" pitchFamily="18" charset="0"/>
              </a:rPr>
              <a:t>гра</a:t>
            </a:r>
            <a:r>
              <a:rPr lang="ru-RU" altLang="en-US" b="1" dirty="0" smtClean="0">
                <a:solidFill>
                  <a:schemeClr val="accent4"/>
                </a:solidFill>
                <a:latin typeface="Times New Roman" panose="02020603050405020304" pitchFamily="18" charset="0"/>
                <a:cs typeface="Times New Roman" panose="02020603050405020304" pitchFamily="18" charset="0"/>
              </a:rPr>
              <a:t> « </a:t>
            </a:r>
            <a:r>
              <a:rPr lang="ru-RU" altLang="en-US" b="1" dirty="0" err="1" smtClean="0">
                <a:solidFill>
                  <a:schemeClr val="accent4"/>
                </a:solidFill>
                <a:latin typeface="Times New Roman" panose="02020603050405020304" pitchFamily="18" charset="0"/>
                <a:cs typeface="Times New Roman" panose="02020603050405020304" pitchFamily="18" charset="0"/>
              </a:rPr>
              <a:t>Професії</a:t>
            </a:r>
            <a:r>
              <a:rPr lang="ru-RU" altLang="en-US" b="1" dirty="0" smtClean="0">
                <a:solidFill>
                  <a:schemeClr val="accent4"/>
                </a:solidFill>
                <a:latin typeface="Times New Roman" panose="02020603050405020304" pitchFamily="18" charset="0"/>
                <a:cs typeface="Times New Roman" panose="02020603050405020304" pitchFamily="18" charset="0"/>
              </a:rPr>
              <a:t>»</a:t>
            </a:r>
            <a:endParaRPr lang="ru-RU" altLang="en-US" b="1" dirty="0">
              <a:solidFill>
                <a:schemeClr val="accent4"/>
              </a:solidFill>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355976" y="2996952"/>
            <a:ext cx="4224471" cy="3168352"/>
          </a:xfrm>
        </p:spPr>
      </p:pic>
      <p:pic>
        <p:nvPicPr>
          <p:cNvPr id="3" name="Объект 2"/>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611560" y="1916832"/>
            <a:ext cx="3936439" cy="2952328"/>
          </a:xfr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idx="1"/>
          </p:nvPr>
        </p:nvSpPr>
        <p:spPr>
          <a:xfrm>
            <a:off x="395535" y="116632"/>
            <a:ext cx="7884877" cy="786338"/>
          </a:xfrm>
        </p:spPr>
        <p:txBody>
          <a:bodyPr/>
          <a:lstStyle/>
          <a:p>
            <a:pPr algn="ctr"/>
            <a:r>
              <a:rPr lang="uk-UA" b="1" dirty="0" smtClean="0">
                <a:solidFill>
                  <a:schemeClr val="accent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«Економічна ігротека»</a:t>
            </a:r>
            <a:endParaRPr lang="uk-UA" b="1" dirty="0">
              <a:solidFill>
                <a:schemeClr val="accent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4" name="Замещающее содержимое 13"/>
          <p:cNvPicPr>
            <a:picLocks noGrp="1" noChangeAspect="1"/>
          </p:cNvPicPr>
          <p:nvPr>
            <p:ph sz="half" idx="2"/>
          </p:nvPr>
        </p:nvPicPr>
        <p:blipFill>
          <a:blip r:embed="rId2"/>
          <a:stretch>
            <a:fillRect/>
          </a:stretch>
        </p:blipFill>
        <p:spPr>
          <a:xfrm>
            <a:off x="517927" y="640720"/>
            <a:ext cx="2541905" cy="2428240"/>
          </a:xfrm>
          <a:prstGeom prst="rect">
            <a:avLst/>
          </a:prstGeom>
        </p:spPr>
      </p:pic>
      <p:pic>
        <p:nvPicPr>
          <p:cNvPr id="15" name="Замещающее содержимое 14"/>
          <p:cNvPicPr>
            <a:picLocks noGrp="1" noChangeAspect="1"/>
          </p:cNvPicPr>
          <p:nvPr>
            <p:ph sz="quarter" idx="4"/>
          </p:nvPr>
        </p:nvPicPr>
        <p:blipFill>
          <a:blip r:embed="rId3"/>
          <a:stretch>
            <a:fillRect/>
          </a:stretch>
        </p:blipFill>
        <p:spPr>
          <a:xfrm>
            <a:off x="3491880" y="2060848"/>
            <a:ext cx="2472055" cy="2407920"/>
          </a:xfrm>
          <a:prstGeom prst="rect">
            <a:avLst/>
          </a:prstGeom>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2247" y="3429000"/>
            <a:ext cx="2068835" cy="2570371"/>
          </a:xfrm>
          <a:prstGeom prst="rect">
            <a:avLst/>
          </a:prstGeom>
        </p:spPr>
      </p:pic>
      <p:pic>
        <p:nvPicPr>
          <p:cNvPr id="17" name="Изображение 16"/>
          <p:cNvPicPr>
            <a:picLocks noChangeAspect="1"/>
          </p:cNvPicPr>
          <p:nvPr/>
        </p:nvPicPr>
        <p:blipFill>
          <a:blip r:embed="rId5"/>
          <a:stretch>
            <a:fillRect/>
          </a:stretch>
        </p:blipFill>
        <p:spPr>
          <a:xfrm>
            <a:off x="6142658" y="3397561"/>
            <a:ext cx="2154525" cy="2633247"/>
          </a:xfrm>
          <a:prstGeom prst="rect">
            <a:avLst/>
          </a:prstGeom>
        </p:spPr>
      </p:pic>
      <p:pic>
        <p:nvPicPr>
          <p:cNvPr id="4" name="Рисунок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80452" y="902970"/>
            <a:ext cx="2619375" cy="17430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16632"/>
            <a:ext cx="9034264" cy="6624736"/>
          </a:xfrm>
        </p:spPr>
        <p:txBody>
          <a:bodyPr/>
          <a:lstStyle/>
          <a:p>
            <a:pPr marL="182880"/>
            <a:r>
              <a:rPr lang="uk-UA" sz="3600" b="1" dirty="0" smtClean="0">
                <a:solidFill>
                  <a:schemeClr val="accent4"/>
                </a:solidFill>
                <a:latin typeface="Times New Roman" panose="02020603050405020304" pitchFamily="18" charset="0"/>
                <a:ea typeface="Times New Roman" panose="02020603050405020304" pitchFamily="18" charset="0"/>
              </a:rPr>
              <a:t/>
            </a:r>
            <a:br>
              <a:rPr lang="uk-UA" sz="3600" b="1" dirty="0" smtClean="0">
                <a:solidFill>
                  <a:schemeClr val="accent4"/>
                </a:solidFill>
                <a:latin typeface="Times New Roman" panose="02020603050405020304" pitchFamily="18" charset="0"/>
                <a:ea typeface="Times New Roman" panose="02020603050405020304" pitchFamily="18" charset="0"/>
              </a:rPr>
            </a:br>
            <a:r>
              <a:rPr lang="uk-UA" sz="3600" b="1" dirty="0">
                <a:solidFill>
                  <a:schemeClr val="accent4"/>
                </a:solidFill>
                <a:latin typeface="Times New Roman" panose="02020603050405020304" pitchFamily="18" charset="0"/>
                <a:ea typeface="Times New Roman" panose="02020603050405020304" pitchFamily="18" charset="0"/>
              </a:rPr>
              <a:t/>
            </a:r>
            <a:br>
              <a:rPr lang="uk-UA" sz="3600" b="1" dirty="0">
                <a:solidFill>
                  <a:schemeClr val="accent4"/>
                </a:solidFill>
                <a:latin typeface="Times New Roman" panose="02020603050405020304" pitchFamily="18" charset="0"/>
                <a:ea typeface="Times New Roman" panose="02020603050405020304" pitchFamily="18" charset="0"/>
              </a:rPr>
            </a:br>
            <a:r>
              <a:rPr lang="uk-UA" sz="3600" b="1" dirty="0" smtClean="0">
                <a:solidFill>
                  <a:schemeClr val="accent4"/>
                </a:solidFill>
                <a:latin typeface="Times New Roman" panose="02020603050405020304" pitchFamily="18" charset="0"/>
                <a:ea typeface="Times New Roman" panose="02020603050405020304" pitchFamily="18" charset="0"/>
              </a:rPr>
              <a:t/>
            </a:r>
            <a:br>
              <a:rPr lang="uk-UA" sz="3600" b="1" dirty="0" smtClean="0">
                <a:solidFill>
                  <a:schemeClr val="accent4"/>
                </a:solidFill>
                <a:latin typeface="Times New Roman" panose="02020603050405020304" pitchFamily="18" charset="0"/>
                <a:ea typeface="Times New Roman" panose="02020603050405020304" pitchFamily="18" charset="0"/>
              </a:rPr>
            </a:br>
            <a:r>
              <a:rPr lang="uk-UA" sz="3600" b="1" dirty="0">
                <a:solidFill>
                  <a:schemeClr val="accent4"/>
                </a:solidFill>
                <a:latin typeface="Times New Roman" panose="02020603050405020304" pitchFamily="18" charset="0"/>
                <a:ea typeface="Times New Roman" panose="02020603050405020304" pitchFamily="18" charset="0"/>
              </a:rPr>
              <a:t/>
            </a:r>
            <a:br>
              <a:rPr lang="uk-UA" sz="3600" b="1" dirty="0">
                <a:solidFill>
                  <a:schemeClr val="accent4"/>
                </a:solidFill>
                <a:latin typeface="Times New Roman" panose="02020603050405020304" pitchFamily="18" charset="0"/>
                <a:ea typeface="Times New Roman" panose="02020603050405020304" pitchFamily="18" charset="0"/>
              </a:rPr>
            </a:br>
            <a:r>
              <a:rPr lang="uk-UA" sz="3600" b="1" dirty="0" smtClean="0">
                <a:solidFill>
                  <a:schemeClr val="accent4"/>
                </a:solidFill>
                <a:latin typeface="Times New Roman" panose="02020603050405020304" pitchFamily="18" charset="0"/>
                <a:ea typeface="Times New Roman" panose="02020603050405020304" pitchFamily="18" charset="0"/>
              </a:rPr>
              <a:t/>
            </a:r>
            <a:br>
              <a:rPr lang="uk-UA" sz="3600" b="1" dirty="0" smtClean="0">
                <a:solidFill>
                  <a:schemeClr val="accent4"/>
                </a:solidFill>
                <a:latin typeface="Times New Roman" panose="02020603050405020304" pitchFamily="18" charset="0"/>
                <a:ea typeface="Times New Roman" panose="02020603050405020304" pitchFamily="18" charset="0"/>
              </a:rPr>
            </a:br>
            <a:r>
              <a:rPr lang="uk-UA" sz="3600" b="1" dirty="0">
                <a:solidFill>
                  <a:schemeClr val="accent4"/>
                </a:solidFill>
                <a:latin typeface="Times New Roman" panose="02020603050405020304" pitchFamily="18" charset="0"/>
                <a:ea typeface="Times New Roman" panose="02020603050405020304" pitchFamily="18" charset="0"/>
              </a:rPr>
              <a:t/>
            </a:r>
            <a:br>
              <a:rPr lang="uk-UA" sz="3600" b="1" dirty="0">
                <a:solidFill>
                  <a:schemeClr val="accent4"/>
                </a:solidFill>
                <a:latin typeface="Times New Roman" panose="02020603050405020304" pitchFamily="18" charset="0"/>
                <a:ea typeface="Times New Roman" panose="02020603050405020304" pitchFamily="18" charset="0"/>
              </a:rPr>
            </a:br>
            <a:r>
              <a:rPr lang="uk-UA" sz="3600" b="1" dirty="0" smtClean="0">
                <a:solidFill>
                  <a:schemeClr val="accent4"/>
                </a:solidFill>
                <a:latin typeface="Times New Roman" panose="02020603050405020304" pitchFamily="18" charset="0"/>
                <a:ea typeface="Times New Roman" panose="02020603050405020304" pitchFamily="18" charset="0"/>
              </a:rPr>
              <a:t/>
            </a:r>
            <a:br>
              <a:rPr lang="uk-UA" sz="3600" b="1" dirty="0" smtClean="0">
                <a:solidFill>
                  <a:schemeClr val="accent4"/>
                </a:solidFill>
                <a:latin typeface="Times New Roman" panose="02020603050405020304" pitchFamily="18" charset="0"/>
                <a:ea typeface="Times New Roman" panose="02020603050405020304" pitchFamily="18" charset="0"/>
              </a:rPr>
            </a:br>
            <a:r>
              <a:rPr lang="uk-UA" sz="3600" b="1" dirty="0" smtClean="0">
                <a:solidFill>
                  <a:schemeClr val="accent4"/>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«Формування</a:t>
            </a:r>
            <a:br>
              <a:rPr lang="uk-UA" sz="3600" b="1" dirty="0" smtClean="0">
                <a:solidFill>
                  <a:schemeClr val="accent4"/>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br>
            <a:r>
              <a:rPr lang="uk-UA" sz="3600" b="1" dirty="0" smtClean="0">
                <a:solidFill>
                  <a:schemeClr val="accent4"/>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uk-UA" sz="3600" b="1" dirty="0">
                <a:solidFill>
                  <a:schemeClr val="accent4"/>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економічної </a:t>
            </a:r>
            <a:r>
              <a:rPr lang="uk-UA" sz="3600" b="1" dirty="0" smtClean="0">
                <a:solidFill>
                  <a:schemeClr val="accent4"/>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компетентності </a:t>
            </a:r>
            <a:r>
              <a:rPr lang="uk-UA" sz="3600" b="1" dirty="0">
                <a:solidFill>
                  <a:schemeClr val="accent4"/>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як </a:t>
            </a:r>
            <a:r>
              <a:rPr lang="uk-UA" sz="3600" b="1" dirty="0" smtClean="0">
                <a:solidFill>
                  <a:schemeClr val="accent4"/>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підґрунтя </a:t>
            </a:r>
            <a:r>
              <a:rPr lang="uk-UA" sz="3600" b="1" dirty="0">
                <a:solidFill>
                  <a:schemeClr val="accent4"/>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соціалізації </a:t>
            </a:r>
            <a:r>
              <a:rPr lang="uk-UA" sz="3600" b="1" dirty="0" smtClean="0">
                <a:solidFill>
                  <a:schemeClr val="accent4"/>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дошкільника».</a:t>
            </a:r>
            <a:r>
              <a:rPr lang="uk-UA" sz="3600" b="1" dirty="0" smtClean="0">
                <a:solidFill>
                  <a:schemeClr val="accent4"/>
                </a:solidFill>
                <a:effectLst>
                  <a:outerShdw blurRad="38100" dist="38100" dir="2700000" algn="tl">
                    <a:srgbClr val="000000">
                      <a:alpha val="43137"/>
                    </a:srgbClr>
                  </a:outerShdw>
                </a:effectLst>
                <a:latin typeface="Times New Roman" panose="02020603050405020304"/>
                <a:ea typeface="Times New Roman" panose="02020603050405020304"/>
              </a:rPr>
              <a:t> </a:t>
            </a:r>
            <a:r>
              <a:rPr lang="uk-UA" sz="2800" dirty="0">
                <a:effectLst/>
                <a:latin typeface="Times New Roman" panose="02020603050405020304"/>
                <a:ea typeface="Times New Roman" panose="02020603050405020304"/>
              </a:rPr>
              <a:t/>
            </a:r>
            <a:br>
              <a:rPr lang="uk-UA" sz="2800" dirty="0">
                <a:effectLst/>
                <a:latin typeface="Times New Roman" panose="02020603050405020304"/>
                <a:ea typeface="Times New Roman" panose="02020603050405020304"/>
              </a:rPr>
            </a:br>
            <a:r>
              <a:rPr lang="uk-UA" sz="2800" dirty="0" smtClean="0">
                <a:effectLst/>
                <a:latin typeface="Times New Roman" panose="02020603050405020304"/>
                <a:ea typeface="Times New Roman" panose="02020603050405020304"/>
              </a:rPr>
              <a:t> </a:t>
            </a:r>
            <a:r>
              <a:rPr lang="uk-UA" sz="2400" dirty="0">
                <a:effectLst/>
                <a:latin typeface="Times New Roman" panose="02020603050405020304"/>
                <a:ea typeface="Times New Roman" panose="02020603050405020304"/>
              </a:rPr>
              <a:t/>
            </a:r>
            <a:br>
              <a:rPr lang="uk-UA" sz="2400" dirty="0">
                <a:effectLst/>
                <a:latin typeface="Times New Roman" panose="02020603050405020304"/>
                <a:ea typeface="Times New Roman" panose="02020603050405020304"/>
              </a:rPr>
            </a:br>
            <a:r>
              <a:rPr lang="uk-UA" sz="2400" dirty="0">
                <a:effectLst/>
                <a:latin typeface="Times New Roman" panose="02020603050405020304"/>
                <a:ea typeface="Times New Roman" panose="02020603050405020304"/>
              </a:rPr>
              <a:t/>
            </a:r>
            <a:br>
              <a:rPr lang="uk-UA" sz="2400" dirty="0">
                <a:effectLst/>
                <a:latin typeface="Times New Roman" panose="02020603050405020304"/>
                <a:ea typeface="Times New Roman" panose="02020603050405020304"/>
              </a:rPr>
            </a:br>
            <a:r>
              <a:rPr lang="uk-UA" sz="2400" dirty="0">
                <a:effectLst/>
                <a:latin typeface="Times New Roman" panose="02020603050405020304"/>
                <a:ea typeface="Times New Roman" panose="02020603050405020304"/>
              </a:rPr>
              <a:t/>
            </a:r>
            <a:br>
              <a:rPr lang="uk-UA" sz="2400" dirty="0">
                <a:effectLst/>
                <a:latin typeface="Times New Roman" panose="02020603050405020304"/>
                <a:ea typeface="Times New Roman" panose="02020603050405020304"/>
              </a:rPr>
            </a:br>
            <a:r>
              <a:rPr lang="uk-UA" sz="2400" dirty="0">
                <a:effectLst/>
                <a:latin typeface="Times New Roman" panose="02020603050405020304"/>
                <a:ea typeface="Times New Roman" panose="02020603050405020304"/>
              </a:rPr>
              <a:t/>
            </a:r>
            <a:br>
              <a:rPr lang="uk-UA" sz="2400" dirty="0">
                <a:effectLst/>
                <a:latin typeface="Times New Roman" panose="02020603050405020304"/>
                <a:ea typeface="Times New Roman" panose="02020603050405020304"/>
              </a:rPr>
            </a:br>
            <a:r>
              <a:rPr lang="uk-UA" sz="2400" dirty="0">
                <a:effectLst/>
                <a:latin typeface="Times New Roman" panose="02020603050405020304"/>
                <a:ea typeface="Times New Roman" panose="02020603050405020304"/>
              </a:rPr>
              <a:t/>
            </a:r>
            <a:br>
              <a:rPr lang="uk-UA" sz="2400" dirty="0">
                <a:effectLst/>
                <a:latin typeface="Times New Roman" panose="02020603050405020304"/>
                <a:ea typeface="Times New Roman" panose="02020603050405020304"/>
              </a:rPr>
            </a:br>
            <a:r>
              <a:rPr lang="uk-UA" sz="2400" dirty="0">
                <a:effectLst/>
                <a:latin typeface="Times New Roman" panose="02020603050405020304"/>
                <a:ea typeface="Times New Roman" panose="02020603050405020304"/>
              </a:rPr>
              <a:t/>
            </a:r>
            <a:br>
              <a:rPr lang="uk-UA" sz="2400" dirty="0">
                <a:effectLst/>
                <a:latin typeface="Times New Roman" panose="02020603050405020304"/>
                <a:ea typeface="Times New Roman" panose="02020603050405020304"/>
              </a:rPr>
            </a:br>
            <a:r>
              <a:rPr lang="uk-UA" sz="2400" dirty="0">
                <a:effectLst/>
                <a:latin typeface="Times New Roman" panose="02020603050405020304"/>
                <a:ea typeface="Times New Roman" panose="02020603050405020304"/>
              </a:rPr>
              <a:t/>
            </a:r>
            <a:br>
              <a:rPr lang="uk-UA" sz="2400" dirty="0">
                <a:effectLst/>
                <a:latin typeface="Times New Roman" panose="02020603050405020304"/>
                <a:ea typeface="Times New Roman" panose="02020603050405020304"/>
              </a:rPr>
            </a:br>
            <a:r>
              <a:rPr lang="uk-UA" sz="2400" dirty="0">
                <a:effectLst/>
                <a:latin typeface="Times New Roman" panose="02020603050405020304"/>
                <a:ea typeface="Times New Roman" panose="02020603050405020304"/>
              </a:rPr>
              <a:t/>
            </a:r>
            <a:br>
              <a:rPr lang="uk-UA" sz="2400" dirty="0">
                <a:effectLst/>
                <a:latin typeface="Times New Roman" panose="02020603050405020304"/>
                <a:ea typeface="Times New Roman" panose="02020603050405020304"/>
              </a:rPr>
            </a:br>
            <a:r>
              <a:rPr lang="uk-UA" sz="2400" dirty="0">
                <a:effectLst/>
                <a:latin typeface="Times New Roman" panose="02020603050405020304"/>
                <a:ea typeface="Times New Roman" panose="02020603050405020304"/>
              </a:rPr>
              <a:t/>
            </a:r>
            <a:br>
              <a:rPr lang="uk-UA" sz="2400" dirty="0">
                <a:effectLst/>
                <a:latin typeface="Times New Roman" panose="02020603050405020304"/>
                <a:ea typeface="Times New Roman" panose="02020603050405020304"/>
              </a:rPr>
            </a:br>
            <a:r>
              <a:rPr lang="uk-UA" sz="2400" dirty="0">
                <a:effectLst/>
                <a:latin typeface="Times New Roman" panose="02020603050405020304"/>
                <a:ea typeface="Times New Roman" panose="02020603050405020304"/>
              </a:rPr>
              <a:t/>
            </a:r>
            <a:br>
              <a:rPr lang="uk-UA" sz="2400" dirty="0">
                <a:effectLst/>
                <a:latin typeface="Times New Roman" panose="02020603050405020304"/>
                <a:ea typeface="Times New Roman" panose="02020603050405020304"/>
              </a:rPr>
            </a:br>
            <a:r>
              <a:rPr lang="uk-UA" sz="2400" dirty="0">
                <a:effectLst/>
                <a:latin typeface="Times New Roman" panose="02020603050405020304"/>
                <a:ea typeface="Times New Roman" panose="02020603050405020304"/>
              </a:rPr>
              <a:t>                                                Вихователь:</a:t>
            </a:r>
            <a:br>
              <a:rPr lang="uk-UA" sz="2400" dirty="0">
                <a:effectLst/>
                <a:latin typeface="Times New Roman" panose="02020603050405020304"/>
                <a:ea typeface="Times New Roman" panose="02020603050405020304"/>
              </a:rPr>
            </a:br>
            <a:r>
              <a:rPr lang="uk-UA" sz="2400" dirty="0">
                <a:effectLst/>
                <a:latin typeface="Times New Roman" panose="02020603050405020304"/>
                <a:ea typeface="Times New Roman" panose="02020603050405020304"/>
              </a:rPr>
              <a:t>                                                                 </a:t>
            </a:r>
            <a:r>
              <a:rPr lang="uk-UA" sz="2400" dirty="0" err="1" smtClean="0">
                <a:latin typeface="Times New Roman" panose="02020603050405020304"/>
                <a:ea typeface="Times New Roman" panose="02020603050405020304"/>
              </a:rPr>
              <a:t>Тимощук</a:t>
            </a:r>
            <a:r>
              <a:rPr lang="uk-UA" sz="2400" dirty="0" smtClean="0">
                <a:latin typeface="Times New Roman" panose="02020603050405020304"/>
                <a:ea typeface="Times New Roman" panose="02020603050405020304"/>
              </a:rPr>
              <a:t> Валентина Яківна   </a:t>
            </a:r>
            <a:r>
              <a:rPr lang="uk-UA" sz="2400" dirty="0">
                <a:effectLst/>
                <a:latin typeface="Times New Roman" panose="02020603050405020304"/>
                <a:ea typeface="Times New Roman" panose="02020603050405020304"/>
              </a:rPr>
              <a:t/>
            </a:r>
            <a:br>
              <a:rPr lang="uk-UA" sz="2400" dirty="0">
                <a:effectLst/>
                <a:latin typeface="Times New Roman" panose="02020603050405020304"/>
                <a:ea typeface="Times New Roman" panose="02020603050405020304"/>
              </a:rPr>
            </a:br>
            <a:endParaRPr lang="uk-UA" sz="2400" dirty="0">
              <a:effectLst/>
              <a:latin typeface="Times New Roman" panose="02020603050405020304"/>
              <a:ea typeface="Times New Roman" panose="02020603050405020304"/>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4579" y="2204864"/>
            <a:ext cx="5904655" cy="29294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44008" y="836712"/>
            <a:ext cx="3600399" cy="3096344"/>
          </a:xfrm>
        </p:spPr>
        <p:txBody>
          <a:bodyPr>
            <a:normAutofit fontScale="90000"/>
          </a:bodyPr>
          <a:lstStyle/>
          <a:p>
            <a:pPr lvl="0" algn="l" defTabSz="914400">
              <a:spcBef>
                <a:spcPts val="0"/>
              </a:spcBef>
            </a:pPr>
            <a:r>
              <a:rPr lang="ru-RU" sz="2700" b="1" dirty="0">
                <a:ln>
                  <a:noFill/>
                </a:ln>
                <a:solidFill>
                  <a:srgbClr val="00B0F0"/>
                </a:solidFill>
                <a:latin typeface="Times New Roman" panose="02020603050405020304" pitchFamily="18" charset="0"/>
                <a:cs typeface="Times New Roman" panose="02020603050405020304" pitchFamily="18" charset="0"/>
              </a:rPr>
              <a:t>В </a:t>
            </a:r>
            <a:r>
              <a:rPr lang="ru-RU" sz="2700" b="1" dirty="0" err="1">
                <a:ln>
                  <a:noFill/>
                </a:ln>
                <a:solidFill>
                  <a:srgbClr val="00B0F0"/>
                </a:solidFill>
                <a:latin typeface="Times New Roman" panose="02020603050405020304" pitchFamily="18" charset="0"/>
                <a:cs typeface="Times New Roman" panose="02020603050405020304" pitchFamily="18" charset="0"/>
              </a:rPr>
              <a:t>сучасній</a:t>
            </a:r>
            <a:r>
              <a:rPr lang="ru-RU" sz="2700" b="1" dirty="0">
                <a:ln>
                  <a:noFill/>
                </a:ln>
                <a:solidFill>
                  <a:srgbClr val="00B0F0"/>
                </a:solidFill>
                <a:latin typeface="Times New Roman" panose="02020603050405020304" pitchFamily="18" charset="0"/>
                <a:cs typeface="Times New Roman" panose="02020603050405020304" pitchFamily="18" charset="0"/>
              </a:rPr>
              <a:t> </a:t>
            </a:r>
            <a:r>
              <a:rPr lang="ru-RU" sz="2700" b="1" dirty="0" err="1">
                <a:ln>
                  <a:noFill/>
                </a:ln>
                <a:solidFill>
                  <a:srgbClr val="00B0F0"/>
                </a:solidFill>
                <a:latin typeface="Times New Roman" panose="02020603050405020304" pitchFamily="18" charset="0"/>
                <a:cs typeface="Times New Roman" panose="02020603050405020304" pitchFamily="18" charset="0"/>
              </a:rPr>
              <a:t>ситуації</a:t>
            </a:r>
            <a:r>
              <a:rPr lang="ru-RU" sz="2700" b="1" dirty="0">
                <a:ln>
                  <a:noFill/>
                </a:ln>
                <a:solidFill>
                  <a:srgbClr val="00B0F0"/>
                </a:solidFill>
                <a:latin typeface="Times New Roman" panose="02020603050405020304" pitchFamily="18" charset="0"/>
                <a:cs typeface="Times New Roman" panose="02020603050405020304" pitchFamily="18" charset="0"/>
              </a:rPr>
              <a:t> </a:t>
            </a:r>
            <a:r>
              <a:rPr lang="ru-RU" sz="2700" b="1" dirty="0" err="1">
                <a:ln>
                  <a:noFill/>
                </a:ln>
                <a:solidFill>
                  <a:srgbClr val="00B0F0"/>
                </a:solidFill>
                <a:latin typeface="Times New Roman" panose="02020603050405020304" pitchFamily="18" charset="0"/>
                <a:cs typeface="Times New Roman" panose="02020603050405020304" pitchFamily="18" charset="0"/>
              </a:rPr>
              <a:t>трансформації</a:t>
            </a:r>
            <a:r>
              <a:rPr lang="ru-RU" sz="2700" b="1" dirty="0">
                <a:ln>
                  <a:noFill/>
                </a:ln>
                <a:solidFill>
                  <a:srgbClr val="00B0F0"/>
                </a:solidFill>
                <a:latin typeface="Times New Roman" panose="02020603050405020304" pitchFamily="18" charset="0"/>
                <a:cs typeface="Times New Roman" panose="02020603050405020304" pitchFamily="18" charset="0"/>
              </a:rPr>
              <a:t> </a:t>
            </a:r>
            <a:r>
              <a:rPr lang="ru-RU" sz="2700" b="1" dirty="0" err="1">
                <a:ln>
                  <a:noFill/>
                </a:ln>
                <a:solidFill>
                  <a:srgbClr val="00B0F0"/>
                </a:solidFill>
                <a:latin typeface="Times New Roman" panose="02020603050405020304" pitchFamily="18" charset="0"/>
                <a:cs typeface="Times New Roman" panose="02020603050405020304" pitchFamily="18" charset="0"/>
              </a:rPr>
              <a:t>суспільства</a:t>
            </a:r>
            <a:r>
              <a:rPr lang="ru-RU" sz="2700" b="1" dirty="0">
                <a:ln>
                  <a:noFill/>
                </a:ln>
                <a:solidFill>
                  <a:srgbClr val="00B0F0"/>
                </a:solidFill>
                <a:latin typeface="Times New Roman" panose="02020603050405020304" pitchFamily="18" charset="0"/>
                <a:cs typeface="Times New Roman" panose="02020603050405020304" pitchFamily="18" charset="0"/>
              </a:rPr>
              <a:t>, проблема </a:t>
            </a:r>
            <a:r>
              <a:rPr lang="ru-RU" sz="2700" b="1" dirty="0" err="1">
                <a:ln>
                  <a:noFill/>
                </a:ln>
                <a:solidFill>
                  <a:srgbClr val="00B0F0"/>
                </a:solidFill>
                <a:latin typeface="Times New Roman" panose="02020603050405020304" pitchFamily="18" charset="0"/>
                <a:cs typeface="Times New Roman" panose="02020603050405020304" pitchFamily="18" charset="0"/>
              </a:rPr>
              <a:t>соціального</a:t>
            </a:r>
            <a:r>
              <a:rPr lang="ru-RU" sz="2700" b="1" dirty="0">
                <a:ln>
                  <a:noFill/>
                </a:ln>
                <a:solidFill>
                  <a:srgbClr val="00B0F0"/>
                </a:solidFill>
                <a:latin typeface="Times New Roman" panose="02020603050405020304" pitchFamily="18" charset="0"/>
                <a:cs typeface="Times New Roman" panose="02020603050405020304" pitchFamily="18" charset="0"/>
              </a:rPr>
              <a:t> </a:t>
            </a:r>
            <a:r>
              <a:rPr lang="ru-RU" sz="2700" b="1" dirty="0" err="1">
                <a:ln>
                  <a:noFill/>
                </a:ln>
                <a:solidFill>
                  <a:srgbClr val="00B0F0"/>
                </a:solidFill>
                <a:latin typeface="Times New Roman" panose="02020603050405020304" pitchFamily="18" charset="0"/>
                <a:cs typeface="Times New Roman" panose="02020603050405020304" pitchFamily="18" charset="0"/>
              </a:rPr>
              <a:t>розвитку</a:t>
            </a:r>
            <a:r>
              <a:rPr lang="ru-RU" sz="2700" b="1" dirty="0">
                <a:ln>
                  <a:noFill/>
                </a:ln>
                <a:solidFill>
                  <a:srgbClr val="00B0F0"/>
                </a:solidFill>
                <a:latin typeface="Times New Roman" panose="02020603050405020304" pitchFamily="18" charset="0"/>
                <a:cs typeface="Times New Roman" panose="02020603050405020304" pitchFamily="18" charset="0"/>
              </a:rPr>
              <a:t> </a:t>
            </a:r>
            <a:r>
              <a:rPr lang="ru-RU" sz="2700" b="1" dirty="0" err="1">
                <a:ln>
                  <a:noFill/>
                </a:ln>
                <a:solidFill>
                  <a:srgbClr val="00B0F0"/>
                </a:solidFill>
                <a:latin typeface="Times New Roman" panose="02020603050405020304" pitchFamily="18" charset="0"/>
                <a:cs typeface="Times New Roman" panose="02020603050405020304" pitchFamily="18" charset="0"/>
              </a:rPr>
              <a:t>дітей</a:t>
            </a:r>
            <a:r>
              <a:rPr lang="ru-RU" sz="2700" b="1" dirty="0">
                <a:ln>
                  <a:noFill/>
                </a:ln>
                <a:solidFill>
                  <a:srgbClr val="00B0F0"/>
                </a:solidFill>
                <a:latin typeface="Times New Roman" panose="02020603050405020304" pitchFamily="18" charset="0"/>
                <a:cs typeface="Times New Roman" panose="02020603050405020304" pitchFamily="18" charset="0"/>
              </a:rPr>
              <a:t> </a:t>
            </a:r>
            <a:r>
              <a:rPr lang="ru-RU" sz="2700" b="1" dirty="0" err="1">
                <a:ln>
                  <a:noFill/>
                </a:ln>
                <a:solidFill>
                  <a:srgbClr val="00B0F0"/>
                </a:solidFill>
                <a:latin typeface="Times New Roman" panose="02020603050405020304" pitchFamily="18" charset="0"/>
                <a:cs typeface="Times New Roman" panose="02020603050405020304" pitchFamily="18" charset="0"/>
              </a:rPr>
              <a:t>дошкільного</a:t>
            </a:r>
            <a:r>
              <a:rPr lang="ru-RU" sz="2700" b="1" dirty="0">
                <a:ln>
                  <a:noFill/>
                </a:ln>
                <a:solidFill>
                  <a:srgbClr val="00B0F0"/>
                </a:solidFill>
                <a:latin typeface="Times New Roman" panose="02020603050405020304" pitchFamily="18" charset="0"/>
                <a:cs typeface="Times New Roman" panose="02020603050405020304" pitchFamily="18" charset="0"/>
              </a:rPr>
              <a:t> </a:t>
            </a:r>
            <a:r>
              <a:rPr lang="ru-RU" sz="2700" b="1" dirty="0" err="1">
                <a:ln>
                  <a:noFill/>
                </a:ln>
                <a:solidFill>
                  <a:srgbClr val="00B0F0"/>
                </a:solidFill>
                <a:latin typeface="Times New Roman" panose="02020603050405020304" pitchFamily="18" charset="0"/>
                <a:cs typeface="Times New Roman" panose="02020603050405020304" pitchFamily="18" charset="0"/>
              </a:rPr>
              <a:t>віку</a:t>
            </a:r>
            <a:r>
              <a:rPr lang="ru-RU" sz="2700" b="1" dirty="0">
                <a:ln>
                  <a:noFill/>
                </a:ln>
                <a:solidFill>
                  <a:srgbClr val="00B0F0"/>
                </a:solidFill>
                <a:latin typeface="Times New Roman" panose="02020603050405020304" pitchFamily="18" charset="0"/>
                <a:cs typeface="Times New Roman" panose="02020603050405020304" pitchFamily="18" charset="0"/>
              </a:rPr>
              <a:t> </a:t>
            </a:r>
            <a:r>
              <a:rPr lang="ru-RU" sz="2700" b="1" dirty="0" err="1">
                <a:ln>
                  <a:noFill/>
                </a:ln>
                <a:solidFill>
                  <a:srgbClr val="00B0F0"/>
                </a:solidFill>
                <a:latin typeface="Times New Roman" panose="02020603050405020304" pitchFamily="18" charset="0"/>
                <a:cs typeface="Times New Roman" panose="02020603050405020304" pitchFamily="18" charset="0"/>
              </a:rPr>
              <a:t>виходить</a:t>
            </a:r>
            <a:r>
              <a:rPr lang="ru-RU" sz="2700" b="1" dirty="0">
                <a:ln>
                  <a:noFill/>
                </a:ln>
                <a:solidFill>
                  <a:srgbClr val="00B0F0"/>
                </a:solidFill>
                <a:latin typeface="Times New Roman" panose="02020603050405020304" pitchFamily="18" charset="0"/>
                <a:cs typeface="Times New Roman" panose="02020603050405020304" pitchFamily="18" charset="0"/>
              </a:rPr>
              <a:t> на перший план. </a:t>
            </a:r>
            <a:r>
              <a:rPr lang="uk-UA" sz="2400" b="1" dirty="0">
                <a:ln>
                  <a:noFill/>
                </a:ln>
                <a:solidFill>
                  <a:srgbClr val="00B0F0"/>
                </a:solidFill>
                <a:latin typeface="Calibri" panose="020F0502020204030204"/>
              </a:rPr>
              <a:t/>
            </a:r>
            <a:br>
              <a:rPr lang="uk-UA" sz="2400" b="1" dirty="0">
                <a:ln>
                  <a:noFill/>
                </a:ln>
                <a:solidFill>
                  <a:srgbClr val="00B0F0"/>
                </a:solidFill>
                <a:latin typeface="Calibri" panose="020F0502020204030204"/>
              </a:rPr>
            </a:br>
            <a:endParaRPr lang="uk-UA" dirty="0"/>
          </a:p>
        </p:txBody>
      </p:sp>
      <p:sp>
        <p:nvSpPr>
          <p:cNvPr id="3" name="Текст 2"/>
          <p:cNvSpPr>
            <a:spLocks noGrp="1"/>
          </p:cNvSpPr>
          <p:nvPr>
            <p:ph type="body" idx="1"/>
          </p:nvPr>
        </p:nvSpPr>
        <p:spPr>
          <a:xfrm>
            <a:off x="1278465" y="3734859"/>
            <a:ext cx="6595534" cy="1710365"/>
          </a:xfrm>
        </p:spPr>
        <p:txBody>
          <a:bodyPr>
            <a:noAutofit/>
          </a:bodyPr>
          <a:lstStyle/>
          <a:p>
            <a:pPr algn="just"/>
            <a:r>
              <a:rPr lang="uk-UA" b="1" dirty="0">
                <a:solidFill>
                  <a:srgbClr val="002060"/>
                </a:solidFill>
                <a:latin typeface="Times New Roman" panose="02020603050405020304" pitchFamily="18" charset="0"/>
                <a:cs typeface="Times New Roman" panose="02020603050405020304" pitchFamily="18" charset="0"/>
              </a:rPr>
              <a:t>Суттю всіх питань, пов'язаних з розвитком особистості дитини, її вихованням, соціалізацією – на перший план виходить питання про соціальне самопочуття, потребу і здатність взаємодіяти зі світом.</a:t>
            </a: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980728"/>
            <a:ext cx="3802022" cy="2376264"/>
          </a:xfrm>
          <a:prstGeom prst="rect">
            <a:avLst/>
          </a:prstGeom>
        </p:spPr>
      </p:pic>
    </p:spTree>
    <p:extLst>
      <p:ext uri="{BB962C8B-B14F-4D97-AF65-F5344CB8AC3E}">
        <p14:creationId xmlns:p14="http://schemas.microsoft.com/office/powerpoint/2010/main" val="12111887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E533A552-A93B-4F45-9D3E-08402BF43293}"/>
              </a:ext>
            </a:extLst>
          </p:cNvPr>
          <p:cNvSpPr>
            <a:spLocks noGrp="1"/>
          </p:cNvSpPr>
          <p:nvPr>
            <p:ph type="ctrTitle"/>
          </p:nvPr>
        </p:nvSpPr>
        <p:spPr>
          <a:xfrm>
            <a:off x="755576" y="3285136"/>
            <a:ext cx="7175351" cy="1793167"/>
          </a:xfrm>
        </p:spPr>
        <p:txBody>
          <a:bodyPr/>
          <a:lstStyle/>
          <a:p>
            <a:pPr marL="182880" indent="0" algn="ctr">
              <a:buNone/>
            </a:pPr>
            <a:r>
              <a:rPr lang="uk-UA" sz="6000" dirty="0"/>
              <a:t>Дякую за увагу</a:t>
            </a:r>
          </a:p>
        </p:txBody>
      </p:sp>
      <p:pic>
        <p:nvPicPr>
          <p:cNvPr id="2" name="Рисунок 1"/>
          <p:cNvPicPr>
            <a:picLocks noChangeAspect="1"/>
          </p:cNvPicPr>
          <p:nvPr/>
        </p:nvPicPr>
        <p:blipFill>
          <a:blip r:embed="rId2"/>
          <a:stretch>
            <a:fillRect/>
          </a:stretch>
        </p:blipFill>
        <p:spPr>
          <a:xfrm>
            <a:off x="251520" y="260648"/>
            <a:ext cx="4797969" cy="2998730"/>
          </a:xfrm>
          <a:prstGeom prst="rect">
            <a:avLst/>
          </a:prstGeom>
        </p:spPr>
      </p:pic>
      <p:sp>
        <p:nvSpPr>
          <p:cNvPr id="4" name="Прямоугольник 3"/>
          <p:cNvSpPr/>
          <p:nvPr/>
        </p:nvSpPr>
        <p:spPr>
          <a:xfrm>
            <a:off x="5049488" y="260648"/>
            <a:ext cx="3987007" cy="2062103"/>
          </a:xfrm>
          <a:prstGeom prst="rect">
            <a:avLst/>
          </a:prstGeom>
        </p:spPr>
        <p:txBody>
          <a:bodyPr wrap="square">
            <a:spAutoFit/>
          </a:bodyPr>
          <a:lstStyle/>
          <a:p>
            <a:pPr lvl="0">
              <a:spcBef>
                <a:spcPct val="20000"/>
              </a:spcBef>
            </a:pPr>
            <a:r>
              <a:rPr lang="uk-UA" sz="3200" b="1" dirty="0">
                <a:solidFill>
                  <a:srgbClr val="002060"/>
                </a:solidFill>
                <a:latin typeface="Times New Roman" panose="02020603050405020304" pitchFamily="18" charset="0"/>
                <a:cs typeface="Times New Roman" panose="02020603050405020304" pitchFamily="18" charset="0"/>
              </a:rPr>
              <a:t>Бережіть власне життя та життя оточуючих вас людей!!!</a:t>
            </a:r>
            <a:endParaRPr lang="ru-RU" sz="32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41804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15616" y="1268760"/>
            <a:ext cx="7355575" cy="2225631"/>
          </a:xfrm>
        </p:spPr>
        <p:txBody>
          <a:bodyPr>
            <a:normAutofit fontScale="90000"/>
          </a:bodyPr>
          <a:lstStyle/>
          <a:p>
            <a:pPr algn="l"/>
            <a:r>
              <a:rPr lang="uk-UA" b="1" dirty="0">
                <a:ln>
                  <a:noFill/>
                </a:ln>
                <a:solidFill>
                  <a:schemeClr val="accent4">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Економічне</a:t>
            </a:r>
            <a:r>
              <a:rPr lang="ru-RU" b="1" dirty="0">
                <a:ln>
                  <a:noFill/>
                </a:ln>
                <a:solidFill>
                  <a:schemeClr val="accent4">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uk-UA" b="1" dirty="0">
                <a:ln>
                  <a:noFill/>
                </a:ln>
                <a:solidFill>
                  <a:schemeClr val="accent4">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виховання </a:t>
            </a:r>
            <a:r>
              <a:rPr lang="uk-UA" sz="3600" dirty="0">
                <a:ln>
                  <a:noFill/>
                </a:ln>
                <a:solidFill>
                  <a:schemeClr val="accent5">
                    <a:lumMod val="50000"/>
                  </a:schemeClr>
                </a:solidFill>
                <a:latin typeface="Times New Roman" panose="02020603050405020304" pitchFamily="18" charset="0"/>
                <a:cs typeface="Times New Roman" panose="02020603050405020304" pitchFamily="18" charset="0"/>
              </a:rPr>
              <a:t>– процес формування у людини сучасного економічного мислення,</a:t>
            </a:r>
            <a:r>
              <a:rPr lang="ru-RU" sz="3600" dirty="0">
                <a:ln>
                  <a:noFill/>
                </a:ln>
                <a:solidFill>
                  <a:schemeClr val="accent5">
                    <a:lumMod val="50000"/>
                  </a:schemeClr>
                </a:solidFill>
                <a:latin typeface="Times New Roman" panose="02020603050405020304" pitchFamily="18" charset="0"/>
                <a:cs typeface="Times New Roman" panose="02020603050405020304" pitchFamily="18" charset="0"/>
              </a:rPr>
              <a:t> </a:t>
            </a:r>
            <a:r>
              <a:rPr lang="uk-UA" sz="3600" dirty="0">
                <a:ln>
                  <a:noFill/>
                </a:ln>
                <a:solidFill>
                  <a:schemeClr val="accent5">
                    <a:lumMod val="50000"/>
                  </a:schemeClr>
                </a:solidFill>
                <a:latin typeface="Times New Roman" panose="02020603050405020304" pitchFamily="18" charset="0"/>
                <a:cs typeface="Times New Roman" panose="02020603050405020304" pitchFamily="18" charset="0"/>
              </a:rPr>
              <a:t>почуття бережливого хазяїна, працелюбності, старанності, діловитості, організованості і завзятості.</a:t>
            </a:r>
            <a:r>
              <a:rPr lang="ru-RU" sz="2800" dirty="0">
                <a:ln>
                  <a:noFill/>
                </a:ln>
                <a:solidFill>
                  <a:prstClr val="black"/>
                </a:solidFill>
                <a:latin typeface="Times New Roman" panose="02020603050405020304" pitchFamily="18" charset="0"/>
                <a:cs typeface="Times New Roman" panose="02020603050405020304" pitchFamily="18" charset="0"/>
              </a:rPr>
              <a:t/>
            </a:r>
            <a:br>
              <a:rPr lang="ru-RU" sz="2800" dirty="0">
                <a:ln>
                  <a:noFill/>
                </a:ln>
                <a:solidFill>
                  <a:prstClr val="black"/>
                </a:solidFill>
                <a:latin typeface="Times New Roman" panose="02020603050405020304" pitchFamily="18" charset="0"/>
                <a:cs typeface="Times New Roman" panose="02020603050405020304" pitchFamily="18" charset="0"/>
              </a:rPr>
            </a:br>
            <a:endParaRPr lang="uk-UA" dirty="0"/>
          </a:p>
        </p:txBody>
      </p:sp>
      <p:pic>
        <p:nvPicPr>
          <p:cNvPr id="3" name="Рисунок 2"/>
          <p:cNvPicPr>
            <a:picLocks noChangeAspect="1"/>
          </p:cNvPicPr>
          <p:nvPr/>
        </p:nvPicPr>
        <p:blipFill>
          <a:blip r:embed="rId2"/>
          <a:stretch>
            <a:fillRect/>
          </a:stretch>
        </p:blipFill>
        <p:spPr>
          <a:xfrm>
            <a:off x="3414517" y="3483595"/>
            <a:ext cx="5056674" cy="2533561"/>
          </a:xfrm>
          <a:prstGeom prst="rect">
            <a:avLst/>
          </a:prstGeom>
        </p:spPr>
      </p:pic>
    </p:spTree>
    <p:extLst>
      <p:ext uri="{BB962C8B-B14F-4D97-AF65-F5344CB8AC3E}">
        <p14:creationId xmlns:p14="http://schemas.microsoft.com/office/powerpoint/2010/main" val="21638454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4932040" y="4509120"/>
            <a:ext cx="2577173" cy="1800200"/>
          </a:xfrm>
          <a:prstGeom prst="rect">
            <a:avLst/>
          </a:prstGeom>
        </p:spPr>
      </p:pic>
      <p:sp>
        <p:nvSpPr>
          <p:cNvPr id="2" name="Прямоугольник 1"/>
          <p:cNvSpPr/>
          <p:nvPr/>
        </p:nvSpPr>
        <p:spPr>
          <a:xfrm>
            <a:off x="575556" y="548680"/>
            <a:ext cx="7920880" cy="4154984"/>
          </a:xfrm>
          <a:prstGeom prst="rect">
            <a:avLst/>
          </a:prstGeom>
        </p:spPr>
        <p:txBody>
          <a:bodyPr wrap="square">
            <a:spAutoFit/>
          </a:bodyPr>
          <a:lstStyle/>
          <a:p>
            <a:pPr algn="just"/>
            <a:r>
              <a:rPr lang="uk-UA" b="1" dirty="0">
                <a:solidFill>
                  <a:schemeClr val="accent6"/>
                </a:solidFill>
                <a:latin typeface="Times New Roman" panose="02020603050405020304" pitchFamily="18" charset="0"/>
                <a:cs typeface="Times New Roman" panose="02020603050405020304" pitchFamily="18" charset="0"/>
              </a:rPr>
              <a:t>   </a:t>
            </a:r>
            <a:r>
              <a:rPr lang="uk-UA" sz="2400" b="1" dirty="0">
                <a:solidFill>
                  <a:schemeClr val="accent4"/>
                </a:solidFill>
                <a:latin typeface="Times New Roman" panose="02020603050405020304" pitchFamily="18" charset="0"/>
                <a:cs typeface="Times New Roman" panose="02020603050405020304" pitchFamily="18" charset="0"/>
              </a:rPr>
              <a:t>Актуальність: </a:t>
            </a:r>
            <a:r>
              <a:rPr lang="uk-UA" sz="2400" b="1" dirty="0">
                <a:solidFill>
                  <a:srgbClr val="002060"/>
                </a:solidFill>
                <a:latin typeface="Times New Roman" panose="02020603050405020304" pitchFamily="18" charset="0"/>
                <a:cs typeface="Times New Roman" panose="02020603050405020304" pitchFamily="18" charset="0"/>
              </a:rPr>
              <a:t>Сьогодні  в   Україні  почався  перехід  до  нової   економіки і тому використання даної теми сприятиме підготовці дитини до реального життя, активному залученню дошкільника в соціальну діяльність.</a:t>
            </a:r>
          </a:p>
          <a:p>
            <a:pPr algn="just"/>
            <a:r>
              <a:rPr lang="uk-UA" sz="2400" b="1" dirty="0">
                <a:solidFill>
                  <a:srgbClr val="002060"/>
                </a:solidFill>
                <a:latin typeface="Times New Roman" panose="02020603050405020304" pitchFamily="18" charset="0"/>
                <a:cs typeface="Times New Roman" panose="02020603050405020304" pitchFamily="18" charset="0"/>
              </a:rPr>
              <a:t>Корінні зміни економічного характеру, які виникли в Україні за останні роки, обумовили потребу суспільства в економічно гармонійній людині, яка здібна поєднувати особисті інтереси та  суспільства, ділові якості з такими як чесність, порядність, громадянськість. </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404664"/>
            <a:ext cx="3632202" cy="360040"/>
          </a:xfrm>
        </p:spPr>
        <p:txBody>
          <a:bodyPr>
            <a:normAutofit fontScale="90000"/>
          </a:bodyPr>
          <a:lstStyle/>
          <a:p>
            <a:r>
              <a:rPr lang="uk-UA" dirty="0">
                <a:solidFill>
                  <a:schemeClr val="accent4"/>
                </a:solidFill>
              </a:rPr>
              <a:t>Завдання:</a:t>
            </a:r>
          </a:p>
        </p:txBody>
      </p:sp>
      <p:pic>
        <p:nvPicPr>
          <p:cNvPr id="6" name="Рисунок 5"/>
          <p:cNvPicPr>
            <a:picLocks noGrp="1" noChangeAspect="1"/>
          </p:cNvPicPr>
          <p:nvPr>
            <p:ph type="pic" idx="1"/>
          </p:nvPr>
        </p:nvPicPr>
        <p:blipFill>
          <a:blip r:embed="rId2"/>
          <a:srcRect l="27075" r="27075"/>
          <a:stretch>
            <a:fillRect/>
          </a:stretch>
        </p:blipFill>
        <p:spPr>
          <a:xfrm>
            <a:off x="6804248" y="840622"/>
            <a:ext cx="1800200" cy="2944841"/>
          </a:xfrm>
          <a:prstGeom prst="rect">
            <a:avLst/>
          </a:prstGeom>
        </p:spPr>
      </p:pic>
      <p:sp>
        <p:nvSpPr>
          <p:cNvPr id="4" name="Текст 3"/>
          <p:cNvSpPr>
            <a:spLocks noGrp="1"/>
          </p:cNvSpPr>
          <p:nvPr>
            <p:ph type="body" sz="half" idx="2"/>
          </p:nvPr>
        </p:nvSpPr>
        <p:spPr>
          <a:xfrm>
            <a:off x="395536" y="980728"/>
            <a:ext cx="7128792" cy="5642510"/>
          </a:xfrm>
        </p:spPr>
        <p:txBody>
          <a:bodyPr>
            <a:noAutofit/>
          </a:bodyPr>
          <a:lstStyle/>
          <a:p>
            <a:pPr marL="342900" indent="-342900" algn="just">
              <a:buAutoNum type="arabicPeriod"/>
            </a:pPr>
            <a:r>
              <a:rPr lang="uk-UA" b="1" dirty="0" smtClean="0">
                <a:solidFill>
                  <a:srgbClr val="002060"/>
                </a:solidFill>
              </a:rPr>
              <a:t>Формування </a:t>
            </a:r>
            <a:r>
              <a:rPr lang="uk-UA" b="1" dirty="0">
                <a:solidFill>
                  <a:srgbClr val="002060"/>
                </a:solidFill>
              </a:rPr>
              <a:t>системи економічних знань у дітей старшого дошкільного віку </a:t>
            </a:r>
            <a:r>
              <a:rPr lang="uk-UA" b="1" dirty="0" smtClean="0">
                <a:solidFill>
                  <a:srgbClr val="002060"/>
                </a:solidFill>
              </a:rPr>
              <a:t>.</a:t>
            </a:r>
          </a:p>
          <a:p>
            <a:pPr marL="342900" indent="-342900" algn="just">
              <a:buAutoNum type="arabicPeriod"/>
            </a:pPr>
            <a:r>
              <a:rPr lang="uk-UA" b="1" dirty="0" smtClean="0">
                <a:solidFill>
                  <a:srgbClr val="002060"/>
                </a:solidFill>
              </a:rPr>
              <a:t> </a:t>
            </a:r>
            <a:r>
              <a:rPr lang="uk-UA" b="1" dirty="0">
                <a:solidFill>
                  <a:srgbClr val="002060"/>
                </a:solidFill>
              </a:rPr>
              <a:t>Формування ділових якостей дітей</a:t>
            </a:r>
            <a:r>
              <a:rPr lang="uk-UA" b="1" dirty="0" smtClean="0">
                <a:solidFill>
                  <a:srgbClr val="002060"/>
                </a:solidFill>
              </a:rPr>
              <a:t>.</a:t>
            </a:r>
          </a:p>
          <a:p>
            <a:pPr marL="342900" indent="-342900" algn="just">
              <a:buAutoNum type="arabicPeriod"/>
            </a:pPr>
            <a:r>
              <a:rPr lang="uk-UA" b="1" dirty="0" smtClean="0">
                <a:solidFill>
                  <a:srgbClr val="002060"/>
                </a:solidFill>
              </a:rPr>
              <a:t> </a:t>
            </a:r>
            <a:r>
              <a:rPr lang="uk-UA" b="1" dirty="0">
                <a:solidFill>
                  <a:srgbClr val="002060"/>
                </a:solidFill>
              </a:rPr>
              <a:t>Формування умінь орієнтуватися в різних життєвих </a:t>
            </a:r>
            <a:r>
              <a:rPr lang="uk-UA" b="1" dirty="0" smtClean="0">
                <a:solidFill>
                  <a:srgbClr val="002060"/>
                </a:solidFill>
              </a:rPr>
              <a:t>ситуаціях.</a:t>
            </a:r>
          </a:p>
          <a:p>
            <a:pPr marL="342900" indent="-342900" algn="just">
              <a:buAutoNum type="arabicPeriod"/>
            </a:pPr>
            <a:r>
              <a:rPr lang="uk-UA" b="1" dirty="0" smtClean="0">
                <a:solidFill>
                  <a:srgbClr val="002060"/>
                </a:solidFill>
              </a:rPr>
              <a:t> </a:t>
            </a:r>
            <a:r>
              <a:rPr lang="uk-UA" b="1" dirty="0">
                <a:solidFill>
                  <a:srgbClr val="002060"/>
                </a:solidFill>
              </a:rPr>
              <a:t>Розвиток самостійної творчої діяльності дітей</a:t>
            </a:r>
            <a:r>
              <a:rPr lang="uk-UA" b="1" dirty="0" smtClean="0">
                <a:solidFill>
                  <a:srgbClr val="002060"/>
                </a:solidFill>
              </a:rPr>
              <a:t>.</a:t>
            </a:r>
          </a:p>
          <a:p>
            <a:pPr marL="342900" indent="-342900" algn="just">
              <a:buAutoNum type="arabicPeriod"/>
            </a:pPr>
            <a:r>
              <a:rPr lang="uk-UA" b="1" dirty="0" smtClean="0">
                <a:solidFill>
                  <a:srgbClr val="002060"/>
                </a:solidFill>
              </a:rPr>
              <a:t> </a:t>
            </a:r>
            <a:r>
              <a:rPr lang="uk-UA" b="1" dirty="0">
                <a:solidFill>
                  <a:srgbClr val="002060"/>
                </a:solidFill>
              </a:rPr>
              <a:t>Розвиток спеціальних способів орієнтації - експериментування і моделювання</a:t>
            </a:r>
            <a:r>
              <a:rPr lang="uk-UA" b="1" dirty="0" smtClean="0">
                <a:solidFill>
                  <a:srgbClr val="002060"/>
                </a:solidFill>
              </a:rPr>
              <a:t>.</a:t>
            </a:r>
          </a:p>
          <a:p>
            <a:pPr marL="342900" indent="-342900" algn="just">
              <a:buAutoNum type="arabicPeriod"/>
            </a:pPr>
            <a:r>
              <a:rPr lang="uk-UA" b="1" dirty="0" smtClean="0">
                <a:solidFill>
                  <a:srgbClr val="002060"/>
                </a:solidFill>
              </a:rPr>
              <a:t> </a:t>
            </a:r>
            <a:r>
              <a:rPr lang="uk-UA" b="1" dirty="0">
                <a:solidFill>
                  <a:srgbClr val="002060"/>
                </a:solidFill>
              </a:rPr>
              <a:t>Пояснювати на доступному рівні взаємозв'язок понять «праця» - « продукт» - «гроші » і «вартість продукту в залежності від його якості </a:t>
            </a:r>
            <a:r>
              <a:rPr lang="uk-UA" b="1" dirty="0" smtClean="0">
                <a:solidFill>
                  <a:srgbClr val="002060"/>
                </a:solidFill>
              </a:rPr>
              <a:t>»</a:t>
            </a:r>
          </a:p>
          <a:p>
            <a:pPr marL="342900" indent="-342900" algn="just">
              <a:buAutoNum type="arabicPeriod"/>
            </a:pPr>
            <a:r>
              <a:rPr lang="uk-UA" b="1" dirty="0" smtClean="0">
                <a:solidFill>
                  <a:srgbClr val="002060"/>
                </a:solidFill>
              </a:rPr>
              <a:t> </a:t>
            </a:r>
            <a:r>
              <a:rPr lang="uk-UA" b="1" dirty="0">
                <a:solidFill>
                  <a:srgbClr val="002060"/>
                </a:solidFill>
              </a:rPr>
              <a:t>Формування уявлень про зміст діяльності людей різних професій</a:t>
            </a:r>
            <a:r>
              <a:rPr lang="uk-UA" b="1" dirty="0" smtClean="0">
                <a:solidFill>
                  <a:srgbClr val="002060"/>
                </a:solidFill>
              </a:rPr>
              <a:t>.</a:t>
            </a:r>
          </a:p>
          <a:p>
            <a:pPr marL="342900" indent="-342900" algn="just">
              <a:buAutoNum type="arabicPeriod"/>
            </a:pPr>
            <a:r>
              <a:rPr lang="uk-UA" b="1" dirty="0" smtClean="0">
                <a:solidFill>
                  <a:srgbClr val="002060"/>
                </a:solidFill>
              </a:rPr>
              <a:t> </a:t>
            </a:r>
            <a:r>
              <a:rPr lang="uk-UA" b="1" dirty="0">
                <a:solidFill>
                  <a:srgbClr val="002060"/>
                </a:solidFill>
              </a:rPr>
              <a:t>Формування правильного ставлення до грошей як предмету життєвої необхідності</a:t>
            </a:r>
            <a:r>
              <a:rPr lang="uk-UA" b="1" dirty="0" smtClean="0">
                <a:solidFill>
                  <a:srgbClr val="002060"/>
                </a:solidFill>
              </a:rPr>
              <a:t>. </a:t>
            </a:r>
            <a:endParaRPr lang="uk-UA" b="1" dirty="0">
              <a:solidFill>
                <a:srgbClr val="002060"/>
              </a:solidFill>
            </a:endParaRPr>
          </a:p>
        </p:txBody>
      </p:sp>
    </p:spTree>
    <p:extLst>
      <p:ext uri="{BB962C8B-B14F-4D97-AF65-F5344CB8AC3E}">
        <p14:creationId xmlns:p14="http://schemas.microsoft.com/office/powerpoint/2010/main" val="6802168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836712"/>
            <a:ext cx="8280920" cy="3744416"/>
          </a:xfrm>
        </p:spPr>
        <p:txBody>
          <a:bodyPr>
            <a:noAutofit/>
          </a:bodyPr>
          <a:lstStyle/>
          <a:p>
            <a:pPr algn="l"/>
            <a:r>
              <a:rPr lang="uk-UA" sz="2800" b="1" dirty="0">
                <a:solidFill>
                  <a:schemeClr val="accent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Мета: </a:t>
            </a:r>
            <a:r>
              <a:rPr lang="uk-UA" sz="2800" dirty="0">
                <a:solidFill>
                  <a:schemeClr val="accent4">
                    <a:lumMod val="50000"/>
                  </a:schemeClr>
                </a:solidFill>
                <a:latin typeface="Times New Roman" panose="02020603050405020304" pitchFamily="18" charset="0"/>
                <a:cs typeface="Times New Roman" panose="02020603050405020304" pitchFamily="18" charset="0"/>
              </a:rPr>
              <a:t>опанування дітьми дошкільниками елементарних економічних знань .</a:t>
            </a:r>
            <a:br>
              <a:rPr lang="uk-UA" sz="2800" dirty="0">
                <a:solidFill>
                  <a:schemeClr val="accent4">
                    <a:lumMod val="50000"/>
                  </a:schemeClr>
                </a:solidFill>
                <a:latin typeface="Times New Roman" panose="02020603050405020304" pitchFamily="18" charset="0"/>
                <a:cs typeface="Times New Roman" panose="02020603050405020304" pitchFamily="18" charset="0"/>
              </a:rPr>
            </a:br>
            <a:r>
              <a:rPr lang="uk-UA" sz="2800" dirty="0">
                <a:solidFill>
                  <a:schemeClr val="accent4">
                    <a:lumMod val="50000"/>
                  </a:schemeClr>
                </a:solidFill>
                <a:latin typeface="Times New Roman" panose="02020603050405020304" pitchFamily="18" charset="0"/>
                <a:cs typeface="Times New Roman" panose="02020603050405020304" pitchFamily="18" charset="0"/>
              </a:rPr>
              <a:t>Знайомити дітей із найпростішими економічними термінами: економіка, бюджет, ціна, гроші, товар, вартість, банк, кредит, дохід, збиток, бізнес, реклама, з новими професіями, такими як менеджер, підприємець, бізнесмен, фінансист, брокер, рекламодавець. </a:t>
            </a:r>
            <a:r>
              <a:rPr lang="uk-UA" sz="2400" dirty="0">
                <a:solidFill>
                  <a:schemeClr val="accent4">
                    <a:lumMod val="50000"/>
                  </a:schemeClr>
                </a:solidFill>
                <a:latin typeface="Times New Roman" panose="02020603050405020304" pitchFamily="18" charset="0"/>
                <a:cs typeface="Times New Roman" panose="02020603050405020304" pitchFamily="18" charset="0"/>
              </a:rPr>
              <a:t/>
            </a:r>
            <a:br>
              <a:rPr lang="uk-UA" sz="2400" dirty="0">
                <a:solidFill>
                  <a:schemeClr val="accent4">
                    <a:lumMod val="50000"/>
                  </a:schemeClr>
                </a:solidFill>
                <a:latin typeface="Times New Roman" panose="02020603050405020304" pitchFamily="18" charset="0"/>
                <a:cs typeface="Times New Roman" panose="02020603050405020304" pitchFamily="18" charset="0"/>
              </a:rPr>
            </a:br>
            <a:endParaRPr lang="uk-UA" sz="4400" dirty="0"/>
          </a:p>
        </p:txBody>
      </p:sp>
      <p:pic>
        <p:nvPicPr>
          <p:cNvPr id="4" name="Рисунок 3"/>
          <p:cNvPicPr>
            <a:picLocks noChangeAspect="1"/>
          </p:cNvPicPr>
          <p:nvPr/>
        </p:nvPicPr>
        <p:blipFill>
          <a:blip r:embed="rId2"/>
          <a:stretch>
            <a:fillRect/>
          </a:stretch>
        </p:blipFill>
        <p:spPr>
          <a:xfrm>
            <a:off x="3995936" y="3861048"/>
            <a:ext cx="4132632" cy="2520280"/>
          </a:xfrm>
          <a:prstGeom prst="rect">
            <a:avLst/>
          </a:prstGeom>
        </p:spPr>
      </p:pic>
    </p:spTree>
    <p:extLst>
      <p:ext uri="{BB962C8B-B14F-4D97-AF65-F5344CB8AC3E}">
        <p14:creationId xmlns:p14="http://schemas.microsoft.com/office/powerpoint/2010/main" val="29847103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3" y="692697"/>
            <a:ext cx="7920880" cy="3744415"/>
          </a:xfrm>
        </p:spPr>
        <p:txBody>
          <a:bodyPr>
            <a:noAutofit/>
          </a:bodyPr>
          <a:lstStyle/>
          <a:p>
            <a:pPr algn="just"/>
            <a:r>
              <a:rPr lang="uk-UA" sz="2400" dirty="0" smtClean="0">
                <a:solidFill>
                  <a:schemeClr val="accent4">
                    <a:lumMod val="75000"/>
                  </a:schemeClr>
                </a:solidFill>
                <a:latin typeface="Times New Roman" panose="02020603050405020304" pitchFamily="18" charset="0"/>
                <a:cs typeface="Times New Roman" panose="02020603050405020304" pitchFamily="18" charset="0"/>
              </a:rPr>
              <a:t> </a:t>
            </a:r>
            <a:r>
              <a:rPr lang="uk-UA" sz="2400" b="1" dirty="0">
                <a:solidFill>
                  <a:schemeClr val="accent4">
                    <a:lumMod val="50000"/>
                  </a:schemeClr>
                </a:solidFill>
                <a:latin typeface="Times New Roman" panose="02020603050405020304" pitchFamily="18" charset="0"/>
                <a:cs typeface="Times New Roman" panose="02020603050405020304" pitchFamily="18" charset="0"/>
              </a:rPr>
              <a:t>Економічна соціалізація є відносно новою концепцією. </a:t>
            </a:r>
            <a:r>
              <a:rPr lang="uk-UA" sz="2400" b="1" dirty="0" smtClean="0">
                <a:solidFill>
                  <a:schemeClr val="accent4">
                    <a:lumMod val="50000"/>
                  </a:schemeClr>
                </a:solidFill>
                <a:latin typeface="Times New Roman" panose="02020603050405020304" pitchFamily="18" charset="0"/>
                <a:cs typeface="Times New Roman" panose="02020603050405020304" pitchFamily="18" charset="0"/>
              </a:rPr>
              <a:t>Визначають </a:t>
            </a:r>
            <a:r>
              <a:rPr lang="uk-UA" sz="2400" b="1" dirty="0">
                <a:solidFill>
                  <a:schemeClr val="accent4">
                    <a:lumMod val="50000"/>
                  </a:schemeClr>
                </a:solidFill>
                <a:latin typeface="Times New Roman" panose="02020603050405020304" pitchFamily="18" charset="0"/>
                <a:cs typeface="Times New Roman" panose="02020603050405020304" pitchFamily="18" charset="0"/>
              </a:rPr>
              <a:t>як процес перетворення людини у повноправного члена економічної спільноти, у ході якого відбувається освоєння індивідом соціального простору, обмеженого господарською діяльністю, формування уявлень про економічні процеси та явища, їх втілення в конкретних формах соціально-економічної діяльності особистості, а також формування її економічної поведінки</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016" y="4293096"/>
            <a:ext cx="3368544" cy="2232248"/>
          </a:xfrm>
          <a:prstGeom prst="rect">
            <a:avLst/>
          </a:prstGeom>
        </p:spPr>
      </p:pic>
    </p:spTree>
    <p:extLst>
      <p:ext uri="{BB962C8B-B14F-4D97-AF65-F5344CB8AC3E}">
        <p14:creationId xmlns:p14="http://schemas.microsoft.com/office/powerpoint/2010/main" val="13464483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836712"/>
            <a:ext cx="7518815" cy="5465991"/>
          </a:xfrm>
        </p:spPr>
        <p:txBody>
          <a:bodyPr>
            <a:normAutofit fontScale="90000"/>
          </a:bodyPr>
          <a:lstStyle/>
          <a:p>
            <a:pPr algn="just" fontAlgn="base"/>
            <a:r>
              <a:rPr lang="ru-RU" sz="2200" b="1" dirty="0">
                <a:solidFill>
                  <a:srgbClr val="0070C0"/>
                </a:solidFill>
                <a:latin typeface="Times New Roman" panose="02020603050405020304" pitchFamily="18" charset="0"/>
                <a:cs typeface="Times New Roman" panose="02020603050405020304" pitchFamily="18" charset="0"/>
              </a:rPr>
              <a:t>У Базовому </a:t>
            </a:r>
            <a:r>
              <a:rPr lang="ru-RU" sz="2200" b="1" dirty="0" err="1">
                <a:solidFill>
                  <a:srgbClr val="0070C0"/>
                </a:solidFill>
                <a:latin typeface="Times New Roman" panose="02020603050405020304" pitchFamily="18" charset="0"/>
                <a:cs typeface="Times New Roman" panose="02020603050405020304" pitchFamily="18" charset="0"/>
              </a:rPr>
              <a:t>компоненті</a:t>
            </a:r>
            <a:r>
              <a:rPr lang="ru-RU" sz="2200" b="1" dirty="0">
                <a:solidFill>
                  <a:srgbClr val="0070C0"/>
                </a:solidFill>
                <a:latin typeface="Times New Roman" panose="02020603050405020304" pitchFamily="18" charset="0"/>
                <a:cs typeface="Times New Roman" panose="02020603050405020304" pitchFamily="18" charset="0"/>
              </a:rPr>
              <a:t> </a:t>
            </a:r>
            <a:r>
              <a:rPr lang="ru-RU" sz="2200" b="1" dirty="0" err="1">
                <a:solidFill>
                  <a:srgbClr val="0070C0"/>
                </a:solidFill>
                <a:latin typeface="Times New Roman" panose="02020603050405020304" pitchFamily="18" charset="0"/>
                <a:cs typeface="Times New Roman" panose="02020603050405020304" pitchFamily="18" charset="0"/>
              </a:rPr>
              <a:t>дошкільної</a:t>
            </a:r>
            <a:r>
              <a:rPr lang="ru-RU" sz="2200" b="1" dirty="0">
                <a:solidFill>
                  <a:srgbClr val="0070C0"/>
                </a:solidFill>
                <a:latin typeface="Times New Roman" panose="02020603050405020304" pitchFamily="18" charset="0"/>
                <a:cs typeface="Times New Roman" panose="02020603050405020304" pitchFamily="18" charset="0"/>
              </a:rPr>
              <a:t> </a:t>
            </a:r>
            <a:r>
              <a:rPr lang="ru-RU" sz="2200" b="1" dirty="0" err="1">
                <a:solidFill>
                  <a:srgbClr val="0070C0"/>
                </a:solidFill>
                <a:latin typeface="Times New Roman" panose="02020603050405020304" pitchFamily="18" charset="0"/>
                <a:cs typeface="Times New Roman" panose="02020603050405020304" pitchFamily="18" charset="0"/>
              </a:rPr>
              <a:t>освіти</a:t>
            </a:r>
            <a:r>
              <a:rPr lang="ru-RU" sz="2200" b="1" dirty="0">
                <a:solidFill>
                  <a:srgbClr val="0070C0"/>
                </a:solidFill>
                <a:latin typeface="Times New Roman" panose="02020603050405020304" pitchFamily="18" charset="0"/>
                <a:cs typeface="Times New Roman" panose="02020603050405020304" pitchFamily="18" charset="0"/>
              </a:rPr>
              <a:t> </a:t>
            </a:r>
            <a:r>
              <a:rPr lang="ru-RU" sz="2200" b="1" dirty="0" err="1">
                <a:solidFill>
                  <a:srgbClr val="0070C0"/>
                </a:solidFill>
                <a:latin typeface="Times New Roman" panose="02020603050405020304" pitchFamily="18" charset="0"/>
                <a:cs typeface="Times New Roman" panose="02020603050405020304" pitchFamily="18" charset="0"/>
              </a:rPr>
              <a:t>передбачено</a:t>
            </a:r>
            <a:r>
              <a:rPr lang="ru-RU" sz="2200" b="1" dirty="0">
                <a:solidFill>
                  <a:srgbClr val="0070C0"/>
                </a:solidFill>
                <a:latin typeface="Times New Roman" panose="02020603050405020304" pitchFamily="18" charset="0"/>
                <a:cs typeface="Times New Roman" panose="02020603050405020304" pitchFamily="18" charset="0"/>
              </a:rPr>
              <a:t> </a:t>
            </a:r>
            <a:r>
              <a:rPr lang="ru-RU" sz="2200" b="1" dirty="0" err="1">
                <a:solidFill>
                  <a:srgbClr val="0070C0"/>
                </a:solidFill>
                <a:latin typeface="Times New Roman" panose="02020603050405020304" pitchFamily="18" charset="0"/>
                <a:cs typeface="Times New Roman" panose="02020603050405020304" pitchFamily="18" charset="0"/>
              </a:rPr>
              <a:t>формування</a:t>
            </a:r>
            <a:r>
              <a:rPr lang="ru-RU" sz="2200" b="1" dirty="0">
                <a:solidFill>
                  <a:srgbClr val="0070C0"/>
                </a:solidFill>
                <a:latin typeface="Times New Roman" panose="02020603050405020304" pitchFamily="18" charset="0"/>
                <a:cs typeface="Times New Roman" panose="02020603050405020304" pitchFamily="18" charset="0"/>
              </a:rPr>
              <a:t> в </a:t>
            </a:r>
            <a:r>
              <a:rPr lang="ru-RU" sz="2200" b="1" dirty="0" err="1">
                <a:solidFill>
                  <a:srgbClr val="0070C0"/>
                </a:solidFill>
                <a:latin typeface="Times New Roman" panose="02020603050405020304" pitchFamily="18" charset="0"/>
                <a:cs typeface="Times New Roman" panose="02020603050405020304" pitchFamily="18" charset="0"/>
              </a:rPr>
              <a:t>дітей</a:t>
            </a:r>
            <a:r>
              <a:rPr lang="ru-RU" sz="2200" b="1" dirty="0">
                <a:solidFill>
                  <a:srgbClr val="0070C0"/>
                </a:solidFill>
                <a:latin typeface="Times New Roman" panose="02020603050405020304" pitchFamily="18" charset="0"/>
                <a:cs typeface="Times New Roman" panose="02020603050405020304" pitchFamily="18" charset="0"/>
              </a:rPr>
              <a:t> </a:t>
            </a:r>
            <a:r>
              <a:rPr lang="ru-RU" sz="2200" b="1" dirty="0" err="1">
                <a:solidFill>
                  <a:srgbClr val="0070C0"/>
                </a:solidFill>
                <a:latin typeface="Times New Roman" panose="02020603050405020304" pitchFamily="18" charset="0"/>
                <a:cs typeface="Times New Roman" panose="02020603050405020304" pitchFamily="18" charset="0"/>
              </a:rPr>
              <a:t>елементарних</a:t>
            </a:r>
            <a:r>
              <a:rPr lang="ru-RU" sz="2200" b="1" dirty="0">
                <a:solidFill>
                  <a:srgbClr val="0070C0"/>
                </a:solidFill>
                <a:latin typeface="Times New Roman" panose="02020603050405020304" pitchFamily="18" charset="0"/>
                <a:cs typeface="Times New Roman" panose="02020603050405020304" pitchFamily="18" charset="0"/>
              </a:rPr>
              <a:t> </a:t>
            </a:r>
            <a:r>
              <a:rPr lang="ru-RU" sz="2200" b="1" dirty="0" err="1">
                <a:solidFill>
                  <a:srgbClr val="0070C0"/>
                </a:solidFill>
                <a:latin typeface="Times New Roman" panose="02020603050405020304" pitchFamily="18" charset="0"/>
                <a:cs typeface="Times New Roman" panose="02020603050405020304" pitchFamily="18" charset="0"/>
              </a:rPr>
              <a:t>споживчих</a:t>
            </a:r>
            <a:r>
              <a:rPr lang="ru-RU" sz="2200" b="1" dirty="0">
                <a:solidFill>
                  <a:srgbClr val="0070C0"/>
                </a:solidFill>
                <a:latin typeface="Times New Roman" panose="02020603050405020304" pitchFamily="18" charset="0"/>
                <a:cs typeface="Times New Roman" panose="02020603050405020304" pitchFamily="18" charset="0"/>
              </a:rPr>
              <a:t> </a:t>
            </a:r>
            <a:r>
              <a:rPr lang="ru-RU" sz="2200" b="1" dirty="0" err="1">
                <a:solidFill>
                  <a:srgbClr val="0070C0"/>
                </a:solidFill>
                <a:latin typeface="Times New Roman" panose="02020603050405020304" pitchFamily="18" charset="0"/>
                <a:cs typeface="Times New Roman" panose="02020603050405020304" pitchFamily="18" charset="0"/>
              </a:rPr>
              <a:t>уявлень</a:t>
            </a:r>
            <a:r>
              <a:rPr lang="ru-RU" sz="2200" b="1" dirty="0">
                <a:solidFill>
                  <a:srgbClr val="0070C0"/>
                </a:solidFill>
                <a:latin typeface="Times New Roman" panose="02020603050405020304" pitchFamily="18" charset="0"/>
                <a:cs typeface="Times New Roman" panose="02020603050405020304" pitchFamily="18" charset="0"/>
              </a:rPr>
              <a:t>, </a:t>
            </a:r>
            <a:r>
              <a:rPr lang="ru-RU" sz="2200" b="1" dirty="0" err="1">
                <a:solidFill>
                  <a:srgbClr val="0070C0"/>
                </a:solidFill>
                <a:latin typeface="Times New Roman" panose="02020603050405020304" pitchFamily="18" charset="0"/>
                <a:cs typeface="Times New Roman" panose="02020603050405020304" pitchFamily="18" charset="0"/>
              </a:rPr>
              <a:t>зокрема</a:t>
            </a:r>
            <a:r>
              <a:rPr lang="ru-RU" sz="2200" b="1" dirty="0">
                <a:solidFill>
                  <a:srgbClr val="0070C0"/>
                </a:solidFill>
                <a:latin typeface="Times New Roman" panose="02020603050405020304" pitchFamily="18" charset="0"/>
                <a:cs typeface="Times New Roman" panose="02020603050405020304" pitchFamily="18" charset="0"/>
              </a:rPr>
              <a:t> про </a:t>
            </a:r>
            <a:r>
              <a:rPr lang="ru-RU" sz="2200" b="1" dirty="0" err="1">
                <a:solidFill>
                  <a:srgbClr val="0070C0"/>
                </a:solidFill>
                <a:latin typeface="Times New Roman" panose="02020603050405020304" pitchFamily="18" charset="0"/>
                <a:cs typeface="Times New Roman" panose="02020603050405020304" pitchFamily="18" charset="0"/>
              </a:rPr>
              <a:t>товари</a:t>
            </a:r>
            <a:r>
              <a:rPr lang="uk-UA" sz="2200" b="1" dirty="0">
                <a:solidFill>
                  <a:srgbClr val="0070C0"/>
                </a:solidFill>
                <a:latin typeface="Times New Roman" panose="02020603050405020304" pitchFamily="18" charset="0"/>
                <a:cs typeface="Times New Roman" panose="02020603050405020304" pitchFamily="18" charset="0"/>
              </a:rPr>
              <a:t>,</a:t>
            </a:r>
            <a:r>
              <a:rPr lang="ru-RU" sz="2200" b="1" dirty="0">
                <a:solidFill>
                  <a:srgbClr val="0070C0"/>
                </a:solidFill>
                <a:latin typeface="Times New Roman" panose="02020603050405020304" pitchFamily="18" charset="0"/>
                <a:cs typeface="Times New Roman" panose="02020603050405020304" pitchFamily="18" charset="0"/>
              </a:rPr>
              <a:t> </a:t>
            </a:r>
            <a:r>
              <a:rPr lang="ru-RU" sz="2200" b="1" dirty="0" err="1">
                <a:solidFill>
                  <a:srgbClr val="0070C0"/>
                </a:solidFill>
                <a:latin typeface="Times New Roman" panose="02020603050405020304" pitchFamily="18" charset="0"/>
                <a:cs typeface="Times New Roman" panose="02020603050405020304" pitchFamily="18" charset="0"/>
              </a:rPr>
              <a:t>послуги</a:t>
            </a:r>
            <a:r>
              <a:rPr lang="uk-UA" sz="2200" b="1" dirty="0">
                <a:solidFill>
                  <a:srgbClr val="0070C0"/>
                </a:solidFill>
                <a:latin typeface="Times New Roman" panose="02020603050405020304" pitchFamily="18" charset="0"/>
                <a:cs typeface="Times New Roman" panose="02020603050405020304" pitchFamily="18" charset="0"/>
              </a:rPr>
              <a:t> та </a:t>
            </a:r>
            <a:r>
              <a:rPr lang="ru-RU" sz="2200" b="1" dirty="0" err="1">
                <a:solidFill>
                  <a:srgbClr val="0070C0"/>
                </a:solidFill>
                <a:latin typeface="Times New Roman" panose="02020603050405020304" pitchFamily="18" charset="0"/>
                <a:cs typeface="Times New Roman" panose="02020603050405020304" pitchFamily="18" charset="0"/>
              </a:rPr>
              <a:t>гроші</a:t>
            </a:r>
            <a:r>
              <a:rPr lang="ru-RU" sz="2200" b="1" dirty="0">
                <a:solidFill>
                  <a:srgbClr val="0070C0"/>
                </a:solidFill>
                <a:latin typeface="Times New Roman" panose="02020603050405020304" pitchFamily="18" charset="0"/>
                <a:cs typeface="Times New Roman" panose="02020603050405020304" pitchFamily="18" charset="0"/>
              </a:rPr>
              <a:t> </a:t>
            </a:r>
            <a:br>
              <a:rPr lang="ru-RU" sz="2200" b="1" dirty="0">
                <a:solidFill>
                  <a:srgbClr val="0070C0"/>
                </a:solidFill>
                <a:latin typeface="Times New Roman" panose="02020603050405020304" pitchFamily="18" charset="0"/>
                <a:cs typeface="Times New Roman" panose="02020603050405020304" pitchFamily="18" charset="0"/>
              </a:rPr>
            </a:br>
            <a:r>
              <a:rPr lang="ru-RU" sz="2200" b="1" dirty="0">
                <a:solidFill>
                  <a:srgbClr val="0070C0"/>
                </a:solidFill>
                <a:latin typeface="Times New Roman" panose="02020603050405020304" pitchFamily="18" charset="0"/>
                <a:cs typeface="Times New Roman" panose="02020603050405020304" pitchFamily="18" charset="0"/>
              </a:rPr>
              <a:t>В </a:t>
            </a:r>
            <a:r>
              <a:rPr lang="ru-RU" sz="2200" b="1" dirty="0" err="1">
                <a:solidFill>
                  <a:srgbClr val="0070C0"/>
                </a:solidFill>
                <a:latin typeface="Times New Roman" panose="02020603050405020304" pitchFamily="18" charset="0"/>
                <a:cs typeface="Times New Roman" panose="02020603050405020304" pitchFamily="18" charset="0"/>
              </a:rPr>
              <a:t>освітній</a:t>
            </a:r>
            <a:r>
              <a:rPr lang="ru-RU" sz="2200" b="1" dirty="0">
                <a:solidFill>
                  <a:srgbClr val="0070C0"/>
                </a:solidFill>
                <a:latin typeface="Times New Roman" panose="02020603050405020304" pitchFamily="18" charset="0"/>
                <a:cs typeface="Times New Roman" panose="02020603050405020304" pitchFamily="18" charset="0"/>
              </a:rPr>
              <a:t> </a:t>
            </a:r>
            <a:r>
              <a:rPr lang="ru-RU" sz="2200" b="1" dirty="0" err="1">
                <a:solidFill>
                  <a:srgbClr val="0070C0"/>
                </a:solidFill>
                <a:latin typeface="Times New Roman" panose="02020603050405020304" pitchFamily="18" charset="0"/>
                <a:cs typeface="Times New Roman" panose="02020603050405020304" pitchFamily="18" charset="0"/>
              </a:rPr>
              <a:t>лінії</a:t>
            </a:r>
            <a:r>
              <a:rPr lang="ru-RU" sz="2200" b="1" dirty="0">
                <a:solidFill>
                  <a:srgbClr val="0070C0"/>
                </a:solidFill>
                <a:latin typeface="Times New Roman" panose="02020603050405020304" pitchFamily="18" charset="0"/>
                <a:cs typeface="Times New Roman" panose="02020603050405020304" pitchFamily="18" charset="0"/>
              </a:rPr>
              <a:t> «</a:t>
            </a:r>
            <a:r>
              <a:rPr lang="ru-RU" sz="2200" b="1" dirty="0" err="1">
                <a:solidFill>
                  <a:srgbClr val="0070C0"/>
                </a:solidFill>
                <a:latin typeface="Times New Roman" panose="02020603050405020304" pitchFamily="18" charset="0"/>
                <a:cs typeface="Times New Roman" panose="02020603050405020304" pitchFamily="18" charset="0"/>
              </a:rPr>
              <a:t>Дитина</a:t>
            </a:r>
            <a:r>
              <a:rPr lang="ru-RU" sz="2200" b="1" dirty="0">
                <a:solidFill>
                  <a:srgbClr val="0070C0"/>
                </a:solidFill>
                <a:latin typeface="Times New Roman" panose="02020603050405020304" pitchFamily="18" charset="0"/>
                <a:cs typeface="Times New Roman" panose="02020603050405020304" pitchFamily="18" charset="0"/>
              </a:rPr>
              <a:t> у </a:t>
            </a:r>
            <a:r>
              <a:rPr lang="ru-RU" sz="2200" b="1" dirty="0" err="1">
                <a:solidFill>
                  <a:srgbClr val="0070C0"/>
                </a:solidFill>
                <a:latin typeface="Times New Roman" panose="02020603050405020304" pitchFamily="18" charset="0"/>
                <a:cs typeface="Times New Roman" panose="02020603050405020304" pitchFamily="18" charset="0"/>
              </a:rPr>
              <a:t>світі</a:t>
            </a:r>
            <a:r>
              <a:rPr lang="ru-RU" sz="2200" b="1" dirty="0">
                <a:solidFill>
                  <a:srgbClr val="0070C0"/>
                </a:solidFill>
                <a:latin typeface="Times New Roman" panose="02020603050405020304" pitchFamily="18" charset="0"/>
                <a:cs typeface="Times New Roman" panose="02020603050405020304" pitchFamily="18" charset="0"/>
              </a:rPr>
              <a:t> </a:t>
            </a:r>
            <a:r>
              <a:rPr lang="ru-RU" sz="2200" b="1" dirty="0" err="1">
                <a:solidFill>
                  <a:srgbClr val="0070C0"/>
                </a:solidFill>
                <a:latin typeface="Times New Roman" panose="02020603050405020304" pitchFamily="18" charset="0"/>
                <a:cs typeface="Times New Roman" panose="02020603050405020304" pitchFamily="18" charset="0"/>
              </a:rPr>
              <a:t>культури</a:t>
            </a:r>
            <a:r>
              <a:rPr lang="uk-UA" sz="2200" b="1" dirty="0">
                <a:solidFill>
                  <a:srgbClr val="0070C0"/>
                </a:solidFill>
                <a:latin typeface="Times New Roman" panose="02020603050405020304" pitchFamily="18" charset="0"/>
                <a:cs typeface="Times New Roman" panose="02020603050405020304" pitchFamily="18" charset="0"/>
              </a:rPr>
              <a:t>» зазначено, що дитина </a:t>
            </a:r>
            <a:r>
              <a:rPr lang="uk-UA" sz="2200" b="1" dirty="0" smtClean="0">
                <a:solidFill>
                  <a:srgbClr val="0070C0"/>
                </a:solidFill>
                <a:latin typeface="Times New Roman" panose="02020603050405020304" pitchFamily="18" charset="0"/>
                <a:cs typeface="Times New Roman" panose="02020603050405020304" pitchFamily="18" charset="0"/>
              </a:rPr>
              <a:t> </a:t>
            </a:r>
            <a:r>
              <a:rPr lang="uk-UA" sz="2200" b="1" dirty="0">
                <a:solidFill>
                  <a:srgbClr val="0070C0"/>
                </a:solidFill>
                <a:latin typeface="Times New Roman" panose="02020603050405020304" pitchFamily="18" charset="0"/>
                <a:cs typeface="Times New Roman" panose="02020603050405020304" pitchFamily="18" charset="0"/>
              </a:rPr>
              <a:t>«має уявлення про заощадливе ведення домашнього господарства, вміє </a:t>
            </a:r>
            <a:r>
              <a:rPr lang="uk-UA" sz="2200" b="1" dirty="0" err="1">
                <a:solidFill>
                  <a:srgbClr val="0070C0"/>
                </a:solidFill>
                <a:latin typeface="Times New Roman" panose="02020603050405020304" pitchFamily="18" charset="0"/>
                <a:cs typeface="Times New Roman" panose="02020603050405020304" pitchFamily="18" charset="0"/>
              </a:rPr>
              <a:t>ощадливо</a:t>
            </a:r>
            <a:r>
              <a:rPr lang="uk-UA" sz="2200" b="1" dirty="0">
                <a:solidFill>
                  <a:srgbClr val="0070C0"/>
                </a:solidFill>
                <a:latin typeface="Times New Roman" panose="02020603050405020304" pitchFamily="18" charset="0"/>
                <a:cs typeface="Times New Roman" panose="02020603050405020304" pitchFamily="18" charset="0"/>
              </a:rPr>
              <a:t> ставитись до речей</a:t>
            </a:r>
            <a:r>
              <a:rPr lang="ru-RU" sz="2200" b="1" dirty="0">
                <a:solidFill>
                  <a:srgbClr val="0070C0"/>
                </a:solidFill>
                <a:latin typeface="Times New Roman" panose="02020603050405020304" pitchFamily="18" charset="0"/>
                <a:cs typeface="Times New Roman" panose="02020603050405020304" pitchFamily="18" charset="0"/>
              </a:rPr>
              <a:t>, грошей. </a:t>
            </a:r>
            <a:r>
              <a:rPr lang="uk-UA" sz="2200" b="1" dirty="0">
                <a:solidFill>
                  <a:srgbClr val="0070C0"/>
                </a:solidFill>
                <a:latin typeface="Times New Roman" panose="02020603050405020304" pitchFamily="18" charset="0"/>
                <a:cs typeface="Times New Roman" panose="02020603050405020304" pitchFamily="18" charset="0"/>
              </a:rPr>
              <a:t>Розрізняє соціальні ролі: «покупець», «продавець»; поняття: «товар», «гроші», «заощадливий», «недбайливий»…;</a:t>
            </a:r>
            <a:r>
              <a:rPr lang="ru-RU" sz="2200" b="1" dirty="0">
                <a:solidFill>
                  <a:srgbClr val="0070C0"/>
                </a:solidFill>
                <a:latin typeface="Times New Roman" panose="02020603050405020304" pitchFamily="18" charset="0"/>
                <a:cs typeface="Times New Roman" panose="02020603050405020304" pitchFamily="18" charset="0"/>
              </a:rPr>
              <a:t> </a:t>
            </a:r>
            <a:r>
              <a:rPr lang="uk-UA" sz="2200" b="1" dirty="0">
                <a:solidFill>
                  <a:srgbClr val="0070C0"/>
                </a:solidFill>
                <a:latin typeface="Times New Roman" panose="02020603050405020304" pitchFamily="18" charset="0"/>
                <a:cs typeface="Times New Roman" panose="02020603050405020304" pitchFamily="18" charset="0"/>
              </a:rPr>
              <a:t>застосовує елементарні економічні поняття як в ігровій діяльності, так і під час практичної діяльності; </a:t>
            </a:r>
            <a:r>
              <a:rPr lang="uk-UA" sz="2200" b="1" dirty="0" err="1">
                <a:solidFill>
                  <a:srgbClr val="0070C0"/>
                </a:solidFill>
                <a:latin typeface="Times New Roman" panose="02020603050405020304" pitchFamily="18" charset="0"/>
                <a:cs typeface="Times New Roman" panose="02020603050405020304" pitchFamily="18" charset="0"/>
              </a:rPr>
              <a:t>ощадливо</a:t>
            </a:r>
            <a:r>
              <a:rPr lang="uk-UA" sz="2200" b="1" dirty="0">
                <a:solidFill>
                  <a:srgbClr val="0070C0"/>
                </a:solidFill>
                <a:latin typeface="Times New Roman" panose="02020603050405020304" pitchFamily="18" charset="0"/>
                <a:cs typeface="Times New Roman" panose="02020603050405020304" pitchFamily="18" charset="0"/>
              </a:rPr>
              <a:t> ставиться до речей, грошових коштів </a:t>
            </a:r>
            <a:r>
              <a:rPr lang="ru-RU" sz="2200" b="1" dirty="0" smtClean="0">
                <a:solidFill>
                  <a:srgbClr val="0070C0"/>
                </a:solidFill>
                <a:latin typeface="Times New Roman" panose="02020603050405020304" pitchFamily="18" charset="0"/>
                <a:cs typeface="Times New Roman" panose="02020603050405020304" pitchFamily="18" charset="0"/>
              </a:rPr>
              <a:t>.</a:t>
            </a:r>
            <a:r>
              <a:rPr lang="ru-RU" sz="2200" b="1" dirty="0">
                <a:solidFill>
                  <a:srgbClr val="0070C0"/>
                </a:solidFill>
                <a:latin typeface="Times New Roman" panose="02020603050405020304" pitchFamily="18" charset="0"/>
                <a:cs typeface="Times New Roman" panose="02020603050405020304" pitchFamily="18" charset="0"/>
              </a:rPr>
              <a:t/>
            </a:r>
            <a:br>
              <a:rPr lang="ru-RU" sz="2200" b="1" dirty="0">
                <a:solidFill>
                  <a:srgbClr val="0070C0"/>
                </a:solidFill>
                <a:latin typeface="Times New Roman" panose="02020603050405020304" pitchFamily="18" charset="0"/>
                <a:cs typeface="Times New Roman" panose="02020603050405020304" pitchFamily="18" charset="0"/>
              </a:rPr>
            </a:br>
            <a:r>
              <a:rPr lang="uk-UA" sz="2200" b="1" dirty="0">
                <a:solidFill>
                  <a:srgbClr val="0070C0"/>
                </a:solidFill>
                <a:latin typeface="Times New Roman" panose="02020603050405020304" pitchFamily="18" charset="0"/>
                <a:cs typeface="Times New Roman" panose="02020603050405020304" pitchFamily="18" charset="0"/>
              </a:rPr>
              <a:t>Опираючись на те, що економічне виховання дітей дошкільного віку традиційно засноване на </a:t>
            </a:r>
            <a:r>
              <a:rPr lang="uk-UA" sz="2200" b="1" dirty="0" smtClean="0">
                <a:solidFill>
                  <a:srgbClr val="0070C0"/>
                </a:solidFill>
                <a:latin typeface="Times New Roman" panose="02020603050405020304" pitchFamily="18" charset="0"/>
                <a:cs typeface="Times New Roman" panose="02020603050405020304" pitchFamily="18" charset="0"/>
              </a:rPr>
              <a:t>грі, </a:t>
            </a:r>
            <a:r>
              <a:rPr lang="uk-UA" sz="2200" b="1" dirty="0">
                <a:solidFill>
                  <a:srgbClr val="0070C0"/>
                </a:solidFill>
                <a:latin typeface="Times New Roman" panose="02020603050405020304" pitchFamily="18" charset="0"/>
                <a:cs typeface="Times New Roman" panose="02020603050405020304" pitchFamily="18" charset="0"/>
              </a:rPr>
              <a:t>що за допомогою гри найлегше розвинути у дитини економічне мислення, здібності, притаманні фінансово грамотній особистості і гра допомагає дитині адаптуватися до суспільних відносин, ми здійснили пошук і підбір ігор економічної спрямованості, які об’єднали в «Економічну ігротеку».</a:t>
            </a:r>
            <a:r>
              <a:rPr lang="ru-RU" dirty="0">
                <a:solidFill>
                  <a:srgbClr val="0070C0"/>
                </a:solidFill>
              </a:rPr>
              <a:t/>
            </a:r>
            <a:br>
              <a:rPr lang="ru-RU" dirty="0">
                <a:solidFill>
                  <a:srgbClr val="0070C0"/>
                </a:solidFill>
              </a:rPr>
            </a:br>
            <a:endParaRPr lang="uk-UA" dirty="0">
              <a:solidFill>
                <a:srgbClr val="0070C0"/>
              </a:solidFill>
            </a:endParaRPr>
          </a:p>
        </p:txBody>
      </p:sp>
    </p:spTree>
    <p:extLst>
      <p:ext uri="{BB962C8B-B14F-4D97-AF65-F5344CB8AC3E}">
        <p14:creationId xmlns:p14="http://schemas.microsoft.com/office/powerpoint/2010/main" val="41231693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692697"/>
            <a:ext cx="7560839" cy="3888432"/>
          </a:xfrm>
        </p:spPr>
        <p:txBody>
          <a:bodyPr>
            <a:noAutofit/>
          </a:bodyPr>
          <a:lstStyle/>
          <a:p>
            <a:pPr algn="l" fontAlgn="base">
              <a:spcBef>
                <a:spcPts val="1200"/>
              </a:spcBef>
            </a:pPr>
            <a:r>
              <a:rPr lang="uk-UA" sz="1800" b="1" dirty="0" smtClean="0">
                <a:solidFill>
                  <a:srgbClr val="0070C0"/>
                </a:solidFill>
                <a:latin typeface="Times New Roman" panose="02020603050405020304" pitchFamily="18" charset="0"/>
                <a:cs typeface="Times New Roman" panose="02020603050405020304" pitchFamily="18" charset="0"/>
              </a:rPr>
              <a:t>    Опираючись </a:t>
            </a:r>
            <a:r>
              <a:rPr lang="uk-UA" sz="1800" b="1" dirty="0">
                <a:solidFill>
                  <a:srgbClr val="0070C0"/>
                </a:solidFill>
                <a:latin typeface="Times New Roman" panose="02020603050405020304" pitchFamily="18" charset="0"/>
                <a:cs typeface="Times New Roman" panose="02020603050405020304" pitchFamily="18" charset="0"/>
              </a:rPr>
              <a:t>на дослідження науковців </a:t>
            </a:r>
            <a:r>
              <a:rPr lang="uk-UA" sz="1800" b="1" dirty="0" err="1">
                <a:solidFill>
                  <a:srgbClr val="0070C0"/>
                </a:solidFill>
                <a:latin typeface="Times New Roman" panose="02020603050405020304" pitchFamily="18" charset="0"/>
                <a:cs typeface="Times New Roman" panose="02020603050405020304" pitchFamily="18" charset="0"/>
              </a:rPr>
              <a:t>Корнєєвої</a:t>
            </a:r>
            <a:r>
              <a:rPr lang="uk-UA" sz="1800" b="1" dirty="0">
                <a:solidFill>
                  <a:srgbClr val="0070C0"/>
                </a:solidFill>
                <a:latin typeface="Times New Roman" panose="02020603050405020304" pitchFamily="18" charset="0"/>
                <a:cs typeface="Times New Roman" panose="02020603050405020304" pitchFamily="18" charset="0"/>
              </a:rPr>
              <a:t> Н, </a:t>
            </a:r>
            <a:r>
              <a:rPr lang="uk-UA" sz="1800" b="1" dirty="0" err="1">
                <a:solidFill>
                  <a:srgbClr val="0070C0"/>
                </a:solidFill>
                <a:latin typeface="Times New Roman" panose="02020603050405020304" pitchFamily="18" charset="0"/>
                <a:cs typeface="Times New Roman" panose="02020603050405020304" pitchFamily="18" charset="0"/>
              </a:rPr>
              <a:t>Фесюкової</a:t>
            </a:r>
            <a:r>
              <a:rPr lang="uk-UA" sz="1800" b="1" dirty="0">
                <a:solidFill>
                  <a:srgbClr val="0070C0"/>
                </a:solidFill>
                <a:latin typeface="Times New Roman" panose="02020603050405020304" pitchFamily="18" charset="0"/>
                <a:cs typeface="Times New Roman" panose="02020603050405020304" pitchFamily="18" charset="0"/>
              </a:rPr>
              <a:t> Л.Б. ми переконані, що гра розкриває дитині світ економіки, формує активне ставлення до неї, активізує творчі можливості дітей.</a:t>
            </a:r>
            <a:r>
              <a:rPr lang="ru-RU" sz="1800" b="1" dirty="0">
                <a:solidFill>
                  <a:srgbClr val="0070C0"/>
                </a:solidFill>
                <a:latin typeface="Times New Roman" panose="02020603050405020304" pitchFamily="18" charset="0"/>
                <a:cs typeface="Times New Roman" panose="02020603050405020304" pitchFamily="18" charset="0"/>
              </a:rPr>
              <a:t/>
            </a:r>
            <a:br>
              <a:rPr lang="ru-RU" sz="1800" b="1" dirty="0">
                <a:solidFill>
                  <a:srgbClr val="0070C0"/>
                </a:solidFill>
                <a:latin typeface="Times New Roman" panose="02020603050405020304" pitchFamily="18" charset="0"/>
                <a:cs typeface="Times New Roman" panose="02020603050405020304" pitchFamily="18" charset="0"/>
              </a:rPr>
            </a:br>
            <a:r>
              <a:rPr lang="ru-RU" sz="1800" b="1" dirty="0" smtClean="0">
                <a:solidFill>
                  <a:srgbClr val="0070C0"/>
                </a:solidFill>
                <a:latin typeface="Times New Roman" panose="02020603050405020304" pitchFamily="18" charset="0"/>
                <a:cs typeface="Times New Roman" panose="02020603050405020304" pitchFamily="18" charset="0"/>
              </a:rPr>
              <a:t>    </a:t>
            </a:r>
            <a:r>
              <a:rPr lang="uk-UA" sz="1800" b="1" dirty="0" smtClean="0">
                <a:solidFill>
                  <a:srgbClr val="0070C0"/>
                </a:solidFill>
                <a:latin typeface="Times New Roman" panose="02020603050405020304" pitchFamily="18" charset="0"/>
                <a:cs typeface="Times New Roman" panose="02020603050405020304" pitchFamily="18" charset="0"/>
              </a:rPr>
              <a:t>Ігри </a:t>
            </a:r>
            <a:r>
              <a:rPr lang="uk-UA" sz="1800" b="1" dirty="0">
                <a:solidFill>
                  <a:srgbClr val="0070C0"/>
                </a:solidFill>
                <a:latin typeface="Times New Roman" panose="02020603050405020304" pitchFamily="18" charset="0"/>
                <a:cs typeface="Times New Roman" panose="02020603050405020304" pitchFamily="18" charset="0"/>
              </a:rPr>
              <a:t>економічного змісту дають змогу зробити економіку зрозумілою для дошкільників, забезпечують органічне практичне входження дітей в світ економічних відносин.</a:t>
            </a:r>
            <a:r>
              <a:rPr lang="ru-RU" sz="1800" b="1" dirty="0">
                <a:solidFill>
                  <a:srgbClr val="0070C0"/>
                </a:solidFill>
                <a:latin typeface="Times New Roman" panose="02020603050405020304" pitchFamily="18" charset="0"/>
                <a:cs typeface="Times New Roman" panose="02020603050405020304" pitchFamily="18" charset="0"/>
              </a:rPr>
              <a:t/>
            </a:r>
            <a:br>
              <a:rPr lang="ru-RU" sz="1800" b="1" dirty="0">
                <a:solidFill>
                  <a:srgbClr val="0070C0"/>
                </a:solidFill>
                <a:latin typeface="Times New Roman" panose="02020603050405020304" pitchFamily="18" charset="0"/>
                <a:cs typeface="Times New Roman" panose="02020603050405020304" pitchFamily="18" charset="0"/>
              </a:rPr>
            </a:br>
            <a:r>
              <a:rPr lang="ru-RU" sz="1800" b="1" dirty="0" smtClean="0">
                <a:solidFill>
                  <a:srgbClr val="0070C0"/>
                </a:solidFill>
                <a:latin typeface="Times New Roman" panose="02020603050405020304" pitchFamily="18" charset="0"/>
                <a:cs typeface="Times New Roman" panose="02020603050405020304" pitchFamily="18" charset="0"/>
              </a:rPr>
              <a:t>    </a:t>
            </a:r>
            <a:r>
              <a:rPr lang="uk-UA" sz="1800" b="1" dirty="0" smtClean="0">
                <a:solidFill>
                  <a:srgbClr val="0070C0"/>
                </a:solidFill>
                <a:latin typeface="Times New Roman" panose="02020603050405020304" pitchFamily="18" charset="0"/>
                <a:cs typeface="Times New Roman" panose="02020603050405020304" pitchFamily="18" charset="0"/>
              </a:rPr>
              <a:t>Відомо</a:t>
            </a:r>
            <a:r>
              <a:rPr lang="uk-UA" sz="1800" b="1" dirty="0">
                <a:solidFill>
                  <a:srgbClr val="0070C0"/>
                </a:solidFill>
                <a:latin typeface="Times New Roman" panose="02020603050405020304" pitchFamily="18" charset="0"/>
                <a:cs typeface="Times New Roman" panose="02020603050405020304" pitchFamily="18" charset="0"/>
              </a:rPr>
              <a:t>, що через гру дошкільник освоює та пізнає світ. Вона є тим механізмом, що перетворює вимоги соціального середовища на власні потреби дитини. У грі дошкільник наслідує форми суспільних відносин людей, поступово опановує моральні норми поведінки і починає керуватися ними у своїх стосунках з дорослими та іншими </a:t>
            </a:r>
            <a:r>
              <a:rPr lang="uk-UA" sz="1800" b="1" dirty="0" smtClean="0">
                <a:solidFill>
                  <a:srgbClr val="0070C0"/>
                </a:solidFill>
                <a:latin typeface="Times New Roman" panose="02020603050405020304" pitchFamily="18" charset="0"/>
                <a:cs typeface="Times New Roman" panose="02020603050405020304" pitchFamily="18" charset="0"/>
              </a:rPr>
              <a:t>дітьми</a:t>
            </a:r>
            <a:endParaRPr lang="uk-UA" sz="1800" b="1" dirty="0">
              <a:solidFill>
                <a:srgbClr val="0070C0"/>
              </a:solidFill>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3928" y="4568956"/>
            <a:ext cx="3433565" cy="2289044"/>
          </a:xfrm>
          <a:prstGeom prst="rect">
            <a:avLst/>
          </a:prstGeom>
        </p:spPr>
      </p:pic>
    </p:spTree>
    <p:extLst>
      <p:ext uri="{BB962C8B-B14F-4D97-AF65-F5344CB8AC3E}">
        <p14:creationId xmlns:p14="http://schemas.microsoft.com/office/powerpoint/2010/main" val="5876659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Натуральные материалы">
  <a:themeElements>
    <a:clrScheme name="Красный и фиолетовый">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Натуральные материалы">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Натуральные материалы">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1406</TotalTime>
  <Words>425</Words>
  <Application>Microsoft Office PowerPoint</Application>
  <PresentationFormat>Экран (4:3)</PresentationFormat>
  <Paragraphs>36</Paragraphs>
  <Slides>21</Slides>
  <Notes>1</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21</vt:i4>
      </vt:variant>
    </vt:vector>
  </HeadingPairs>
  <TitlesOfParts>
    <vt:vector size="27" baseType="lpstr">
      <vt:lpstr>Arial</vt:lpstr>
      <vt:lpstr>Calibri</vt:lpstr>
      <vt:lpstr>Garamond</vt:lpstr>
      <vt:lpstr>Times New Roman</vt:lpstr>
      <vt:lpstr>Wingdings</vt:lpstr>
      <vt:lpstr>Натуральные материалы</vt:lpstr>
      <vt:lpstr>«Формування  економічної компетентності як підґрунтя соціалізації дошкільника».    </vt:lpstr>
      <vt:lpstr>       «Формування  економічної компетентності як підґрунтя соціалізації дошкільника».                                                             Вихователь:                                                                  Тимощук Валентина Яківна    </vt:lpstr>
      <vt:lpstr>Економічне  виховання – процес формування у людини сучасного економічного мислення, почуття бережливого хазяїна, працелюбності, старанності, діловитості, організованості і завзятості. </vt:lpstr>
      <vt:lpstr>Презентация PowerPoint</vt:lpstr>
      <vt:lpstr>Завдання:</vt:lpstr>
      <vt:lpstr>Мета: опанування дітьми дошкільниками елементарних економічних знань . Знайомити дітей із найпростішими економічними термінами: економіка, бюджет, ціна, гроші, товар, вартість, банк, кредит, дохід, збиток, бізнес, реклама, з новими професіями, такими як менеджер, підприємець, бізнесмен, фінансист, брокер, рекламодавець.  </vt:lpstr>
      <vt:lpstr> Економічна соціалізація є відносно новою концепцією. Визначають як процес перетворення людини у повноправного члена економічної спільноти, у ході якого відбувається освоєння індивідом соціального простору, обмеженого господарською діяльністю, формування уявлень про економічні процеси та явища, їх втілення в конкретних формах соціально-економічної діяльності особистості, а також формування її економічної поведінки</vt:lpstr>
      <vt:lpstr>У Базовому компоненті дошкільної освіти передбачено формування в дітей елементарних споживчих уявлень, зокрема про товари, послуги та гроші  В освітній лінії «Дитина у світі культури» зазначено, що дитина  «має уявлення про заощадливе ведення домашнього господарства, вміє ощадливо ставитись до речей, грошей. Розрізняє соціальні ролі: «покупець», «продавець»; поняття: «товар», «гроші», «заощадливий», «недбайливий»…; застосовує елементарні економічні поняття як в ігровій діяльності, так і під час практичної діяльності; ощадливо ставиться до речей, грошових коштів . Опираючись на те, що економічне виховання дітей дошкільного віку традиційно засноване на грі, що за допомогою гри найлегше розвинути у дитини економічне мислення, здібності, притаманні фінансово грамотній особистості і гра допомагає дитині адаптуватися до суспільних відносин, ми здійснили пошук і підбір ігор економічної спрямованості, які об’єднали в «Економічну ігротеку». </vt:lpstr>
      <vt:lpstr>    Опираючись на дослідження науковців Корнєєвої Н, Фесюкової Л.Б. ми переконані, що гра розкриває дитині світ економіки, формує активне ставлення до неї, активізує творчі можливості дітей.     Ігри економічного змісту дають змогу зробити економіку зрозумілою для дошкільників, забезпечують органічне практичне входження дітей в світ економічних відносин.     Відомо, що через гру дошкільник освоює та пізнає світ. Вона є тим механізмом, що перетворює вимоги соціального середовища на власні потреби дитини. У грі дошкільник наслідує форми суспільних відносин людей, поступово опановує моральні норми поведінки і починає керуватися ними у своїх стосунках з дорослими та іншими дітьми</vt:lpstr>
      <vt:lpstr>За допомогою гри дитина оволодіває:</vt:lpstr>
      <vt:lpstr>«…АФЛАТУН В САДОЧКУ В НАС ПРИЖИВСЯ – з дітками подружився »</vt:lpstr>
      <vt:lpstr>Презентация PowerPoint</vt:lpstr>
      <vt:lpstr>«Платимо, чи ні ?»</vt:lpstr>
      <vt:lpstr> </vt:lpstr>
      <vt:lpstr> Дидактична гра   «Послуга - товар»</vt:lpstr>
      <vt:lpstr>Презентация PowerPoint</vt:lpstr>
      <vt:lpstr>Презентация PowerPoint</vt:lpstr>
      <vt:lpstr>Дидактична гра « Професії»</vt:lpstr>
      <vt:lpstr>Презентация PowerPoint</vt:lpstr>
      <vt:lpstr>В сучасній ситуації трансформації суспільства, проблема соціального розвитку дітей дошкільного віку виходить на перший план.  </vt:lpstr>
      <vt:lpstr>Дякую за увагу</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Економічне  виховання</dc:title>
  <dc:creator>Дима</dc:creator>
  <cp:lastModifiedBy>Home</cp:lastModifiedBy>
  <cp:revision>105</cp:revision>
  <cp:lastPrinted>2023-12-08T10:36:15Z</cp:lastPrinted>
  <dcterms:created xsi:type="dcterms:W3CDTF">2018-02-02T13:59:00Z</dcterms:created>
  <dcterms:modified xsi:type="dcterms:W3CDTF">2023-12-18T11:44:53Z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1049-11.2.0.9747</vt:lpwstr>
  </property>
</Properties>
</file>