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PCUser\Desktop\ФОНИ\depositphotos_63157975-stock-photo-burlap-texture-with-white-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Поради психолога:</a:t>
            </a:r>
            <a:endParaRPr lang="uk-U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 навчати дітей в умовах сьогодення</a:t>
            </a:r>
            <a:endParaRPr lang="uk-U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509120"/>
            <a:ext cx="367240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Практичний психолог</a:t>
            </a:r>
          </a:p>
          <a:p>
            <a:pPr algn="ctr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Карпилівського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ліцею</a:t>
            </a:r>
          </a:p>
          <a:p>
            <a:pPr algn="ctr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Григорчук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Валентина Вікторівна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4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427168" cy="4248472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uk-UA" sz="6000" dirty="0" smtClean="0">
                <a:latin typeface="Monotype Corsiva" panose="03010101010201010101" pitchFamily="66" charset="0"/>
              </a:rPr>
              <a:t>Психологічна підтримка та спілкування – головна мета навчання нині.</a:t>
            </a:r>
          </a:p>
        </p:txBody>
      </p:sp>
    </p:spTree>
    <p:extLst>
      <p:ext uri="{BB962C8B-B14F-4D97-AF65-F5344CB8AC3E}">
        <p14:creationId xmlns:p14="http://schemas.microsoft.com/office/powerpoint/2010/main" val="37790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5400" dirty="0" smtClean="0"/>
              <a:t> </a:t>
            </a:r>
            <a:r>
              <a:rPr lang="uk-UA" sz="6000" dirty="0" smtClean="0">
                <a:latin typeface="Monotype Corsiva" panose="03010101010201010101" pitchFamily="66" charset="0"/>
              </a:rPr>
              <a:t>Встановіть емоційний зв’язок з учнями.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6000" dirty="0" smtClean="0">
                <a:latin typeface="Monotype Corsiva" panose="03010101010201010101" pitchFamily="66" charset="0"/>
              </a:rPr>
              <a:t> Обговоріть плани, мрії про майбутнє.</a:t>
            </a:r>
          </a:p>
        </p:txBody>
      </p:sp>
    </p:spTree>
    <p:extLst>
      <p:ext uri="{BB962C8B-B14F-4D97-AF65-F5344CB8AC3E}">
        <p14:creationId xmlns:p14="http://schemas.microsoft.com/office/powerpoint/2010/main" val="24523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505475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ru-RU" sz="6000" dirty="0" err="1">
                <a:latin typeface="Monotype Corsiva" panose="03010101010201010101" pitchFamily="66" charset="0"/>
              </a:rPr>
              <a:t>Повторіть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err="1">
                <a:latin typeface="Monotype Corsiva" panose="03010101010201010101" pitchFamily="66" charset="0"/>
              </a:rPr>
              <a:t>пройдений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err="1" smtClean="0">
                <a:latin typeface="Monotype Corsiva" panose="03010101010201010101" pitchFamily="66" charset="0"/>
              </a:rPr>
              <a:t>матеріал</a:t>
            </a:r>
            <a:r>
              <a:rPr lang="ru-RU" sz="6000" dirty="0" smtClean="0">
                <a:latin typeface="Monotype Corsiva" panose="03010101010201010101" pitchFamily="66" charset="0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ru-RU" sz="6000" dirty="0" smtClean="0">
                <a:latin typeface="Monotype Corsiva" panose="03010101010201010101" pitchFamily="66" charset="0"/>
              </a:rPr>
              <a:t>Разом </a:t>
            </a:r>
            <a:r>
              <a:rPr lang="ru-RU" sz="6000" dirty="0" err="1">
                <a:latin typeface="Monotype Corsiva" panose="03010101010201010101" pitchFamily="66" charset="0"/>
              </a:rPr>
              <a:t>виконайте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err="1">
                <a:latin typeface="Monotype Corsiva" panose="03010101010201010101" pitchFamily="66" charset="0"/>
              </a:rPr>
              <a:t>дихальні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err="1" smtClean="0">
                <a:latin typeface="Monotype Corsiva" panose="03010101010201010101" pitchFamily="66" charset="0"/>
              </a:rPr>
              <a:t>вправи</a:t>
            </a:r>
            <a:r>
              <a:rPr lang="ru-RU" sz="6000" dirty="0" smtClean="0">
                <a:latin typeface="Monotype Corsiva" panose="03010101010201010101" pitchFamily="66" charset="0"/>
              </a:rPr>
              <a:t>.</a:t>
            </a:r>
            <a:endParaRPr lang="ru-RU" sz="6000" dirty="0">
              <a:latin typeface="Monotype Corsiva" panose="03010101010201010101" pitchFamily="66" charset="0"/>
            </a:endParaRPr>
          </a:p>
          <a:p>
            <a:pPr>
              <a:buBlip>
                <a:blip r:embed="rId3"/>
              </a:buBlip>
            </a:pPr>
            <a:r>
              <a:rPr lang="ru-RU" sz="6000" dirty="0" err="1">
                <a:latin typeface="Monotype Corsiva" panose="03010101010201010101" pitchFamily="66" charset="0"/>
              </a:rPr>
              <a:t>Проведіть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err="1">
                <a:latin typeface="Monotype Corsiva" panose="03010101010201010101" pitchFamily="66" charset="0"/>
              </a:rPr>
              <a:t>основну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err="1">
                <a:latin typeface="Monotype Corsiva" panose="03010101010201010101" pitchFamily="66" charset="0"/>
              </a:rPr>
              <a:t>частину</a:t>
            </a:r>
            <a:r>
              <a:rPr lang="ru-RU" sz="6000" dirty="0">
                <a:latin typeface="Monotype Corsiva" panose="03010101010201010101" pitchFamily="66" charset="0"/>
              </a:rPr>
              <a:t> </a:t>
            </a:r>
            <a:r>
              <a:rPr lang="ru-RU" sz="6000" dirty="0" smtClean="0">
                <a:latin typeface="Monotype Corsiva" panose="03010101010201010101" pitchFamily="66" charset="0"/>
              </a:rPr>
              <a:t>уроку.</a:t>
            </a:r>
            <a:endParaRPr lang="ru-RU" sz="6000" dirty="0">
              <a:latin typeface="Monotype Corsiva" panose="03010101010201010101" pitchFamily="66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01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dirty="0" smtClean="0">
                <a:latin typeface="Monotype Corsiva" panose="03010101010201010101" pitchFamily="66" charset="0"/>
              </a:rPr>
              <a:t>Використовуйте під час уроків психологічні хвилинки, вправи для зниження стресу, напруги, ігри.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4000" dirty="0" smtClean="0">
                <a:latin typeface="Monotype Corsiva" panose="03010101010201010101" pitchFamily="66" charset="0"/>
              </a:rPr>
              <a:t>Не пропонуйте дітям жодних образів воєнної техніки.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4000" dirty="0" smtClean="0">
                <a:latin typeface="Monotype Corsiva" panose="03010101010201010101" pitchFamily="66" charset="0"/>
              </a:rPr>
              <a:t>Варто уникати негативних оцінок та великих за обсягом домашніх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3817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err="1">
                <a:latin typeface="Monotype Corsiva" panose="03010101010201010101" pitchFamily="66" charset="0"/>
              </a:rPr>
              <a:t>Підбийте</a:t>
            </a:r>
            <a:r>
              <a:rPr lang="ru-RU" sz="3600" dirty="0">
                <a:latin typeface="Monotype Corsiva" panose="03010101010201010101" pitchFamily="66" charset="0"/>
              </a:rPr>
              <a:t> разом </a:t>
            </a:r>
            <a:r>
              <a:rPr lang="ru-RU" sz="3600" dirty="0" err="1">
                <a:latin typeface="Monotype Corsiva" panose="03010101010201010101" pitchFamily="66" charset="0"/>
              </a:rPr>
              <a:t>підсумки</a:t>
            </a:r>
            <a:r>
              <a:rPr lang="ru-RU" sz="3600" dirty="0">
                <a:latin typeface="Monotype Corsiva" panose="03010101010201010101" pitchFamily="66" charset="0"/>
              </a:rPr>
              <a:t> уроку – </a:t>
            </a:r>
            <a:r>
              <a:rPr lang="ru-RU" sz="3600" dirty="0" err="1">
                <a:latin typeface="Monotype Corsiva" panose="03010101010201010101" pitchFamily="66" charset="0"/>
              </a:rPr>
              <a:t>створіть</a:t>
            </a:r>
            <a:r>
              <a:rPr lang="ru-RU" sz="3600" dirty="0">
                <a:latin typeface="Monotype Corsiva" panose="03010101010201010101" pitchFamily="66" charset="0"/>
              </a:rPr>
              <a:t> так </a:t>
            </a:r>
            <a:r>
              <a:rPr lang="ru-RU" sz="3600" dirty="0" err="1">
                <a:latin typeface="Monotype Corsiva" panose="03010101010201010101" pitchFamily="66" charset="0"/>
              </a:rPr>
              <a:t>звану</a:t>
            </a:r>
            <a:r>
              <a:rPr lang="ru-RU" sz="3600" dirty="0">
                <a:latin typeface="Monotype Corsiva" panose="03010101010201010101" pitchFamily="66" charset="0"/>
              </a:rPr>
              <a:t> «</a:t>
            </a:r>
            <a:r>
              <a:rPr lang="ru-RU" sz="3600" dirty="0" err="1">
                <a:latin typeface="Monotype Corsiva" panose="03010101010201010101" pitchFamily="66" charset="0"/>
              </a:rPr>
              <a:t>історію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успіху</a:t>
            </a:r>
            <a:r>
              <a:rPr lang="ru-RU" sz="3600" dirty="0">
                <a:latin typeface="Monotype Corsiva" panose="03010101010201010101" pitchFamily="66" charset="0"/>
              </a:rPr>
              <a:t>», </a:t>
            </a:r>
            <a:r>
              <a:rPr lang="ru-RU" sz="3600" dirty="0" err="1">
                <a:latin typeface="Monotype Corsiva" panose="03010101010201010101" pitchFamily="66" charset="0"/>
              </a:rPr>
              <a:t>похваліть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дітей</a:t>
            </a:r>
            <a:r>
              <a:rPr lang="ru-RU" sz="3600" dirty="0">
                <a:latin typeface="Monotype Corsiva" panose="03010101010201010101" pitchFamily="66" charset="0"/>
              </a:rPr>
              <a:t> за </a:t>
            </a:r>
            <a:r>
              <a:rPr lang="ru-RU" sz="3600" dirty="0" err="1">
                <a:latin typeface="Monotype Corsiva" panose="03010101010201010101" pitchFamily="66" charset="0"/>
              </a:rPr>
              <a:t>їхні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старання</a:t>
            </a:r>
            <a:r>
              <a:rPr lang="ru-RU" sz="3600" dirty="0">
                <a:latin typeface="Monotype Corsiva" panose="03010101010201010101" pitchFamily="66" charset="0"/>
              </a:rPr>
              <a:t>. 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anose="03010101010201010101" pitchFamily="66" charset="0"/>
              </a:rPr>
              <a:t>Заборонено </a:t>
            </a:r>
            <a:r>
              <a:rPr lang="ru-RU" sz="3600" dirty="0" err="1">
                <a:latin typeface="Monotype Corsiva" panose="03010101010201010101" pitchFamily="66" charset="0"/>
              </a:rPr>
              <a:t>використовувати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фрази</a:t>
            </a:r>
            <a:r>
              <a:rPr lang="ru-RU" sz="3600" dirty="0">
                <a:latin typeface="Monotype Corsiva" panose="03010101010201010101" pitchFamily="66" charset="0"/>
              </a:rPr>
              <a:t> «скоро </a:t>
            </a:r>
            <a:r>
              <a:rPr lang="ru-RU" sz="3600" dirty="0" err="1">
                <a:latin typeface="Monotype Corsiva" panose="03010101010201010101" pitchFamily="66" charset="0"/>
              </a:rPr>
              <a:t>війна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закінчиться</a:t>
            </a:r>
            <a:r>
              <a:rPr lang="ru-RU" sz="3600" dirty="0">
                <a:latin typeface="Monotype Corsiva" panose="03010101010201010101" pitchFamily="66" charset="0"/>
              </a:rPr>
              <a:t>»,  «</a:t>
            </a:r>
            <a:r>
              <a:rPr lang="ru-RU" sz="3600" dirty="0" err="1">
                <a:latin typeface="Monotype Corsiva" panose="03010101010201010101" pitchFamily="66" charset="0"/>
              </a:rPr>
              <a:t>припини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плакати</a:t>
            </a:r>
            <a:r>
              <a:rPr lang="ru-RU" sz="3600" dirty="0">
                <a:latin typeface="Monotype Corsiva" panose="03010101010201010101" pitchFamily="66" charset="0"/>
              </a:rPr>
              <a:t>», «я ж </a:t>
            </a:r>
            <a:r>
              <a:rPr lang="ru-RU" sz="3600" dirty="0" err="1">
                <a:latin typeface="Monotype Corsiva" panose="03010101010201010101" pitchFamily="66" charset="0"/>
              </a:rPr>
              <a:t>тобі</a:t>
            </a:r>
            <a:r>
              <a:rPr lang="ru-RU" sz="3600" dirty="0">
                <a:latin typeface="Monotype Corsiva" panose="03010101010201010101" pitchFamily="66" charset="0"/>
              </a:rPr>
              <a:t> казала, а </a:t>
            </a:r>
            <a:r>
              <a:rPr lang="ru-RU" sz="3600" dirty="0" err="1">
                <a:latin typeface="Monotype Corsiva" panose="03010101010201010101" pitchFamily="66" charset="0"/>
              </a:rPr>
              <a:t>ти</a:t>
            </a:r>
            <a:r>
              <a:rPr lang="ru-RU" sz="3600" dirty="0">
                <a:latin typeface="Monotype Corsiva" panose="03010101010201010101" pitchFamily="66" charset="0"/>
              </a:rPr>
              <a:t> не </a:t>
            </a:r>
            <a:r>
              <a:rPr lang="ru-RU" sz="3600" dirty="0" err="1">
                <a:latin typeface="Monotype Corsiva" panose="03010101010201010101" pitchFamily="66" charset="0"/>
              </a:rPr>
              <a:t>зробив</a:t>
            </a:r>
            <a:r>
              <a:rPr lang="ru-RU" sz="3600" dirty="0">
                <a:latin typeface="Monotype Corsiva" panose="03010101010201010101" pitchFamily="66" charset="0"/>
              </a:rPr>
              <a:t>», «не </a:t>
            </a:r>
            <a:r>
              <a:rPr lang="ru-RU" sz="3600" dirty="0" err="1">
                <a:latin typeface="Monotype Corsiva" panose="03010101010201010101" pitchFamily="66" charset="0"/>
              </a:rPr>
              <a:t>бійся</a:t>
            </a:r>
            <a:r>
              <a:rPr lang="ru-RU" sz="3600" dirty="0">
                <a:latin typeface="Monotype Corsiva" panose="03010101010201010101" pitchFamily="66" charset="0"/>
              </a:rPr>
              <a:t>», «</a:t>
            </a:r>
            <a:r>
              <a:rPr lang="ru-RU" sz="3600" dirty="0" err="1">
                <a:latin typeface="Monotype Corsiva" panose="03010101010201010101" pitchFamily="66" charset="0"/>
              </a:rPr>
              <a:t>нічого</a:t>
            </a:r>
            <a:r>
              <a:rPr lang="ru-RU" sz="3600" dirty="0">
                <a:latin typeface="Monotype Corsiva" panose="03010101010201010101" pitchFamily="66" charset="0"/>
              </a:rPr>
              <a:t> страшного не </a:t>
            </a:r>
            <a:r>
              <a:rPr lang="ru-RU" sz="3600" dirty="0" err="1">
                <a:latin typeface="Monotype Corsiva" panose="03010101010201010101" pitchFamily="66" charset="0"/>
              </a:rPr>
              <a:t>сталося</a:t>
            </a:r>
            <a:r>
              <a:rPr lang="ru-RU" sz="3600" dirty="0" smtClean="0">
                <a:latin typeface="Monotype Corsiva" panose="03010101010201010101" pitchFamily="66" charset="0"/>
              </a:rPr>
              <a:t>».</a:t>
            </a:r>
            <a:endParaRPr lang="ru-RU" sz="3600" dirty="0">
              <a:latin typeface="Monotype Corsiva" panose="03010101010201010101" pitchFamily="66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29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412776"/>
            <a:ext cx="8908926" cy="532859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4000" dirty="0" err="1">
                <a:latin typeface="Monotype Corsiva" panose="03010101010201010101" pitchFamily="66" charset="0"/>
              </a:rPr>
              <a:t>Дітей</a:t>
            </a:r>
            <a:r>
              <a:rPr lang="ru-RU" sz="4000" dirty="0">
                <a:latin typeface="Monotype Corsiva" panose="03010101010201010101" pitchFamily="66" charset="0"/>
              </a:rPr>
              <a:t> не </a:t>
            </a:r>
            <a:r>
              <a:rPr lang="ru-RU" sz="4000" dirty="0" err="1">
                <a:latin typeface="Monotype Corsiva" panose="03010101010201010101" pitchFamily="66" charset="0"/>
              </a:rPr>
              <a:t>можна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навантажувати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своїми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latin typeface="Monotype Corsiva" panose="03010101010201010101" pitchFamily="66" charset="0"/>
              </a:rPr>
              <a:t>емоціями</a:t>
            </a:r>
            <a:r>
              <a:rPr lang="ru-RU" sz="4000" dirty="0" smtClean="0">
                <a:latin typeface="Monotype Corsiva" panose="03010101010201010101" pitchFamily="66" charset="0"/>
              </a:rPr>
              <a:t>.</a:t>
            </a:r>
            <a:endParaRPr lang="ru-RU" sz="4000" dirty="0">
              <a:latin typeface="Monotype Corsiva" panose="03010101010201010101" pitchFamily="66" charset="0"/>
            </a:endParaRPr>
          </a:p>
          <a:p>
            <a:pPr>
              <a:buBlip>
                <a:blip r:embed="rId3"/>
              </a:buBlip>
            </a:pPr>
            <a:r>
              <a:rPr lang="ru-RU" sz="4000" dirty="0" err="1">
                <a:latin typeface="Monotype Corsiva" panose="03010101010201010101" pitchFamily="66" charset="0"/>
              </a:rPr>
              <a:t>Із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розумінням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ставтеся</a:t>
            </a:r>
            <a:r>
              <a:rPr lang="ru-RU" sz="4000" dirty="0">
                <a:latin typeface="Monotype Corsiva" panose="03010101010201010101" pitchFamily="66" charset="0"/>
              </a:rPr>
              <a:t> до </a:t>
            </a:r>
            <a:r>
              <a:rPr lang="ru-RU" sz="4000" dirty="0" err="1" smtClean="0">
                <a:latin typeface="Monotype Corsiva" panose="03010101010201010101" pitchFamily="66" charset="0"/>
              </a:rPr>
              <a:t>розсіяності</a:t>
            </a:r>
            <a:r>
              <a:rPr lang="ru-RU" sz="4000" dirty="0" smtClean="0">
                <a:latin typeface="Monotype Corsiva" panose="03010101010201010101" pitchFamily="66" charset="0"/>
              </a:rPr>
              <a:t> та </a:t>
            </a:r>
            <a:r>
              <a:rPr lang="ru-RU" sz="4000" dirty="0" err="1" smtClean="0">
                <a:latin typeface="Monotype Corsiva" panose="03010101010201010101" pitchFamily="66" charset="0"/>
              </a:rPr>
              <a:t>неуважності</a:t>
            </a: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latin typeface="Monotype Corsiva" panose="03010101010201010101" pitchFamily="66" charset="0"/>
              </a:rPr>
              <a:t>учнів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latin typeface="Monotype Corsiva" panose="03010101010201010101" pitchFamily="66" charset="0"/>
              </a:rPr>
              <a:t>під</a:t>
            </a:r>
            <a:r>
              <a:rPr lang="ru-RU" sz="4000" dirty="0" smtClean="0">
                <a:latin typeface="Monotype Corsiva" panose="03010101010201010101" pitchFamily="66" charset="0"/>
              </a:rPr>
              <a:t> час онлайн </a:t>
            </a:r>
            <a:r>
              <a:rPr lang="ru-RU" sz="4000" dirty="0" err="1" smtClean="0">
                <a:latin typeface="Monotype Corsiva" panose="03010101010201010101" pitchFamily="66" charset="0"/>
              </a:rPr>
              <a:t>уроків</a:t>
            </a:r>
            <a:r>
              <a:rPr lang="ru-RU" sz="4000" dirty="0" smtClean="0">
                <a:latin typeface="Monotype Corsiva" panose="03010101010201010101" pitchFamily="66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4000" dirty="0" smtClean="0">
                <a:latin typeface="Monotype Corsiva" panose="03010101010201010101" pitchFamily="66" charset="0"/>
              </a:rPr>
              <a:t>Не </a:t>
            </a:r>
            <a:r>
              <a:rPr lang="ru-RU" sz="4000" dirty="0" err="1" smtClean="0">
                <a:latin typeface="Monotype Corsiva" panose="03010101010201010101" pitchFamily="66" charset="0"/>
              </a:rPr>
              <a:t>забувайте</a:t>
            </a:r>
            <a:r>
              <a:rPr lang="ru-RU" sz="4000" dirty="0" smtClean="0">
                <a:latin typeface="Monotype Corsiva" panose="03010101010201010101" pitchFamily="66" charset="0"/>
              </a:rPr>
              <a:t> про </a:t>
            </a:r>
            <a:r>
              <a:rPr lang="ru-RU" sz="4000" dirty="0" err="1" smtClean="0">
                <a:latin typeface="Monotype Corsiva" panose="03010101010201010101" pitchFamily="66" charset="0"/>
              </a:rPr>
              <a:t>загальні</a:t>
            </a:r>
            <a:r>
              <a:rPr lang="ru-RU" sz="4000" dirty="0" smtClean="0">
                <a:latin typeface="Monotype Corsiva" panose="03010101010201010101" pitchFamily="66" charset="0"/>
              </a:rPr>
              <a:t> правила </a:t>
            </a:r>
            <a:r>
              <a:rPr lang="ru-RU" sz="4000" dirty="0" err="1" smtClean="0">
                <a:latin typeface="Monotype Corsiva" panose="03010101010201010101" pitchFamily="66" charset="0"/>
              </a:rPr>
              <a:t>дистанційного</a:t>
            </a: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latin typeface="Monotype Corsiva" panose="03010101010201010101" pitchFamily="66" charset="0"/>
              </a:rPr>
              <a:t>навчання</a:t>
            </a:r>
            <a:r>
              <a:rPr lang="ru-RU" sz="4000" dirty="0" smtClean="0">
                <a:latin typeface="Monotype Corsiva" panose="03010101010201010101" pitchFamily="66" charset="0"/>
              </a:rPr>
              <a:t> та </a:t>
            </a:r>
            <a:r>
              <a:rPr lang="ru-RU" sz="4000" dirty="0" err="1" smtClean="0">
                <a:latin typeface="Monotype Corsiva" panose="03010101010201010101" pitchFamily="66" charset="0"/>
              </a:rPr>
              <a:t>гігієну</a:t>
            </a: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latin typeface="Monotype Corsiva" panose="03010101010201010101" pitchFamily="66" charset="0"/>
              </a:rPr>
              <a:t>користування</a:t>
            </a:r>
            <a:r>
              <a:rPr lang="ru-RU" sz="4000" dirty="0" smtClean="0">
                <a:latin typeface="Monotype Corsiva" panose="03010101010201010101" pitchFamily="66" charset="0"/>
              </a:rPr>
              <a:t> гаджетами. 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676456" cy="5976664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4400" dirty="0" err="1">
                <a:latin typeface="Monotype Corsiva" panose="03010101010201010101" pitchFamily="66" charset="0"/>
              </a:rPr>
              <a:t>Навчання</a:t>
            </a:r>
            <a:r>
              <a:rPr lang="ru-RU" sz="4400" dirty="0">
                <a:latin typeface="Monotype Corsiva" panose="03010101010201010101" pitchFamily="66" charset="0"/>
              </a:rPr>
              <a:t> у </a:t>
            </a:r>
            <a:r>
              <a:rPr lang="ru-RU" sz="4400" dirty="0" err="1">
                <a:latin typeface="Monotype Corsiva" panose="03010101010201010101" pitchFamily="66" charset="0"/>
              </a:rPr>
              <a:t>такий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складний</a:t>
            </a:r>
            <a:r>
              <a:rPr lang="ru-RU" sz="4400" dirty="0">
                <a:latin typeface="Monotype Corsiva" panose="03010101010201010101" pitchFamily="66" charset="0"/>
              </a:rPr>
              <a:t> час – </a:t>
            </a:r>
            <a:r>
              <a:rPr lang="ru-RU" sz="4400" dirty="0" err="1">
                <a:latin typeface="Monotype Corsiva" panose="03010101010201010101" pitchFamily="66" charset="0"/>
              </a:rPr>
              <a:t>це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новий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виклик</a:t>
            </a:r>
            <a:r>
              <a:rPr lang="ru-RU" sz="4400" dirty="0">
                <a:latin typeface="Monotype Corsiva" panose="03010101010201010101" pitchFamily="66" charset="0"/>
              </a:rPr>
              <a:t> для </a:t>
            </a:r>
            <a:r>
              <a:rPr lang="ru-RU" sz="4400" dirty="0" err="1" smtClean="0">
                <a:latin typeface="Monotype Corsiva" panose="03010101010201010101" pitchFamily="66" charset="0"/>
              </a:rPr>
              <a:t>педагогів</a:t>
            </a:r>
            <a:r>
              <a:rPr lang="ru-RU" sz="4400" dirty="0" smtClean="0">
                <a:latin typeface="Monotype Corsiva" panose="03010101010201010101" pitchFamily="66" charset="0"/>
              </a:rPr>
              <a:t>.</a:t>
            </a:r>
            <a:endParaRPr lang="ru-RU" sz="4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sz="4400" dirty="0" smtClean="0">
              <a:latin typeface="Monotype Corsiva" panose="03010101010201010101" pitchFamily="66" charset="0"/>
            </a:endParaRPr>
          </a:p>
          <a:p>
            <a:pPr>
              <a:buBlip>
                <a:blip r:embed="rId3"/>
              </a:buBlip>
            </a:pPr>
            <a:r>
              <a:rPr lang="uk-UA" sz="4400" dirty="0" smtClean="0">
                <a:latin typeface="Monotype Corsiva" panose="03010101010201010101" pitchFamily="66" charset="0"/>
              </a:rPr>
              <a:t>Пам'ятайте, якщо ви зауважили, що ваш учень надто тривожний, плаксивий або агресивний, одразу зверніться до психолога школи.</a:t>
            </a:r>
            <a:endParaRPr lang="uk-UA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>
                <a:latin typeface="Monotype Corsiva" panose="03010101010201010101" pitchFamily="66" charset="0"/>
              </a:rPr>
              <a:t>Притча про сучасного вчителя</a:t>
            </a:r>
            <a:endParaRPr lang="uk-UA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Поради психолога: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TPCUser</dc:creator>
  <cp:lastModifiedBy>TPCUser</cp:lastModifiedBy>
  <cp:revision>19</cp:revision>
  <dcterms:created xsi:type="dcterms:W3CDTF">2023-01-10T20:30:57Z</dcterms:created>
  <dcterms:modified xsi:type="dcterms:W3CDTF">2023-04-14T08:21:33Z</dcterms:modified>
</cp:coreProperties>
</file>