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9" r:id="rId13"/>
    <p:sldId id="274" r:id="rId14"/>
    <p:sldId id="280" r:id="rId15"/>
    <p:sldId id="275" r:id="rId16"/>
    <p:sldId id="276" r:id="rId17"/>
    <p:sldId id="281" r:id="rId18"/>
    <p:sldId id="268" r:id="rId19"/>
    <p:sldId id="285" r:id="rId20"/>
    <p:sldId id="277" r:id="rId21"/>
    <p:sldId id="273" r:id="rId22"/>
    <p:sldId id="299" r:id="rId23"/>
    <p:sldId id="286" r:id="rId24"/>
    <p:sldId id="287" r:id="rId25"/>
    <p:sldId id="288" r:id="rId26"/>
    <p:sldId id="291" r:id="rId27"/>
    <p:sldId id="292" r:id="rId28"/>
    <p:sldId id="290" r:id="rId29"/>
    <p:sldId id="289" r:id="rId30"/>
    <p:sldId id="295" r:id="rId31"/>
    <p:sldId id="293" r:id="rId32"/>
    <p:sldId id="296" r:id="rId33"/>
    <p:sldId id="297" r:id="rId34"/>
    <p:sldId id="298" r:id="rId35"/>
    <p:sldId id="300" r:id="rId36"/>
    <p:sldId id="270" r:id="rId37"/>
    <p:sldId id="301" r:id="rId38"/>
    <p:sldId id="302" r:id="rId39"/>
    <p:sldId id="303" r:id="rId40"/>
    <p:sldId id="304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F4ABB8B-DDBF-49A3-B318-543729927B77}">
          <p14:sldIdLst>
            <p14:sldId id="256"/>
            <p14:sldId id="283"/>
            <p14:sldId id="284"/>
          </p14:sldIdLst>
        </p14:section>
        <p14:section name="Раздел без заголовка" id="{268526E8-7246-4EFB-A2E8-804EEDE7E3D5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79"/>
            <p14:sldId id="274"/>
            <p14:sldId id="280"/>
            <p14:sldId id="275"/>
            <p14:sldId id="276"/>
            <p14:sldId id="281"/>
            <p14:sldId id="268"/>
            <p14:sldId id="285"/>
            <p14:sldId id="277"/>
            <p14:sldId id="273"/>
            <p14:sldId id="299"/>
            <p14:sldId id="286"/>
            <p14:sldId id="287"/>
            <p14:sldId id="288"/>
            <p14:sldId id="291"/>
            <p14:sldId id="292"/>
            <p14:sldId id="290"/>
            <p14:sldId id="289"/>
            <p14:sldId id="295"/>
            <p14:sldId id="293"/>
            <p14:sldId id="296"/>
            <p14:sldId id="297"/>
            <p14:sldId id="298"/>
            <p14:sldId id="300"/>
            <p14:sldId id="270"/>
            <p14:sldId id="301"/>
            <p14:sldId id="302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034F0-AE51-EB2F-1524-0C0CF0659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3749BB-2B4F-5655-C55D-DB58B4E1B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A4358-A893-19AE-1632-160AD09D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B75429-091E-1F4F-E024-904C3C44D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4BE3AF-EA98-60D6-84A1-96C022BC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73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EC3DB-7DFF-26F2-6BB8-71F45AEB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2FDEB6-0B38-F4C6-6C23-50E6FF031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308BCD-C5EB-042E-F155-FC2AB5EB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DC27A3-1681-5FC7-1221-3456B8BC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DF794-C096-F9C0-CFB7-D2EF3437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3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B03220-39BD-1144-D2C0-10D3CC049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28D46-BE65-1758-0011-B13D60638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7EFD58-9E62-80E8-E2E9-7E98E210E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C89B9-9C90-FE3D-0ED0-748E96DE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BB28F1-8F91-45E6-4F3E-35DDE0CA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5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9F1DB-1A8B-A336-1A27-EDF3981B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F2DC2D-740A-4637-CB8A-BD575C6EC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37A30-C836-1FF1-5629-EAF4C6B03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C8B981-0401-A686-8959-31CD4BD2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DAFCB1-AB8E-E549-6E58-C9AB226C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2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53E9C-83F2-8407-FE85-429A0D2E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1C2474-68D2-784C-879B-69E9094ED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D33C20-CE51-80B4-BD6C-308FDF9D4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2D7359-2400-A2BF-4C39-0DB70194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5F05E-AD0F-6BC1-DACE-D3DC6634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01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C7E92-596C-806A-73A7-4AB2C0DF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6EE1A2-02C6-3B20-98F2-715406EDD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051A41-469B-01FF-9118-913C19C0B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0E7345-23CD-8BAA-0F78-A1DA3F160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D89796-FE17-5AF8-71E4-EF4073853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DC601E-1689-171B-1E1C-4E6A3828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7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767C9-F9CB-B735-8269-B114A148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14CB97-70BF-220A-4EAA-F35430431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C1DF70-6E8D-1272-0327-4A1CDB1B5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C1994D-2AED-DA55-77E5-4AF250879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2696B5-8493-E6CA-B5AD-5017FA576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731895-197F-FEC6-B1FB-3009FE66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942E3C6-CBE8-850D-1EFB-35AC1B1C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83FA83-F2EA-484A-7D9F-F2FAD881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477AA-F0AD-8040-D368-B204E0B1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91391F-2FE1-2528-3466-6C705303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67FA14-835C-562E-68A2-BB8BB4206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2FC527-6E1D-D9A3-DE8E-9D644462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4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14030E-F36B-9657-0654-41450587C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B04D04-3CE8-D00C-2BEF-F27336F6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DE2354-0FA4-F0C9-6BA1-0AA81868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57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A56E-1558-3C80-92EB-9054AF65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994F9B-AF10-12B1-5D30-24266B747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B079EF-7927-65A6-BC6A-71923FE72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9C5AF5-9A49-BE5E-8E96-6736755A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76AFB-DD7E-E8B2-E967-BC21B56D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6B1B67-38F4-382D-596F-145B3006E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6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4C123-155B-D848-4B63-1BC2F1F7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47B8E1-8C41-512E-32D0-EFCA696BB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343AB0-282E-E218-6ECA-8579B181E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A67F03-251B-2F4F-B627-87F0A3D9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743CD5-94DE-CD4B-3D49-F4380DC7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C69F0F-DA3D-E794-BF37-7435F9C6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4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834B1-2E38-7BC9-2E0F-473307D7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00903-39BC-554B-9DD3-87245557B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A90834-622B-A1D7-2660-E22026162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4EE38-9EE6-4148-BD7F-50B9FC26C53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0D0B1-2005-572E-E62B-878328CB8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A0C93-3D33-AC52-8282-AA2D3805A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8EDE0-2F5F-4996-ABC6-54A70782C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87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6B79F8-89CD-6A63-BBD7-D65C507FA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C6A40-D315-2EAA-E9F7-BB770327E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9934"/>
            <a:ext cx="9144000" cy="3095375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ВЕБІНАР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>«</a:t>
            </a:r>
            <a:r>
              <a:rPr lang="en-US" b="1" dirty="0"/>
              <a:t>STEM-</a:t>
            </a:r>
            <a:r>
              <a:rPr lang="uk-UA" b="1" dirty="0"/>
              <a:t>освіта </a:t>
            </a:r>
            <a:br>
              <a:rPr lang="uk-UA" b="1" dirty="0"/>
            </a:br>
            <a:r>
              <a:rPr lang="uk-UA" b="1" dirty="0"/>
              <a:t>на </a:t>
            </a:r>
            <a:r>
              <a:rPr lang="uk-UA" b="1" dirty="0" err="1"/>
              <a:t>уроках</a:t>
            </a:r>
            <a:r>
              <a:rPr lang="uk-UA" b="1" dirty="0"/>
              <a:t> суспільних дисциплін»</a:t>
            </a:r>
            <a:endParaRPr lang="ru-RU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AE0373-9B24-157B-E6EE-FA794039B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8645" y="0"/>
            <a:ext cx="10532769" cy="6857999"/>
          </a:xfrm>
        </p:spPr>
        <p:txBody>
          <a:bodyPr>
            <a:normAutofit/>
          </a:bodyPr>
          <a:lstStyle/>
          <a:p>
            <a:r>
              <a:rPr lang="uk-UA" sz="3200" dirty="0"/>
              <a:t>                                                                                       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B3ACA-1E47-E5A9-68FB-3E96F2C37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524">
            <a:off x="428932" y="922145"/>
            <a:ext cx="3429000" cy="1577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5" y="3837709"/>
            <a:ext cx="7633854" cy="29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7BB774-4A96-2A57-05FB-B22E3E80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360DF7-69AD-064E-0D14-FC5CF80C0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9" y="336884"/>
            <a:ext cx="10988844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8D9FCA-4E29-D543-B92B-84CDDE998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C615D1-666C-334A-D3F5-5E4950990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" y="304800"/>
            <a:ext cx="10716127" cy="62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A86AC2-6193-9481-49A7-ACA3EAAC8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0CF9-043D-A53B-2EE3-28424061F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684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5A290-F1C4-6D70-098B-E41741922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795684" cy="6209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EAFF67-2A79-3067-B9B2-8D5FCA7C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53" y="344794"/>
            <a:ext cx="4588877" cy="62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33E2DB-6E3D-CA4D-52E4-0F07972B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C9437-13BA-89D8-2E07-462124BA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61058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/>
              <a:t>Мета </a:t>
            </a:r>
            <a:r>
              <a:rPr lang="en-US" sz="8000" b="1" dirty="0">
                <a:latin typeface="Agency FB" panose="020B0503020202020204" pitchFamily="34" charset="0"/>
              </a:rPr>
              <a:t>STEM-</a:t>
            </a:r>
            <a:r>
              <a:rPr lang="ru-RU" sz="8000" b="1" dirty="0" err="1"/>
              <a:t>освіти</a:t>
            </a:r>
            <a:r>
              <a:rPr lang="ru-RU" sz="8000" b="1" dirty="0"/>
              <a:t> 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виховати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учня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здатного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самостійно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вивчати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великі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масиви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інформації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користуватися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новими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технологіями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творчо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підходити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пошуку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рішень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09" y="4765964"/>
            <a:ext cx="6049818" cy="20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B2990-E6E3-6C10-580D-91D90A9AF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9E6916-917F-9587-C4C3-0C60EC60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4165"/>
          </a:xfrm>
        </p:spPr>
        <p:txBody>
          <a:bodyPr>
            <a:normAutofit/>
          </a:bodyPr>
          <a:lstStyle/>
          <a:p>
            <a:r>
              <a:rPr lang="ru-RU" sz="8000" b="1" dirty="0" err="1"/>
              <a:t>Цілями</a:t>
            </a:r>
            <a:r>
              <a:rPr lang="ru-RU" sz="8000" b="1" dirty="0"/>
              <a:t> </a:t>
            </a:r>
            <a:r>
              <a:rPr lang="en-US" sz="8000" b="1" dirty="0">
                <a:latin typeface="Agency FB" panose="020B0503020202020204" pitchFamily="34" charset="0"/>
              </a:rPr>
              <a:t>STEM-</a:t>
            </a:r>
            <a:r>
              <a:rPr lang="ru-RU" sz="8000" b="1" dirty="0" err="1"/>
              <a:t>освіти</a:t>
            </a:r>
            <a:r>
              <a:rPr lang="ru-RU" sz="8000" b="1" dirty="0"/>
              <a:t> є: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en-US" sz="2400" b="1" dirty="0" smtClean="0"/>
              <a:t>1</a:t>
            </a:r>
            <a:r>
              <a:rPr lang="uk-UA" sz="2400" b="1" dirty="0" smtClean="0"/>
              <a:t>. </a:t>
            </a:r>
            <a:r>
              <a:rPr lang="ru-RU" sz="2400" dirty="0" err="1"/>
              <a:t>З</a:t>
            </a:r>
            <a:r>
              <a:rPr lang="ru-RU" sz="2400" dirty="0" err="1" smtClean="0"/>
              <a:t>більшення</a:t>
            </a:r>
            <a:r>
              <a:rPr lang="ru-RU" sz="2400" dirty="0" smtClean="0"/>
              <a:t> </a:t>
            </a:r>
            <a:r>
              <a:rPr lang="ru-RU" sz="2400" dirty="0" err="1"/>
              <a:t>кількості</a:t>
            </a:r>
            <a:r>
              <a:rPr lang="ru-RU" sz="2400" dirty="0"/>
              <a:t>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виявляють</a:t>
            </a:r>
            <a:r>
              <a:rPr lang="ru-RU" sz="2400" dirty="0"/>
              <a:t> </a:t>
            </a:r>
            <a:r>
              <a:rPr lang="ru-RU" sz="2400" dirty="0" err="1"/>
              <a:t>інтерес</a:t>
            </a:r>
            <a:r>
              <a:rPr lang="ru-RU" sz="2400" dirty="0"/>
              <a:t> до </a:t>
            </a:r>
            <a:r>
              <a:rPr lang="ru-RU" sz="2400" dirty="0" err="1"/>
              <a:t>технічної</a:t>
            </a:r>
            <a:r>
              <a:rPr lang="ru-RU" sz="2400" dirty="0"/>
              <a:t> </a:t>
            </a:r>
            <a:r>
              <a:rPr lang="ru-RU" sz="2400" dirty="0" err="1"/>
              <a:t>творчості</a:t>
            </a:r>
            <a:r>
              <a:rPr lang="ru-RU" sz="2400" dirty="0"/>
              <a:t>,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технологій</a:t>
            </a:r>
            <a:r>
              <a:rPr lang="ru-RU" sz="2400" dirty="0"/>
              <a:t>, </a:t>
            </a:r>
            <a:r>
              <a:rPr lang="ru-RU" sz="2400" dirty="0" err="1"/>
              <a:t>досліджень</a:t>
            </a:r>
            <a:r>
              <a:rPr lang="ru-RU" sz="2400" dirty="0"/>
              <a:t> у </a:t>
            </a:r>
            <a:r>
              <a:rPr lang="ru-RU" sz="2400" dirty="0" err="1"/>
              <a:t>міжпредметних</a:t>
            </a:r>
            <a:r>
              <a:rPr lang="ru-RU" sz="2400" dirty="0"/>
              <a:t> </a:t>
            </a:r>
            <a:r>
              <a:rPr lang="ru-RU" sz="2400" dirty="0" err="1"/>
              <a:t>суміжних</a:t>
            </a:r>
            <a:r>
              <a:rPr lang="ru-RU" sz="2400" dirty="0"/>
              <a:t> </a:t>
            </a:r>
            <a:r>
              <a:rPr lang="ru-RU" sz="2400" dirty="0" err="1" smtClean="0"/>
              <a:t>галузях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b="1" dirty="0"/>
              <a:t> </a:t>
            </a:r>
            <a:r>
              <a:rPr lang="ru-RU" sz="2400" b="1" dirty="0" smtClean="0"/>
              <a:t>2. </a:t>
            </a:r>
            <a:r>
              <a:rPr lang="ru-RU" sz="2400" dirty="0" err="1"/>
              <a:t>Р</a:t>
            </a:r>
            <a:r>
              <a:rPr lang="ru-RU" sz="2400" dirty="0" err="1" smtClean="0"/>
              <a:t>озвиток</a:t>
            </a:r>
            <a:r>
              <a:rPr lang="ru-RU" sz="2400" dirty="0" smtClean="0"/>
              <a:t> </a:t>
            </a:r>
            <a:r>
              <a:rPr lang="ru-RU" sz="2400" dirty="0" err="1"/>
              <a:t>умінь</a:t>
            </a:r>
            <a:r>
              <a:rPr lang="ru-RU" sz="2400" dirty="0"/>
              <a:t> і </a:t>
            </a:r>
            <a:r>
              <a:rPr lang="ru-RU" sz="2400" dirty="0" err="1"/>
              <a:t>формування</a:t>
            </a:r>
            <a:r>
              <a:rPr lang="ru-RU" sz="2400" dirty="0"/>
              <a:t> </a:t>
            </a:r>
            <a:r>
              <a:rPr lang="ru-RU" sz="2400" dirty="0" err="1"/>
              <a:t>навичок</a:t>
            </a:r>
            <a:r>
              <a:rPr lang="ru-RU" sz="2400" dirty="0"/>
              <a:t> у </a:t>
            </a:r>
            <a:r>
              <a:rPr lang="ru-RU" sz="2400" dirty="0" err="1"/>
              <a:t>молодих</a:t>
            </a:r>
            <a:r>
              <a:rPr lang="ru-RU" sz="2400" dirty="0"/>
              <a:t> </a:t>
            </a:r>
            <a:r>
              <a:rPr lang="ru-RU" sz="2400" dirty="0" err="1"/>
              <a:t>інноваторів</a:t>
            </a:r>
            <a:r>
              <a:rPr lang="ru-RU" sz="2400" dirty="0"/>
              <a:t> (</a:t>
            </a:r>
            <a:r>
              <a:rPr lang="ru-RU" sz="2400" dirty="0" err="1"/>
              <a:t>креативність</a:t>
            </a:r>
            <a:r>
              <a:rPr lang="ru-RU" sz="2400" dirty="0"/>
              <a:t>, </a:t>
            </a:r>
            <a:r>
              <a:rPr lang="ru-RU" sz="2400" dirty="0" err="1"/>
              <a:t>уміння</a:t>
            </a:r>
            <a:r>
              <a:rPr lang="ru-RU" sz="2400" dirty="0"/>
              <a:t> </a:t>
            </a:r>
            <a:r>
              <a:rPr lang="ru-RU" sz="2400" dirty="0" err="1"/>
              <a:t>бачити</a:t>
            </a:r>
            <a:r>
              <a:rPr lang="ru-RU" sz="2400" dirty="0"/>
              <a:t> і </a:t>
            </a:r>
            <a:r>
              <a:rPr lang="ru-RU" sz="2400" dirty="0" err="1"/>
              <a:t>розв’язувати</a:t>
            </a:r>
            <a:r>
              <a:rPr lang="ru-RU" sz="2400" dirty="0"/>
              <a:t> </a:t>
            </a:r>
            <a:r>
              <a:rPr lang="ru-RU" sz="2400" dirty="0" err="1"/>
              <a:t>проблеми</a:t>
            </a:r>
            <a:r>
              <a:rPr lang="ru-RU" sz="2400" dirty="0"/>
              <a:t>, </a:t>
            </a:r>
            <a:r>
              <a:rPr lang="ru-RU" sz="2400" dirty="0" err="1"/>
              <a:t>уміння</a:t>
            </a:r>
            <a:r>
              <a:rPr lang="ru-RU" sz="2400" dirty="0"/>
              <a:t> </a:t>
            </a:r>
            <a:r>
              <a:rPr lang="ru-RU" sz="2400" dirty="0" err="1"/>
              <a:t>працювати</a:t>
            </a:r>
            <a:r>
              <a:rPr lang="ru-RU" sz="2400" dirty="0"/>
              <a:t> в </a:t>
            </a:r>
            <a:r>
              <a:rPr lang="ru-RU" sz="2400" dirty="0" err="1"/>
              <a:t>команді</a:t>
            </a:r>
            <a:r>
              <a:rPr lang="ru-RU" sz="2400" dirty="0"/>
              <a:t>, </a:t>
            </a:r>
            <a:r>
              <a:rPr lang="ru-RU" sz="2400" dirty="0" err="1"/>
              <a:t>комунікативні</a:t>
            </a:r>
            <a:r>
              <a:rPr lang="ru-RU" sz="2400" dirty="0"/>
              <a:t> </a:t>
            </a:r>
            <a:r>
              <a:rPr lang="ru-RU" sz="2400" dirty="0" err="1"/>
              <a:t>навички</a:t>
            </a:r>
            <a:r>
              <a:rPr lang="ru-RU" sz="2400" dirty="0" smtClean="0"/>
              <a:t>).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/>
              <a:t>3. </a:t>
            </a:r>
            <a:r>
              <a:rPr lang="ru-RU" sz="2400" dirty="0" smtClean="0"/>
              <a:t> </a:t>
            </a:r>
            <a:r>
              <a:rPr lang="ru-RU" sz="2400" dirty="0" err="1"/>
              <a:t>П</a:t>
            </a:r>
            <a:r>
              <a:rPr lang="ru-RU" sz="2400" dirty="0" err="1" smtClean="0"/>
              <a:t>ідтримка</a:t>
            </a:r>
            <a:r>
              <a:rPr lang="ru-RU" sz="2400" dirty="0" smtClean="0"/>
              <a:t> </a:t>
            </a:r>
            <a:r>
              <a:rPr lang="ru-RU" sz="2400" dirty="0" err="1"/>
              <a:t>наукової</a:t>
            </a:r>
            <a:r>
              <a:rPr lang="ru-RU" sz="2400" dirty="0"/>
              <a:t>, </a:t>
            </a:r>
            <a:r>
              <a:rPr lang="ru-RU" sz="2400" dirty="0" err="1"/>
              <a:t>технічної</a:t>
            </a:r>
            <a:r>
              <a:rPr lang="ru-RU" sz="2400" dirty="0"/>
              <a:t> та </a:t>
            </a:r>
            <a:r>
              <a:rPr lang="ru-RU" sz="2400" dirty="0" err="1"/>
              <a:t>інженерної</a:t>
            </a:r>
            <a:r>
              <a:rPr lang="ru-RU" sz="2400" dirty="0"/>
              <a:t> </a:t>
            </a:r>
            <a:r>
              <a:rPr lang="ru-RU" sz="2400" dirty="0" err="1"/>
              <a:t>складових</a:t>
            </a:r>
            <a:r>
              <a:rPr lang="ru-RU" sz="2400" dirty="0"/>
              <a:t> </a:t>
            </a:r>
            <a:r>
              <a:rPr lang="ru-RU" sz="2400" dirty="0" smtClean="0"/>
              <a:t>у </a:t>
            </a:r>
            <a:r>
              <a:rPr lang="ru-RU" sz="2400" dirty="0" err="1"/>
              <a:t>додатковій</a:t>
            </a:r>
            <a:r>
              <a:rPr lang="ru-RU" sz="2400" dirty="0"/>
              <a:t> </a:t>
            </a:r>
            <a:r>
              <a:rPr lang="ru-RU" sz="2400" dirty="0" err="1"/>
              <a:t>освіті</a:t>
            </a:r>
            <a:r>
              <a:rPr lang="ru-RU" sz="2400" dirty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 та </a:t>
            </a:r>
            <a:r>
              <a:rPr lang="ru-RU" sz="2400" dirty="0" err="1"/>
              <a:t>розширення</a:t>
            </a:r>
            <a:r>
              <a:rPr lang="ru-RU" sz="2400" dirty="0"/>
              <a:t> </a:t>
            </a:r>
            <a:r>
              <a:rPr lang="ru-RU" sz="2400" dirty="0" err="1"/>
              <a:t>можливостей</a:t>
            </a:r>
            <a:r>
              <a:rPr lang="ru-RU" sz="2400" dirty="0"/>
              <a:t> </a:t>
            </a:r>
            <a:r>
              <a:rPr lang="ru-RU" sz="2400" dirty="0" err="1"/>
              <a:t>долучення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до </a:t>
            </a:r>
            <a:r>
              <a:rPr lang="ru-RU" sz="2400" dirty="0" err="1"/>
              <a:t>роботи</a:t>
            </a:r>
            <a:r>
              <a:rPr lang="ru-RU" sz="2400" dirty="0"/>
              <a:t> у </a:t>
            </a:r>
            <a:r>
              <a:rPr lang="ru-RU" sz="2400" dirty="0" err="1"/>
              <a:t>природничо-наукових</a:t>
            </a:r>
            <a:r>
              <a:rPr lang="ru-RU" sz="2400" dirty="0"/>
              <a:t> та </a:t>
            </a:r>
            <a:r>
              <a:rPr lang="ru-RU" sz="2400" dirty="0" err="1"/>
              <a:t>інженерних</a:t>
            </a:r>
            <a:r>
              <a:rPr lang="ru-RU" sz="2400" dirty="0"/>
              <a:t> </a:t>
            </a:r>
            <a:r>
              <a:rPr lang="ru-RU" sz="2400" dirty="0" err="1"/>
              <a:t>лабораторіях</a:t>
            </a:r>
            <a:r>
              <a:rPr lang="ru-RU" sz="2400" dirty="0"/>
              <a:t>, </a:t>
            </a:r>
            <a:r>
              <a:rPr lang="ru-RU" sz="2400" dirty="0" err="1"/>
              <a:t>надання</a:t>
            </a:r>
            <a:r>
              <a:rPr lang="ru-RU" sz="2400" dirty="0"/>
              <a:t> </a:t>
            </a:r>
            <a:r>
              <a:rPr lang="ru-RU" sz="2400" dirty="0" err="1"/>
              <a:t>їм</a:t>
            </a:r>
            <a:r>
              <a:rPr lang="ru-RU" sz="2400" dirty="0"/>
              <a:t> доступу до </a:t>
            </a:r>
            <a:r>
              <a:rPr lang="ru-RU" sz="2400" dirty="0" err="1"/>
              <a:t>сучасного</a:t>
            </a:r>
            <a:r>
              <a:rPr lang="ru-RU" sz="2400" dirty="0"/>
              <a:t> </a:t>
            </a:r>
            <a:r>
              <a:rPr lang="ru-RU" sz="2400" dirty="0" err="1"/>
              <a:t>обладнання</a:t>
            </a:r>
            <a:r>
              <a:rPr lang="ru-RU" sz="2400" dirty="0"/>
              <a:t> та </a:t>
            </a:r>
            <a:r>
              <a:rPr lang="ru-RU" sz="2400" dirty="0" err="1"/>
              <a:t>інноваційних</a:t>
            </a:r>
            <a:r>
              <a:rPr lang="ru-RU" sz="2400" dirty="0"/>
              <a:t> </a:t>
            </a:r>
            <a:r>
              <a:rPr lang="ru-RU" sz="2400" dirty="0" err="1" smtClean="0"/>
              <a:t>програм</a:t>
            </a:r>
            <a:r>
              <a:rPr lang="ru-RU" sz="2400" dirty="0"/>
              <a:t>.</a:t>
            </a:r>
            <a:r>
              <a:rPr lang="ru-RU" sz="2400" dirty="0" smtClean="0"/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/>
              <a:t>4. </a:t>
            </a:r>
            <a:r>
              <a:rPr lang="ru-RU" sz="2400" dirty="0" err="1"/>
              <a:t>М</a:t>
            </a:r>
            <a:r>
              <a:rPr lang="ru-RU" sz="2400" dirty="0" err="1" smtClean="0"/>
              <a:t>отивація</a:t>
            </a:r>
            <a:r>
              <a:rPr lang="ru-RU" sz="2400" dirty="0" smtClean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 старших </a:t>
            </a:r>
            <a:r>
              <a:rPr lang="ru-RU" sz="2400" dirty="0" err="1"/>
              <a:t>класів</a:t>
            </a:r>
            <a:r>
              <a:rPr lang="ru-RU" sz="2400" dirty="0"/>
              <a:t> до </a:t>
            </a:r>
            <a:r>
              <a:rPr lang="ru-RU" sz="2400" dirty="0" err="1"/>
              <a:t>продовження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в </a:t>
            </a:r>
            <a:r>
              <a:rPr lang="ru-RU" sz="2400" dirty="0" err="1"/>
              <a:t>науково-технічній</a:t>
            </a:r>
            <a:r>
              <a:rPr lang="ru-RU" sz="2400" dirty="0"/>
              <a:t> та </a:t>
            </a:r>
            <a:r>
              <a:rPr lang="ru-RU" sz="2400" dirty="0" err="1"/>
              <a:t>інженерній</a:t>
            </a:r>
            <a:r>
              <a:rPr lang="ru-RU" sz="2400" dirty="0"/>
              <a:t> сферах, </a:t>
            </a:r>
            <a:r>
              <a:rPr lang="ru-RU" sz="2400" dirty="0" err="1"/>
              <a:t>ознайомлення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з </a:t>
            </a:r>
            <a:r>
              <a:rPr lang="ru-RU" sz="2400" dirty="0" err="1"/>
              <a:t>новими</a:t>
            </a:r>
            <a:r>
              <a:rPr lang="ru-RU" sz="2400" dirty="0"/>
              <a:t> </a:t>
            </a:r>
            <a:r>
              <a:rPr lang="ru-RU" sz="2400" dirty="0" err="1" smtClean="0"/>
              <a:t>технологіями</a:t>
            </a:r>
            <a:r>
              <a:rPr lang="ru-RU" sz="2400" dirty="0"/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 5.  </a:t>
            </a:r>
            <a:r>
              <a:rPr lang="ru-RU" sz="2400" dirty="0" err="1"/>
              <a:t>П</a:t>
            </a:r>
            <a:r>
              <a:rPr lang="ru-RU" sz="2400" dirty="0" err="1" smtClean="0"/>
              <a:t>опуляризація</a:t>
            </a:r>
            <a:r>
              <a:rPr lang="ru-RU" sz="2400" dirty="0" smtClean="0"/>
              <a:t> </a:t>
            </a:r>
            <a:r>
              <a:rPr lang="ru-RU" sz="2400" dirty="0" err="1"/>
              <a:t>винахідницької</a:t>
            </a:r>
            <a:r>
              <a:rPr lang="ru-RU" sz="2400" dirty="0"/>
              <a:t> та </a:t>
            </a:r>
            <a:r>
              <a:rPr lang="ru-RU" sz="2400" dirty="0" err="1"/>
              <a:t>науково-дослідницької</a:t>
            </a:r>
            <a:r>
              <a:rPr lang="ru-RU" sz="2400" dirty="0"/>
              <a:t> </a:t>
            </a:r>
            <a:r>
              <a:rPr lang="ru-RU" sz="2400" dirty="0" err="1" smtClean="0"/>
              <a:t>діяльності</a:t>
            </a:r>
            <a:r>
              <a:rPr lang="ru-RU" sz="2400" dirty="0"/>
              <a:t>.</a:t>
            </a:r>
            <a:r>
              <a:rPr lang="ru-RU" sz="2400" dirty="0" smtClean="0"/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6.  </a:t>
            </a:r>
            <a:r>
              <a:rPr lang="ru-RU" sz="2400" dirty="0" err="1"/>
              <a:t>П</a:t>
            </a:r>
            <a:r>
              <a:rPr lang="ru-RU" sz="2400" dirty="0" err="1" smtClean="0"/>
              <a:t>роєктно-орієнтоване</a:t>
            </a:r>
            <a:r>
              <a:rPr lang="ru-RU" sz="2400" dirty="0" smtClean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 </a:t>
            </a:r>
            <a:r>
              <a:rPr lang="ru-RU" sz="2400" dirty="0" err="1" smtClean="0"/>
              <a:t>школярів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b="1" dirty="0"/>
              <a:t> </a:t>
            </a:r>
            <a:r>
              <a:rPr lang="ru-RU" sz="2400" b="1" dirty="0" smtClean="0"/>
              <a:t>7. </a:t>
            </a:r>
            <a:r>
              <a:rPr lang="ru-RU" sz="2400" dirty="0" smtClean="0"/>
              <a:t> </a:t>
            </a:r>
            <a:r>
              <a:rPr lang="ru-RU" sz="2400" dirty="0" err="1"/>
              <a:t>С</a:t>
            </a:r>
            <a:r>
              <a:rPr lang="ru-RU" sz="2400" dirty="0" err="1" smtClean="0"/>
              <a:t>творення</a:t>
            </a:r>
            <a:r>
              <a:rPr lang="ru-RU" sz="2400" dirty="0" smtClean="0"/>
              <a:t> </a:t>
            </a:r>
            <a:r>
              <a:rPr lang="ru-RU" sz="2400" dirty="0"/>
              <a:t>умов для </a:t>
            </a:r>
            <a:r>
              <a:rPr lang="ru-RU" sz="2400" dirty="0" err="1"/>
              <a:t>адаптації</a:t>
            </a:r>
            <a:r>
              <a:rPr lang="ru-RU" sz="2400" dirty="0"/>
              <a:t> і </a:t>
            </a:r>
            <a:r>
              <a:rPr lang="ru-RU" sz="2400" dirty="0" err="1"/>
              <a:t>впровадження</a:t>
            </a:r>
            <a:r>
              <a:rPr lang="ru-RU" sz="2400" dirty="0"/>
              <a:t> </a:t>
            </a:r>
            <a:r>
              <a:rPr lang="ru-RU" sz="2400" dirty="0" err="1"/>
              <a:t>інноваційних</a:t>
            </a:r>
            <a:r>
              <a:rPr lang="ru-RU" sz="2400" dirty="0"/>
              <a:t> </a:t>
            </a:r>
            <a:r>
              <a:rPr lang="ru-RU" sz="2400" dirty="0" err="1"/>
              <a:t>програм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19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F55E5F-64AE-9088-0EAD-707DB36FE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5577" y="-2962278"/>
            <a:ext cx="7124701" cy="125158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9F3D1-B138-5CF0-3119-246DC9E3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190500"/>
            <a:ext cx="10115550" cy="6400799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en-US" sz="8900" b="1" dirty="0">
                <a:latin typeface="Agency FB" panose="020B0503020202020204" pitchFamily="34" charset="0"/>
              </a:rPr>
              <a:t>STEM-</a:t>
            </a:r>
            <a:r>
              <a:rPr lang="ru-RU" sz="8900" b="1" dirty="0" err="1"/>
              <a:t>компетентності</a:t>
            </a:r>
            <a:r>
              <a:rPr lang="ru-RU" sz="8900" b="1" dirty="0"/>
              <a:t>:</a:t>
            </a:r>
            <a:r>
              <a:rPr lang="ru-RU" dirty="0"/>
              <a:t>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поставити</a:t>
            </a:r>
            <a:r>
              <a:rPr lang="ru-RU" dirty="0"/>
              <a:t> проблему;</a:t>
            </a:r>
            <a:br>
              <a:rPr lang="ru-RU" dirty="0"/>
            </a:b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сформулювати</a:t>
            </a:r>
            <a:r>
              <a:rPr lang="ru-RU" dirty="0"/>
              <a:t> </a:t>
            </a:r>
            <a:r>
              <a:rPr lang="ru-RU" dirty="0" err="1"/>
              <a:t>дослідницьке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й </a:t>
            </a:r>
            <a:r>
              <a:rPr lang="ru-RU" dirty="0" err="1"/>
              <a:t>визначити</a:t>
            </a:r>
            <a:r>
              <a:rPr lang="ru-RU" dirty="0"/>
              <a:t> шляхи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вирішення</a:t>
            </a:r>
            <a:r>
              <a:rPr lang="ru-RU" dirty="0"/>
              <a:t>; </a:t>
            </a:r>
            <a:br>
              <a:rPr lang="ru-RU" dirty="0"/>
            </a:br>
            <a:r>
              <a:rPr lang="ru-RU" dirty="0"/>
              <a:t>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застосовувати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в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ситуаціях</a:t>
            </a:r>
            <a:r>
              <a:rPr lang="ru-RU" dirty="0"/>
              <a:t>, </a:t>
            </a:r>
            <a:r>
              <a:rPr lang="ru-RU" dirty="0" err="1"/>
              <a:t>розуміти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точок</a:t>
            </a:r>
            <a:r>
              <a:rPr lang="ru-RU" dirty="0"/>
              <a:t> </a:t>
            </a:r>
            <a:r>
              <a:rPr lang="ru-RU" dirty="0" err="1"/>
              <a:t>зору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розв’язання</a:t>
            </a:r>
            <a:r>
              <a:rPr lang="ru-RU" dirty="0"/>
              <a:t> проблем; </a:t>
            </a:r>
            <a:br>
              <a:rPr lang="ru-RU" dirty="0"/>
            </a:br>
            <a:r>
              <a:rPr lang="ru-RU" dirty="0"/>
              <a:t>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оригінально</a:t>
            </a:r>
            <a:r>
              <a:rPr lang="ru-RU" dirty="0"/>
              <a:t> </a:t>
            </a:r>
            <a:r>
              <a:rPr lang="ru-RU" dirty="0" err="1"/>
              <a:t>розв’язати</a:t>
            </a:r>
            <a:r>
              <a:rPr lang="ru-RU" dirty="0"/>
              <a:t> проблему; </a:t>
            </a:r>
            <a:br>
              <a:rPr lang="ru-RU" dirty="0"/>
            </a:br>
            <a:r>
              <a:rPr lang="ru-RU" dirty="0"/>
              <a:t>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застосовувати</a:t>
            </a:r>
            <a:r>
              <a:rPr lang="ru-RU" dirty="0"/>
              <a:t> </a:t>
            </a:r>
            <a:r>
              <a:rPr lang="ru-RU" dirty="0" err="1"/>
              <a:t>навички</a:t>
            </a:r>
            <a:r>
              <a:rPr lang="ru-RU" dirty="0"/>
              <a:t> </a:t>
            </a:r>
            <a:r>
              <a:rPr lang="ru-RU" dirty="0" err="1"/>
              <a:t>мислення</a:t>
            </a:r>
            <a:r>
              <a:rPr lang="ru-RU" dirty="0"/>
              <a:t> </a:t>
            </a:r>
            <a:r>
              <a:rPr lang="ru-RU" dirty="0" err="1"/>
              <a:t>високого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. 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9713A2EF-8E3A-A908-1445-267CDD2E9963}"/>
              </a:ext>
            </a:extLst>
          </p:cNvPr>
          <p:cNvSpPr/>
          <p:nvPr/>
        </p:nvSpPr>
        <p:spPr>
          <a:xfrm>
            <a:off x="723899" y="1628687"/>
            <a:ext cx="819150" cy="2429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24F23B63-0371-5455-8CE5-2B901B26A35B}"/>
              </a:ext>
            </a:extLst>
          </p:cNvPr>
          <p:cNvSpPr/>
          <p:nvPr/>
        </p:nvSpPr>
        <p:spPr>
          <a:xfrm>
            <a:off x="723899" y="2159727"/>
            <a:ext cx="819150" cy="242931"/>
          </a:xfrm>
          <a:prstGeom prst="rightArrow">
            <a:avLst>
              <a:gd name="adj1" fmla="val 57862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6BBE6784-726E-A52F-C7C8-3AAC7A089B70}"/>
              </a:ext>
            </a:extLst>
          </p:cNvPr>
          <p:cNvSpPr/>
          <p:nvPr/>
        </p:nvSpPr>
        <p:spPr>
          <a:xfrm>
            <a:off x="695323" y="3309805"/>
            <a:ext cx="819150" cy="242931"/>
          </a:xfrm>
          <a:prstGeom prst="rightArrow">
            <a:avLst>
              <a:gd name="adj1" fmla="val 57862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FA27DD5F-7D29-AE01-BFF3-32A4C8048B96}"/>
              </a:ext>
            </a:extLst>
          </p:cNvPr>
          <p:cNvSpPr/>
          <p:nvPr/>
        </p:nvSpPr>
        <p:spPr>
          <a:xfrm>
            <a:off x="723899" y="4969604"/>
            <a:ext cx="819150" cy="242931"/>
          </a:xfrm>
          <a:prstGeom prst="rightArrow">
            <a:avLst>
              <a:gd name="adj1" fmla="val 57862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EE563F17-C9D6-B079-2718-0C751D27340B}"/>
              </a:ext>
            </a:extLst>
          </p:cNvPr>
          <p:cNvSpPr/>
          <p:nvPr/>
        </p:nvSpPr>
        <p:spPr>
          <a:xfrm>
            <a:off x="723899" y="5548271"/>
            <a:ext cx="819150" cy="242931"/>
          </a:xfrm>
          <a:prstGeom prst="rightArrow">
            <a:avLst>
              <a:gd name="adj1" fmla="val 57862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0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D17D6-23CF-825E-E05F-C81D57913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295F6A-1521-7766-C008-B657ECE1E149}"/>
              </a:ext>
            </a:extLst>
          </p:cNvPr>
          <p:cNvSpPr txBox="1"/>
          <p:nvPr/>
        </p:nvSpPr>
        <p:spPr>
          <a:xfrm>
            <a:off x="1314450" y="419100"/>
            <a:ext cx="9717344" cy="10125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STEM - </a:t>
            </a:r>
            <a:r>
              <a:rPr lang="ru-RU" sz="4000" dirty="0" err="1"/>
              <a:t>підходи</a:t>
            </a:r>
            <a:r>
              <a:rPr lang="ru-RU" sz="4000" dirty="0"/>
              <a:t> до </a:t>
            </a:r>
            <a:r>
              <a:rPr lang="ru-RU" sz="4000" dirty="0" err="1"/>
              <a:t>навчання</a:t>
            </a:r>
            <a:r>
              <a:rPr lang="ru-RU" sz="4000" dirty="0"/>
              <a:t> </a:t>
            </a:r>
            <a:r>
              <a:rPr lang="ru-RU" sz="4000" dirty="0" err="1"/>
              <a:t>передбачають</a:t>
            </a:r>
            <a:r>
              <a:rPr lang="ru-RU" sz="4000" dirty="0"/>
              <a:t> </a:t>
            </a:r>
            <a:r>
              <a:rPr lang="ru-RU" sz="4000" dirty="0" err="1"/>
              <a:t>поступове</a:t>
            </a:r>
            <a:r>
              <a:rPr lang="ru-RU" sz="4000" dirty="0"/>
              <a:t> </a:t>
            </a:r>
            <a:r>
              <a:rPr lang="ru-RU" sz="4000" dirty="0" err="1"/>
              <a:t>нарощення</a:t>
            </a:r>
            <a:r>
              <a:rPr lang="ru-RU" sz="4000" dirty="0"/>
              <a:t> </a:t>
            </a:r>
            <a:r>
              <a:rPr lang="ru-RU" sz="4000" dirty="0" err="1"/>
              <a:t>самостійної</a:t>
            </a:r>
            <a:r>
              <a:rPr lang="ru-RU" sz="4000" dirty="0"/>
              <a:t> </a:t>
            </a:r>
            <a:r>
              <a:rPr lang="ru-RU" sz="4000" dirty="0" err="1"/>
              <a:t>діяльності</a:t>
            </a:r>
            <a:r>
              <a:rPr lang="ru-RU" sz="4000" dirty="0"/>
              <a:t> </a:t>
            </a:r>
            <a:r>
              <a:rPr lang="ru-RU" sz="4000" dirty="0" err="1"/>
              <a:t>учнів</a:t>
            </a:r>
            <a:r>
              <a:rPr lang="ru-RU" sz="4000" dirty="0"/>
              <a:t>:</a:t>
            </a:r>
          </a:p>
          <a:p>
            <a:r>
              <a:rPr lang="ru-RU" dirty="0"/>
              <a:t> </a:t>
            </a:r>
            <a:r>
              <a:rPr lang="ru-RU" sz="2000" dirty="0"/>
              <a:t>- у </a:t>
            </a:r>
            <a:r>
              <a:rPr lang="ru-RU" sz="2000" b="1" u="sng" dirty="0"/>
              <a:t>1-5</a:t>
            </a:r>
            <a:r>
              <a:rPr lang="ru-RU" sz="2000" dirty="0"/>
              <a:t> </a:t>
            </a:r>
            <a:r>
              <a:rPr lang="ru-RU" sz="2000" dirty="0" err="1"/>
              <a:t>класах</a:t>
            </a:r>
            <a:r>
              <a:rPr lang="ru-RU" sz="2000" dirty="0"/>
              <a:t> </a:t>
            </a:r>
            <a:r>
              <a:rPr lang="ru-RU" sz="2000" dirty="0" err="1"/>
              <a:t>стимулювання</a:t>
            </a:r>
            <a:r>
              <a:rPr lang="ru-RU" sz="2000" dirty="0"/>
              <a:t> </a:t>
            </a:r>
            <a:r>
              <a:rPr lang="ru-RU" sz="2000" dirty="0" err="1"/>
              <a:t>учнів</a:t>
            </a:r>
            <a:r>
              <a:rPr lang="ru-RU" sz="2000" dirty="0"/>
              <a:t> до </a:t>
            </a:r>
            <a:r>
              <a:rPr lang="ru-RU" sz="2000" dirty="0" err="1"/>
              <a:t>проведення</a:t>
            </a:r>
            <a:r>
              <a:rPr lang="ru-RU" sz="2000" dirty="0"/>
              <a:t> </a:t>
            </a:r>
            <a:r>
              <a:rPr lang="ru-RU" sz="2000" dirty="0" err="1"/>
              <a:t>пошукової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керівництвом</a:t>
            </a:r>
            <a:r>
              <a:rPr lang="ru-RU" sz="2000" dirty="0"/>
              <a:t> </a:t>
            </a:r>
            <a:r>
              <a:rPr lang="ru-RU" sz="2000" dirty="0" err="1"/>
              <a:t>вчителя</a:t>
            </a:r>
            <a:r>
              <a:rPr lang="ru-RU" sz="2000" dirty="0"/>
              <a:t>;</a:t>
            </a:r>
          </a:p>
          <a:p>
            <a:endParaRPr lang="ru-RU" sz="2000" dirty="0"/>
          </a:p>
          <a:p>
            <a:pPr algn="just"/>
            <a:r>
              <a:rPr lang="ru-RU" sz="2000" dirty="0"/>
              <a:t> - у </a:t>
            </a:r>
            <a:r>
              <a:rPr lang="ru-RU" sz="2000" b="1" u="sng" dirty="0"/>
              <a:t>6-8</a:t>
            </a:r>
            <a:r>
              <a:rPr lang="ru-RU" sz="2000" dirty="0"/>
              <a:t> </a:t>
            </a:r>
            <a:r>
              <a:rPr lang="ru-RU" sz="2000" dirty="0" err="1"/>
              <a:t>класах</a:t>
            </a:r>
            <a:r>
              <a:rPr lang="ru-RU" sz="2000" dirty="0"/>
              <a:t> </a:t>
            </a:r>
            <a:r>
              <a:rPr lang="ru-RU" sz="2000" dirty="0" err="1"/>
              <a:t>спроби</a:t>
            </a:r>
            <a:r>
              <a:rPr lang="ru-RU" sz="2000" dirty="0"/>
              <a:t> </a:t>
            </a:r>
            <a:r>
              <a:rPr lang="ru-RU" sz="2000" dirty="0" err="1"/>
              <a:t>проведення</a:t>
            </a:r>
            <a:r>
              <a:rPr lang="ru-RU" sz="2000" dirty="0"/>
              <a:t> </a:t>
            </a:r>
            <a:r>
              <a:rPr lang="ru-RU" sz="2000" dirty="0" err="1"/>
              <a:t>дослідницьких</a:t>
            </a:r>
            <a:r>
              <a:rPr lang="ru-RU" sz="2000" dirty="0"/>
              <a:t> </a:t>
            </a:r>
            <a:r>
              <a:rPr lang="ru-RU" sz="2000" dirty="0" err="1"/>
              <a:t>робіт</a:t>
            </a:r>
            <a:r>
              <a:rPr lang="ru-RU" sz="2000" dirty="0"/>
              <a:t> на </a:t>
            </a:r>
            <a:r>
              <a:rPr lang="ru-RU" sz="2000" dirty="0" err="1"/>
              <a:t>основі</a:t>
            </a:r>
            <a:r>
              <a:rPr lang="ru-RU" sz="2000" dirty="0"/>
              <a:t> </a:t>
            </a:r>
            <a:r>
              <a:rPr lang="ru-RU" sz="2000" dirty="0" err="1"/>
              <a:t>навчального</a:t>
            </a:r>
            <a:r>
              <a:rPr lang="ru-RU" sz="2000" dirty="0"/>
              <a:t> </a:t>
            </a:r>
            <a:r>
              <a:rPr lang="ru-RU" sz="2000" dirty="0" err="1"/>
              <a:t>матеріалу</a:t>
            </a:r>
            <a:r>
              <a:rPr lang="ru-RU" sz="2000" dirty="0"/>
              <a:t> з </a:t>
            </a:r>
            <a:r>
              <a:rPr lang="ru-RU" sz="2000" dirty="0" err="1"/>
              <a:t>програми</a:t>
            </a:r>
            <a:r>
              <a:rPr lang="ru-RU" sz="2000" dirty="0"/>
              <a:t> (</a:t>
            </a:r>
            <a:r>
              <a:rPr lang="ru-RU" sz="2000" dirty="0" err="1"/>
              <a:t>виконати</a:t>
            </a:r>
            <a:r>
              <a:rPr lang="ru-RU" sz="2000" dirty="0"/>
              <a:t> </a:t>
            </a:r>
            <a:r>
              <a:rPr lang="ru-RU" sz="2000" dirty="0" err="1"/>
              <a:t>всі</a:t>
            </a:r>
            <a:r>
              <a:rPr lang="ru-RU" sz="2000" dirty="0"/>
              <a:t> </a:t>
            </a:r>
            <a:r>
              <a:rPr lang="ru-RU" sz="2000" dirty="0" err="1"/>
              <a:t>етапи</a:t>
            </a:r>
            <a:r>
              <a:rPr lang="ru-RU" sz="2000" dirty="0"/>
              <a:t> </a:t>
            </a:r>
            <a:r>
              <a:rPr lang="ru-RU" sz="2000" dirty="0" err="1"/>
              <a:t>наукового</a:t>
            </a:r>
            <a:r>
              <a:rPr lang="ru-RU" sz="2000" dirty="0"/>
              <a:t> </a:t>
            </a:r>
            <a:r>
              <a:rPr lang="ru-RU" sz="2000" dirty="0" err="1"/>
              <a:t>дослідження</a:t>
            </a:r>
            <a:r>
              <a:rPr lang="ru-RU" sz="2000" dirty="0"/>
              <a:t> і </a:t>
            </a:r>
            <a:r>
              <a:rPr lang="ru-RU" sz="2000" dirty="0" err="1"/>
              <a:t>самостійно</a:t>
            </a:r>
            <a:r>
              <a:rPr lang="ru-RU" sz="2000" dirty="0"/>
              <a:t> </a:t>
            </a:r>
            <a:r>
              <a:rPr lang="ru-RU" sz="2000" dirty="0" err="1"/>
              <a:t>отримати</a:t>
            </a:r>
            <a:r>
              <a:rPr lang="ru-RU" sz="2000" dirty="0"/>
              <a:t> новий для них факт);</a:t>
            </a:r>
          </a:p>
          <a:p>
            <a:endParaRPr lang="ru-RU" sz="2000" dirty="0"/>
          </a:p>
          <a:p>
            <a:pPr algn="just"/>
            <a:r>
              <a:rPr lang="ru-RU" sz="2000" dirty="0"/>
              <a:t> - у </a:t>
            </a:r>
            <a:r>
              <a:rPr lang="ru-RU" sz="2000" b="1" u="sng" dirty="0"/>
              <a:t>8-9</a:t>
            </a:r>
            <a:r>
              <a:rPr lang="ru-RU" sz="2000" dirty="0"/>
              <a:t> </a:t>
            </a:r>
            <a:r>
              <a:rPr lang="ru-RU" sz="2000" dirty="0" err="1"/>
              <a:t>класах</a:t>
            </a:r>
            <a:r>
              <a:rPr lang="ru-RU" sz="2000" dirty="0"/>
              <a:t> </a:t>
            </a:r>
            <a:r>
              <a:rPr lang="ru-RU" sz="2000" dirty="0" err="1"/>
              <a:t>самостійне</a:t>
            </a:r>
            <a:r>
              <a:rPr lang="ru-RU" sz="2000" dirty="0"/>
              <a:t> </a:t>
            </a:r>
            <a:r>
              <a:rPr lang="ru-RU" sz="2000" dirty="0" err="1"/>
              <a:t>дослідження</a:t>
            </a:r>
            <a:r>
              <a:rPr lang="ru-RU" sz="2000" dirty="0"/>
              <a:t> теми,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виходить</a:t>
            </a:r>
            <a:r>
              <a:rPr lang="ru-RU" sz="2000" dirty="0"/>
              <a:t> за </a:t>
            </a:r>
            <a:r>
              <a:rPr lang="ru-RU" sz="2000" dirty="0" err="1"/>
              <a:t>межі</a:t>
            </a:r>
            <a:r>
              <a:rPr lang="ru-RU" sz="2000" dirty="0"/>
              <a:t> </a:t>
            </a:r>
            <a:r>
              <a:rPr lang="ru-RU" sz="2000" dirty="0" err="1"/>
              <a:t>програмного</a:t>
            </a:r>
            <a:r>
              <a:rPr lang="ru-RU" sz="2000" dirty="0"/>
              <a:t> </a:t>
            </a:r>
            <a:r>
              <a:rPr lang="ru-RU" sz="2000" dirty="0" err="1"/>
              <a:t>матеріалу</a:t>
            </a:r>
            <a:r>
              <a:rPr lang="ru-RU" sz="2000" dirty="0"/>
              <a:t>. </a:t>
            </a:r>
            <a:r>
              <a:rPr lang="ru-RU" sz="2000" dirty="0" err="1"/>
              <a:t>Учні</a:t>
            </a:r>
            <a:r>
              <a:rPr lang="ru-RU" sz="2000" dirty="0"/>
              <a:t> </a:t>
            </a:r>
            <a:r>
              <a:rPr lang="ru-RU" sz="2000" dirty="0" err="1"/>
              <a:t>працюють</a:t>
            </a:r>
            <a:r>
              <a:rPr lang="ru-RU" sz="2000" dirty="0"/>
              <a:t> </a:t>
            </a:r>
            <a:r>
              <a:rPr lang="ru-RU" sz="2000" dirty="0" err="1"/>
              <a:t>самостійно</a:t>
            </a:r>
            <a:r>
              <a:rPr lang="ru-RU" sz="2000" dirty="0"/>
              <a:t> і </a:t>
            </a:r>
            <a:r>
              <a:rPr lang="ru-RU" sz="2000" dirty="0" err="1"/>
              <a:t>лише</a:t>
            </a:r>
            <a:r>
              <a:rPr lang="ru-RU" sz="2000" dirty="0"/>
              <a:t> </a:t>
            </a:r>
            <a:r>
              <a:rPr lang="ru-RU" sz="2000" dirty="0" err="1"/>
              <a:t>інколи</a:t>
            </a:r>
            <a:r>
              <a:rPr lang="ru-RU" sz="2000" dirty="0"/>
              <a:t> </a:t>
            </a:r>
            <a:r>
              <a:rPr lang="ru-RU" sz="2000" dirty="0" err="1"/>
              <a:t>радяться</a:t>
            </a:r>
            <a:r>
              <a:rPr lang="ru-RU" sz="2000" dirty="0"/>
              <a:t> з </a:t>
            </a:r>
            <a:r>
              <a:rPr lang="ru-RU" sz="2000" dirty="0" err="1"/>
              <a:t>вчителем</a:t>
            </a:r>
            <a:r>
              <a:rPr lang="ru-RU" sz="2000" dirty="0"/>
              <a:t>. Результат – </a:t>
            </a:r>
            <a:r>
              <a:rPr lang="ru-RU" sz="2000" dirty="0" err="1"/>
              <a:t>написання</a:t>
            </a:r>
            <a:r>
              <a:rPr lang="ru-RU" sz="2000" dirty="0"/>
              <a:t> і </a:t>
            </a:r>
            <a:r>
              <a:rPr lang="ru-RU" sz="2000" dirty="0" err="1"/>
              <a:t>захист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на МАН, участь у </a:t>
            </a:r>
            <a:r>
              <a:rPr lang="ru-RU" sz="2000" dirty="0" err="1"/>
              <a:t>творчих</a:t>
            </a:r>
            <a:r>
              <a:rPr lang="ru-RU" sz="2000" dirty="0"/>
              <a:t> конкурсах і фестивалях.</a:t>
            </a:r>
          </a:p>
          <a:p>
            <a:endParaRPr lang="ru-RU" sz="2000" dirty="0"/>
          </a:p>
          <a:p>
            <a:pPr algn="just"/>
            <a:r>
              <a:rPr lang="ru-RU" sz="2000" dirty="0"/>
              <a:t> - у </a:t>
            </a:r>
            <a:r>
              <a:rPr lang="ru-RU" sz="2000" b="1" u="sng" dirty="0"/>
              <a:t>9-12</a:t>
            </a:r>
            <a:r>
              <a:rPr lang="ru-RU" sz="2000" dirty="0"/>
              <a:t> </a:t>
            </a:r>
            <a:r>
              <a:rPr lang="ru-RU" sz="2000" dirty="0" err="1"/>
              <a:t>класах</a:t>
            </a:r>
            <a:r>
              <a:rPr lang="ru-RU" sz="2000" dirty="0"/>
              <a:t> </a:t>
            </a:r>
            <a:r>
              <a:rPr lang="ru-RU" sz="2000" dirty="0" err="1"/>
              <a:t>наукове</a:t>
            </a:r>
            <a:r>
              <a:rPr lang="ru-RU" sz="2000" dirty="0"/>
              <a:t> </a:t>
            </a:r>
            <a:r>
              <a:rPr lang="ru-RU" sz="2000" dirty="0" err="1"/>
              <a:t>дослідження</a:t>
            </a:r>
            <a:r>
              <a:rPr lang="ru-RU" sz="2000" dirty="0"/>
              <a:t> за </a:t>
            </a:r>
            <a:r>
              <a:rPr lang="ru-RU" sz="2000" dirty="0" err="1"/>
              <a:t>обраною</a:t>
            </a:r>
            <a:r>
              <a:rPr lang="ru-RU" sz="2000" dirty="0"/>
              <a:t> темою, </a:t>
            </a:r>
            <a:r>
              <a:rPr lang="ru-RU" sz="2000" dirty="0" err="1"/>
              <a:t>досягнення</a:t>
            </a:r>
            <a:r>
              <a:rPr lang="ru-RU" sz="2000" dirty="0"/>
              <a:t> практичного результату, </a:t>
            </a:r>
            <a:r>
              <a:rPr lang="ru-RU" sz="2000" dirty="0" err="1"/>
              <a:t>розробка</a:t>
            </a:r>
            <a:r>
              <a:rPr lang="ru-RU" sz="2000" dirty="0"/>
              <a:t> </a:t>
            </a:r>
            <a:r>
              <a:rPr lang="ru-RU" sz="2000" dirty="0" err="1"/>
              <a:t>Startup</a:t>
            </a:r>
            <a:r>
              <a:rPr lang="ru-RU" sz="2000" dirty="0"/>
              <a:t>. </a:t>
            </a:r>
          </a:p>
          <a:p>
            <a:endParaRPr lang="ru-R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6" y="164956"/>
            <a:ext cx="2161309" cy="11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DFD7C-32F9-CCF3-5AC1-FFD86C715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859B-D896-BA39-79E6-7D3E2FFB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42152"/>
          </a:xfrm>
        </p:spPr>
        <p:txBody>
          <a:bodyPr>
            <a:normAutofit/>
          </a:bodyPr>
          <a:lstStyle/>
          <a:p>
            <a:r>
              <a:rPr lang="ru-RU" sz="4000" b="1" dirty="0" err="1"/>
              <a:t>Засоби</a:t>
            </a:r>
            <a:r>
              <a:rPr lang="ru-RU" sz="4000" b="1" dirty="0"/>
              <a:t> </a:t>
            </a:r>
            <a:r>
              <a:rPr lang="en-US" sz="4000" b="1" dirty="0">
                <a:latin typeface="Arial Rounded MT Bold" panose="020F0704030504030204" pitchFamily="34" charset="0"/>
              </a:rPr>
              <a:t>STEM-</a:t>
            </a:r>
            <a:r>
              <a:rPr lang="ru-RU" sz="4000" b="1" dirty="0" err="1"/>
              <a:t>навчання</a:t>
            </a:r>
            <a:r>
              <a:rPr lang="ru-RU" sz="4000" b="1" dirty="0"/>
              <a:t>:</a:t>
            </a:r>
            <a:br>
              <a:rPr lang="ru-RU" sz="4000" b="1" dirty="0"/>
            </a:br>
            <a:r>
              <a:rPr lang="ru-RU" sz="2400" dirty="0"/>
              <a:t>- </a:t>
            </a:r>
            <a:r>
              <a:rPr lang="ru-RU" sz="2800" b="1" i="1" dirty="0" err="1"/>
              <a:t>друковані</a:t>
            </a:r>
            <a:r>
              <a:rPr lang="ru-RU" sz="2800" b="1" i="1" dirty="0"/>
              <a:t> </a:t>
            </a:r>
            <a:r>
              <a:rPr lang="ru-RU" sz="2800" b="1" i="1" dirty="0" err="1"/>
              <a:t>методичні</a:t>
            </a:r>
            <a:r>
              <a:rPr lang="ru-RU" sz="2800" b="1" i="1" dirty="0"/>
              <a:t> </a:t>
            </a:r>
            <a:r>
              <a:rPr lang="ru-RU" sz="2800" b="1" i="1" dirty="0" err="1"/>
              <a:t>засоби</a:t>
            </a:r>
            <a:r>
              <a:rPr lang="ru-RU" sz="2800" b="1" i="1" dirty="0"/>
              <a:t>:</a:t>
            </a:r>
            <a:r>
              <a:rPr lang="ru-RU" sz="2400" dirty="0"/>
              <a:t> </a:t>
            </a:r>
            <a:r>
              <a:rPr lang="ru-RU" sz="2400" dirty="0" err="1"/>
              <a:t>підручники</a:t>
            </a:r>
            <a:r>
              <a:rPr lang="ru-RU" sz="2400" dirty="0"/>
              <a:t>, </a:t>
            </a:r>
            <a:r>
              <a:rPr lang="ru-RU" sz="2400" dirty="0" err="1"/>
              <a:t>електронні</a:t>
            </a:r>
            <a:r>
              <a:rPr lang="ru-RU" sz="2400" dirty="0"/>
              <a:t> </a:t>
            </a:r>
            <a:r>
              <a:rPr lang="ru-RU" sz="2400" dirty="0" err="1"/>
              <a:t>підручники</a:t>
            </a:r>
            <a:r>
              <a:rPr lang="ru-RU" sz="2400" dirty="0"/>
              <a:t>, </a:t>
            </a:r>
            <a:r>
              <a:rPr lang="ru-RU" sz="2400" dirty="0" err="1"/>
              <a:t>навчальні</a:t>
            </a:r>
            <a:r>
              <a:rPr lang="ru-RU" sz="2400" dirty="0"/>
              <a:t> </a:t>
            </a:r>
            <a:r>
              <a:rPr lang="ru-RU" sz="2400" dirty="0" err="1"/>
              <a:t>посібники</a:t>
            </a:r>
            <a:r>
              <a:rPr lang="ru-RU" sz="2400" dirty="0"/>
              <a:t>, </a:t>
            </a:r>
            <a:r>
              <a:rPr lang="ru-RU" sz="2400" dirty="0" err="1"/>
              <a:t>картки-завдання</a:t>
            </a:r>
            <a:r>
              <a:rPr lang="ru-RU" sz="2400" dirty="0"/>
              <a:t>, </a:t>
            </a:r>
            <a:r>
              <a:rPr lang="ru-RU" sz="2400" dirty="0" err="1"/>
              <a:t>навчальні</a:t>
            </a:r>
            <a:r>
              <a:rPr lang="ru-RU" sz="2400" dirty="0"/>
              <a:t> </a:t>
            </a:r>
            <a:r>
              <a:rPr lang="ru-RU" sz="2400" dirty="0" err="1"/>
              <a:t>інструкції</a:t>
            </a:r>
            <a:r>
              <a:rPr lang="ru-RU" sz="2400" dirty="0"/>
              <a:t>, </a:t>
            </a:r>
            <a:r>
              <a:rPr lang="ru-RU" sz="2400" dirty="0" err="1"/>
              <a:t>навчальні</a:t>
            </a:r>
            <a:r>
              <a:rPr lang="ru-RU" sz="2400" dirty="0"/>
              <a:t> </a:t>
            </a:r>
            <a:r>
              <a:rPr lang="ru-RU" sz="2400" dirty="0" err="1"/>
              <a:t>алгоритми</a:t>
            </a:r>
            <a:r>
              <a:rPr lang="ru-RU" sz="2400" dirty="0"/>
              <a:t>;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800" b="1" i="1" dirty="0"/>
              <a:t> - </a:t>
            </a:r>
            <a:r>
              <a:rPr lang="ru-RU" sz="2800" b="1" i="1" dirty="0" err="1"/>
              <a:t>наочне</a:t>
            </a:r>
            <a:r>
              <a:rPr lang="ru-RU" sz="2800" b="1" i="1" dirty="0"/>
              <a:t> </a:t>
            </a:r>
            <a:r>
              <a:rPr lang="ru-RU" sz="2800" b="1" i="1" dirty="0" err="1"/>
              <a:t>приладдя</a:t>
            </a:r>
            <a:r>
              <a:rPr lang="ru-RU" sz="2800" b="1" i="1" dirty="0"/>
              <a:t>: </a:t>
            </a:r>
            <a:br>
              <a:rPr lang="ru-RU" sz="2800" b="1" i="1" dirty="0"/>
            </a:br>
            <a:r>
              <a:rPr lang="ru-RU" sz="2800" b="1" i="1" dirty="0"/>
              <a:t> </a:t>
            </a:r>
            <a:r>
              <a:rPr lang="ru-RU" sz="2400" b="1" i="1" dirty="0" err="1"/>
              <a:t>натуральне</a:t>
            </a:r>
            <a:r>
              <a:rPr lang="ru-RU" sz="2400" dirty="0"/>
              <a:t> – </a:t>
            </a:r>
            <a:r>
              <a:rPr lang="ru-RU" sz="2400" dirty="0" err="1"/>
              <a:t>обладнання</a:t>
            </a:r>
            <a:r>
              <a:rPr lang="ru-RU" sz="2400" dirty="0"/>
              <a:t>, </a:t>
            </a:r>
            <a:r>
              <a:rPr lang="ru-RU" sz="2400" dirty="0" err="1"/>
              <a:t>прилади</a:t>
            </a:r>
            <a:r>
              <a:rPr lang="ru-RU" sz="2400" dirty="0"/>
              <a:t>, </a:t>
            </a:r>
            <a:r>
              <a:rPr lang="ru-RU" sz="2400" dirty="0" err="1"/>
              <a:t>інструменти</a:t>
            </a:r>
            <a:r>
              <a:rPr lang="ru-RU" sz="2400" dirty="0"/>
              <a:t>, </a:t>
            </a:r>
            <a:r>
              <a:rPr lang="ru-RU" sz="2400" dirty="0" err="1"/>
              <a:t>матеріали</a:t>
            </a:r>
            <a:r>
              <a:rPr lang="ru-RU" sz="2400" dirty="0"/>
              <a:t>, </a:t>
            </a:r>
            <a:r>
              <a:rPr lang="ru-RU" sz="2400" dirty="0" err="1"/>
              <a:t>зразки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;                       </a:t>
            </a:r>
            <a:r>
              <a:rPr lang="ru-RU" sz="2400" b="1" i="1" dirty="0" err="1"/>
              <a:t>образне</a:t>
            </a:r>
            <a:r>
              <a:rPr lang="ru-RU" sz="2400" dirty="0"/>
              <a:t> (</a:t>
            </a:r>
            <a:r>
              <a:rPr lang="ru-RU" sz="2400" dirty="0" err="1"/>
              <a:t>зображувальне</a:t>
            </a:r>
            <a:r>
              <a:rPr lang="ru-RU" sz="2400" dirty="0"/>
              <a:t>) – </a:t>
            </a:r>
            <a:r>
              <a:rPr lang="ru-RU" sz="2400" dirty="0" err="1"/>
              <a:t>фотографії</a:t>
            </a:r>
            <a:r>
              <a:rPr lang="ru-RU" sz="2400" dirty="0"/>
              <a:t>, </a:t>
            </a:r>
            <a:r>
              <a:rPr lang="ru-RU" sz="2400" dirty="0" err="1"/>
              <a:t>репродукції</a:t>
            </a:r>
            <a:r>
              <a:rPr lang="ru-RU" sz="2400" dirty="0"/>
              <a:t> картин </a:t>
            </a:r>
            <a:r>
              <a:rPr lang="ru-RU" sz="2400" dirty="0" err="1"/>
              <a:t>художників</a:t>
            </a:r>
            <a:r>
              <a:rPr lang="ru-RU" sz="2400" dirty="0"/>
              <a:t>, </a:t>
            </a:r>
            <a:r>
              <a:rPr lang="ru-RU" sz="2400" dirty="0" err="1"/>
              <a:t>плакати</a:t>
            </a:r>
            <a:r>
              <a:rPr lang="ru-RU" sz="2400" dirty="0"/>
              <a:t>;     </a:t>
            </a:r>
            <a:r>
              <a:rPr lang="ru-RU" sz="2400" b="1" i="1" dirty="0" err="1"/>
              <a:t>знаково</a:t>
            </a:r>
            <a:r>
              <a:rPr lang="ru-RU" sz="2400" b="1" i="1" dirty="0"/>
              <a:t> – </a:t>
            </a:r>
            <a:r>
              <a:rPr lang="ru-RU" sz="2400" b="1" i="1" dirty="0" err="1"/>
              <a:t>символічне</a:t>
            </a:r>
            <a:r>
              <a:rPr lang="ru-RU" sz="2400" b="1" i="1" dirty="0"/>
              <a:t> </a:t>
            </a:r>
            <a:r>
              <a:rPr lang="ru-RU" sz="2400" dirty="0"/>
              <a:t>– </a:t>
            </a:r>
            <a:r>
              <a:rPr lang="ru-RU" sz="2400" dirty="0" err="1"/>
              <a:t>знакові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/>
              <a:t>, </a:t>
            </a:r>
            <a:r>
              <a:rPr lang="ru-RU" sz="2400" dirty="0" err="1"/>
              <a:t>графіки</a:t>
            </a:r>
            <a:r>
              <a:rPr lang="ru-RU" sz="2400" dirty="0"/>
              <a:t>, </a:t>
            </a:r>
            <a:r>
              <a:rPr lang="ru-RU" sz="2400" dirty="0" err="1"/>
              <a:t>схеми</a:t>
            </a:r>
            <a:r>
              <a:rPr lang="ru-RU" sz="2400" dirty="0"/>
              <a:t>, </a:t>
            </a:r>
            <a:r>
              <a:rPr lang="ru-RU" sz="2400" dirty="0" err="1"/>
              <a:t>таблиці</a:t>
            </a:r>
            <a:r>
              <a:rPr lang="ru-RU" sz="2400" dirty="0"/>
              <a:t>;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800" b="1" dirty="0"/>
              <a:t> - </a:t>
            </a:r>
            <a:r>
              <a:rPr lang="ru-RU" sz="2800" b="1" dirty="0" err="1"/>
              <a:t>технічні</a:t>
            </a:r>
            <a:r>
              <a:rPr lang="ru-RU" sz="2800" b="1" dirty="0"/>
              <a:t> </a:t>
            </a:r>
            <a:r>
              <a:rPr lang="ru-RU" sz="2800" b="1" dirty="0" err="1"/>
              <a:t>засоби</a:t>
            </a:r>
            <a:r>
              <a:rPr lang="ru-RU" sz="2800" b="1" dirty="0"/>
              <a:t> </a:t>
            </a:r>
            <a:r>
              <a:rPr lang="ru-RU" sz="2800" b="1" dirty="0" err="1"/>
              <a:t>навчання</a:t>
            </a:r>
            <a:r>
              <a:rPr lang="ru-RU" sz="2800" b="1" dirty="0"/>
              <a:t>: </a:t>
            </a:r>
            <a:br>
              <a:rPr lang="ru-RU" sz="2800" b="1" dirty="0"/>
            </a:br>
            <a:r>
              <a:rPr lang="ru-RU" sz="2400" b="1" i="1" dirty="0" err="1"/>
              <a:t>інформаційні</a:t>
            </a:r>
            <a:r>
              <a:rPr lang="ru-RU" sz="2400" dirty="0"/>
              <a:t> – </a:t>
            </a:r>
            <a:r>
              <a:rPr lang="ru-RU" sz="2400" dirty="0" err="1"/>
              <a:t>відеоапаратура</a:t>
            </a:r>
            <a:r>
              <a:rPr lang="ru-RU" sz="2400" dirty="0"/>
              <a:t> (</a:t>
            </a:r>
            <a:r>
              <a:rPr lang="ru-RU" sz="2400" dirty="0" err="1"/>
              <a:t>комп’ютери</a:t>
            </a:r>
            <a:r>
              <a:rPr lang="ru-RU" sz="2400" dirty="0"/>
              <a:t>, </a:t>
            </a:r>
            <a:r>
              <a:rPr lang="ru-RU" sz="2400" dirty="0" err="1"/>
              <a:t>мультимедійні</a:t>
            </a:r>
            <a:r>
              <a:rPr lang="ru-RU" sz="2400" dirty="0"/>
              <a:t> </a:t>
            </a:r>
            <a:r>
              <a:rPr lang="ru-RU" sz="2400" dirty="0" err="1"/>
              <a:t>технології</a:t>
            </a:r>
            <a:r>
              <a:rPr lang="ru-RU" sz="2400" dirty="0"/>
              <a:t>, </a:t>
            </a:r>
            <a:r>
              <a:rPr lang="ru-RU" sz="2400" dirty="0" err="1"/>
              <a:t>кінопроектори</a:t>
            </a:r>
            <a:r>
              <a:rPr lang="ru-RU" sz="2400" dirty="0"/>
              <a:t>, </a:t>
            </a:r>
            <a:r>
              <a:rPr lang="ru-RU" sz="2400" dirty="0" err="1"/>
              <a:t>проекційні</a:t>
            </a:r>
            <a:r>
              <a:rPr lang="ru-RU" sz="2400" dirty="0"/>
              <a:t> </a:t>
            </a:r>
            <a:r>
              <a:rPr lang="ru-RU" sz="2400" dirty="0" err="1"/>
              <a:t>екрани</a:t>
            </a:r>
            <a:r>
              <a:rPr lang="ru-RU" sz="2400" dirty="0"/>
              <a:t> </a:t>
            </a:r>
            <a:r>
              <a:rPr lang="ru-RU" sz="2400" dirty="0" err="1"/>
              <a:t>різноманітних</a:t>
            </a:r>
            <a:r>
              <a:rPr lang="ru-RU" sz="2400" dirty="0"/>
              <a:t> моделей, </a:t>
            </a:r>
            <a:r>
              <a:rPr lang="ru-RU" sz="2400" dirty="0" err="1"/>
              <a:t>слайдпроектори</a:t>
            </a:r>
            <a:r>
              <a:rPr lang="ru-RU" sz="2400" dirty="0"/>
              <a:t>, </a:t>
            </a:r>
            <a:r>
              <a:rPr lang="ru-RU" sz="2400" dirty="0" err="1"/>
              <a:t>інтерактивні</a:t>
            </a:r>
            <a:r>
              <a:rPr lang="ru-RU" sz="2400" dirty="0"/>
              <a:t> </a:t>
            </a:r>
            <a:r>
              <a:rPr lang="ru-RU" sz="2400" dirty="0" err="1"/>
              <a:t>дошки</a:t>
            </a:r>
            <a:r>
              <a:rPr lang="ru-RU" sz="2400" dirty="0"/>
              <a:t>, </a:t>
            </a:r>
            <a:r>
              <a:rPr lang="ru-RU" sz="2400" dirty="0" err="1"/>
              <a:t>проекційні</a:t>
            </a:r>
            <a:r>
              <a:rPr lang="ru-RU" sz="2400" dirty="0"/>
              <a:t> столики </a:t>
            </a:r>
            <a:r>
              <a:rPr lang="ru-RU" sz="2400" dirty="0" err="1"/>
              <a:t>тощо</a:t>
            </a:r>
            <a:r>
              <a:rPr lang="ru-RU" sz="2400" dirty="0"/>
              <a:t>) ;</a:t>
            </a:r>
            <a:br>
              <a:rPr lang="ru-RU" sz="2400" dirty="0"/>
            </a:br>
            <a:r>
              <a:rPr lang="ru-RU" sz="2400" dirty="0"/>
              <a:t> </a:t>
            </a:r>
            <a:r>
              <a:rPr lang="ru-RU" sz="2400" b="1" i="1" dirty="0" err="1"/>
              <a:t>контролюючі</a:t>
            </a:r>
            <a:r>
              <a:rPr lang="ru-RU" sz="2400" dirty="0"/>
              <a:t> – </a:t>
            </a:r>
            <a:r>
              <a:rPr lang="ru-RU" sz="2400" dirty="0" err="1"/>
              <a:t>тренажери</a:t>
            </a:r>
            <a:r>
              <a:rPr lang="ru-RU" sz="2400" dirty="0"/>
              <a:t>, </a:t>
            </a:r>
            <a:r>
              <a:rPr lang="ru-RU" sz="2400" dirty="0" err="1"/>
              <a:t>прилади</a:t>
            </a:r>
            <a:r>
              <a:rPr lang="ru-RU" sz="2400" dirty="0"/>
              <a:t> для </a:t>
            </a:r>
            <a:r>
              <a:rPr lang="ru-RU" sz="2400" dirty="0" err="1"/>
              <a:t>діагностики</a:t>
            </a:r>
            <a:r>
              <a:rPr lang="ru-RU" sz="2400" dirty="0"/>
              <a:t> </a:t>
            </a:r>
            <a:r>
              <a:rPr lang="ru-RU" sz="2400" dirty="0" err="1"/>
              <a:t>процесів</a:t>
            </a:r>
            <a:r>
              <a:rPr lang="ru-RU" sz="24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114403"/>
            <a:ext cx="4457700" cy="129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E67591-30B5-31C9-BFA2-216D5553E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25A0F-7708-EC73-DA12-63B704B7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618" y="365125"/>
            <a:ext cx="9634182" cy="6226744"/>
          </a:xfrm>
        </p:spPr>
        <p:txBody>
          <a:bodyPr>
            <a:normAutofit/>
          </a:bodyPr>
          <a:lstStyle/>
          <a:p>
            <a:r>
              <a:rPr lang="uk-UA" sz="5400" b="1" dirty="0"/>
              <a:t>Принципи розвитку </a:t>
            </a:r>
            <a:r>
              <a:rPr lang="en-US" sz="5400" b="1" dirty="0"/>
              <a:t>STEM-</a:t>
            </a:r>
            <a:r>
              <a:rPr lang="uk-UA" sz="5400" b="1" dirty="0"/>
              <a:t>освіти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1. Комплексність</a:t>
            </a:r>
            <a:br>
              <a:rPr lang="uk-UA" dirty="0"/>
            </a:br>
            <a:r>
              <a:rPr lang="uk-UA" dirty="0"/>
              <a:t>2. Практичність</a:t>
            </a:r>
            <a:br>
              <a:rPr lang="uk-UA" dirty="0"/>
            </a:br>
            <a:r>
              <a:rPr lang="uk-UA" dirty="0"/>
              <a:t>3. Повага до потреб кожного</a:t>
            </a:r>
            <a:br>
              <a:rPr lang="uk-UA" dirty="0"/>
            </a:br>
            <a:r>
              <a:rPr lang="uk-UA" dirty="0"/>
              <a:t>4. Навчання через дію</a:t>
            </a:r>
            <a:br>
              <a:rPr lang="uk-UA" dirty="0"/>
            </a:br>
            <a:r>
              <a:rPr lang="uk-UA" dirty="0"/>
              <a:t>5. Розвиток компетенцій: </a:t>
            </a:r>
            <a:br>
              <a:rPr lang="uk-UA" dirty="0"/>
            </a:br>
            <a:r>
              <a:rPr lang="uk-UA" dirty="0"/>
              <a:t>    </a:t>
            </a:r>
            <a:r>
              <a:rPr lang="uk-UA" sz="3600" dirty="0"/>
              <a:t>- креативність, </a:t>
            </a:r>
            <a:br>
              <a:rPr lang="uk-UA" sz="3600" dirty="0"/>
            </a:br>
            <a:r>
              <a:rPr lang="uk-UA" sz="3600" dirty="0"/>
              <a:t>       -  критичне  мислення,</a:t>
            </a:r>
            <a:br>
              <a:rPr lang="uk-UA" sz="3600" dirty="0"/>
            </a:br>
            <a:r>
              <a:rPr lang="uk-UA" sz="3600" dirty="0"/>
              <a:t>         - комунікабельність,</a:t>
            </a:r>
            <a:br>
              <a:rPr lang="uk-UA" sz="3600" dirty="0"/>
            </a:br>
            <a:r>
              <a:rPr lang="uk-UA" sz="3600" dirty="0"/>
              <a:t>           - науково-технічна грамотність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17" y="1136073"/>
            <a:ext cx="2978728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32107" y="-2995545"/>
            <a:ext cx="7515085" cy="121920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01781"/>
            <a:ext cx="10515600" cy="1357745"/>
          </a:xfrm>
        </p:spPr>
        <p:txBody>
          <a:bodyPr>
            <a:normAutofit fontScale="90000"/>
          </a:bodyPr>
          <a:lstStyle/>
          <a:p>
            <a:r>
              <a:rPr lang="uk-UA" sz="5400" dirty="0" err="1">
                <a:latin typeface="Arial Black" panose="020B0A04020102020204" pitchFamily="34" charset="0"/>
              </a:rPr>
              <a:t>П</a:t>
            </a:r>
            <a:r>
              <a:rPr lang="uk-UA" sz="5400" dirty="0" err="1" smtClean="0">
                <a:latin typeface="Arial Black" panose="020B0A04020102020204" pitchFamily="34" charset="0"/>
              </a:rPr>
              <a:t>роєкти</a:t>
            </a:r>
            <a:r>
              <a:rPr lang="uk-UA" sz="5400" dirty="0" smtClean="0">
                <a:latin typeface="Arial Black" panose="020B0A04020102020204" pitchFamily="34" charset="0"/>
              </a:rPr>
              <a:t> – </a:t>
            </a:r>
            <a:br>
              <a:rPr lang="uk-UA" sz="5400" dirty="0" smtClean="0">
                <a:latin typeface="Arial Black" panose="020B0A04020102020204" pitchFamily="34" charset="0"/>
              </a:rPr>
            </a:br>
            <a:r>
              <a:rPr lang="uk-UA" sz="5400" dirty="0">
                <a:latin typeface="Arial Black" panose="020B0A04020102020204" pitchFamily="34" charset="0"/>
              </a:rPr>
              <a:t> </a:t>
            </a:r>
            <a:r>
              <a:rPr lang="uk-UA" sz="5400" dirty="0" smtClean="0">
                <a:latin typeface="Arial Black" panose="020B0A04020102020204" pitchFamily="34" charset="0"/>
              </a:rPr>
              <a:t>     основна технологія </a:t>
            </a:r>
            <a:r>
              <a:rPr lang="en-US" sz="5400" dirty="0" smtClean="0">
                <a:latin typeface="Arial Black" panose="020B0A04020102020204" pitchFamily="34" charset="0"/>
              </a:rPr>
              <a:t>STEM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632" y="1759524"/>
            <a:ext cx="10515600" cy="4898163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tx1"/>
                </a:solidFill>
              </a:rPr>
              <a:t>                                     </a:t>
            </a:r>
          </a:p>
          <a:p>
            <a:r>
              <a:rPr lang="uk-UA" sz="3200" b="1" dirty="0">
                <a:solidFill>
                  <a:schemeClr val="tx1"/>
                </a:solidFill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</a:rPr>
              <a:t>                                  За масштабом: </a:t>
            </a:r>
            <a:r>
              <a:rPr lang="uk-UA" sz="3200" dirty="0" smtClean="0">
                <a:solidFill>
                  <a:schemeClr val="tx1"/>
                </a:solidFill>
              </a:rPr>
              <a:t>малі, середні, великі.</a:t>
            </a:r>
          </a:p>
          <a:p>
            <a:endParaRPr lang="uk-UA" sz="3200" b="1" u="sng" dirty="0" smtClean="0">
              <a:solidFill>
                <a:schemeClr val="tx1"/>
              </a:solidFill>
            </a:endParaRPr>
          </a:p>
          <a:p>
            <a:r>
              <a:rPr lang="uk-UA" sz="3200" b="1" dirty="0" smtClean="0">
                <a:solidFill>
                  <a:schemeClr val="tx1"/>
                </a:solidFill>
              </a:rPr>
              <a:t>За тривалістю:</a:t>
            </a:r>
            <a:r>
              <a:rPr lang="uk-UA" sz="3200" b="1" dirty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короткострокові та середньострокові.</a:t>
            </a:r>
          </a:p>
          <a:p>
            <a:endParaRPr lang="uk-UA" sz="3200" dirty="0" smtClean="0">
              <a:solidFill>
                <a:schemeClr val="tx1"/>
              </a:solidFill>
            </a:endParaRPr>
          </a:p>
          <a:p>
            <a:r>
              <a:rPr lang="uk-UA" sz="3200" b="1" dirty="0" smtClean="0">
                <a:solidFill>
                  <a:schemeClr val="tx1"/>
                </a:solidFill>
              </a:rPr>
              <a:t>За характером: </a:t>
            </a:r>
            <a:r>
              <a:rPr lang="uk-UA" sz="3200" dirty="0" smtClean="0">
                <a:solidFill>
                  <a:schemeClr val="tx1"/>
                </a:solidFill>
              </a:rPr>
              <a:t>дослідницького, творчого, інформаційного, ситуативного характеру чи синтезу.</a:t>
            </a:r>
          </a:p>
          <a:p>
            <a:endParaRPr lang="uk-UA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337" y="2410689"/>
            <a:ext cx="1984663" cy="1967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435"/>
            <a:ext cx="1191491" cy="1579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2" y="1759525"/>
            <a:ext cx="955964" cy="1302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73" y="1970376"/>
            <a:ext cx="1087726" cy="1146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83" y="2292920"/>
            <a:ext cx="671800" cy="8243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43" y="5104244"/>
            <a:ext cx="1838758" cy="17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79C134-5392-823F-C9E4-797C49888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1C23-D731-D482-E0CF-45B49CEC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-112542"/>
            <a:ext cx="10661455" cy="3334043"/>
          </a:xfrm>
        </p:spPr>
        <p:txBody>
          <a:bodyPr>
            <a:normAutofit/>
          </a:bodyPr>
          <a:lstStyle/>
          <a:p>
            <a:r>
              <a:rPr lang="uk-UA" sz="6000" dirty="0"/>
              <a:t>           </a:t>
            </a:r>
            <a:r>
              <a:rPr lang="en-US" sz="6600" b="1" dirty="0">
                <a:latin typeface="Algerian" panose="04020705040A02060702" pitchFamily="82" charset="0"/>
              </a:rPr>
              <a:t>STEM-</a:t>
            </a:r>
            <a:r>
              <a:rPr lang="uk-UA" sz="6600" b="1" dirty="0"/>
              <a:t>освіта:</a:t>
            </a:r>
            <a:br>
              <a:rPr lang="uk-UA" sz="6600" b="1" dirty="0"/>
            </a:br>
            <a:r>
              <a:rPr lang="uk-UA" sz="6600" b="1" dirty="0"/>
              <a:t>                               Хто? Що? Як?</a:t>
            </a:r>
            <a:endParaRPr lang="ru-RU" sz="660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5AF7E4-84BF-E737-F69E-A7D14DAEA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i="1" dirty="0">
                <a:solidFill>
                  <a:schemeClr val="tx1"/>
                </a:solidFill>
              </a:rPr>
              <a:t> </a:t>
            </a:r>
            <a:r>
              <a:rPr lang="uk-UA" i="1" dirty="0" smtClean="0">
                <a:solidFill>
                  <a:schemeClr val="tx1"/>
                </a:solidFill>
              </a:rPr>
              <a:t> </a:t>
            </a:r>
            <a:r>
              <a:rPr lang="uk-UA" sz="2400" i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</a:t>
            </a:r>
            <a:r>
              <a:rPr lang="uk-UA" sz="2400" i="1" dirty="0">
                <a:solidFill>
                  <a:schemeClr val="tx1"/>
                </a:solidFill>
              </a:rPr>
              <a:t>Підготувала</a:t>
            </a:r>
            <a:br>
              <a:rPr lang="uk-UA" sz="2400" i="1" dirty="0">
                <a:solidFill>
                  <a:schemeClr val="tx1"/>
                </a:solidFill>
              </a:rPr>
            </a:br>
            <a:r>
              <a:rPr lang="uk-UA" sz="2400" i="1" dirty="0">
                <a:solidFill>
                  <a:schemeClr val="tx1"/>
                </a:solidFill>
              </a:rPr>
              <a:t>                                                                                                           вчитель історії </a:t>
            </a:r>
            <a:br>
              <a:rPr lang="uk-UA" sz="2400" i="1" dirty="0">
                <a:solidFill>
                  <a:schemeClr val="tx1"/>
                </a:solidFill>
              </a:rPr>
            </a:br>
            <a:r>
              <a:rPr lang="uk-UA" sz="2400" i="1" dirty="0">
                <a:solidFill>
                  <a:schemeClr val="tx1"/>
                </a:solidFill>
              </a:rPr>
              <a:t>                                                                                                           </a:t>
            </a:r>
            <a:r>
              <a:rPr lang="uk-UA" sz="2400" i="1" dirty="0" err="1">
                <a:solidFill>
                  <a:schemeClr val="tx1"/>
                </a:solidFill>
              </a:rPr>
              <a:t>Карпилівського</a:t>
            </a:r>
            <a:r>
              <a:rPr lang="uk-UA" sz="2400" i="1" dirty="0">
                <a:solidFill>
                  <a:schemeClr val="tx1"/>
                </a:solidFill>
              </a:rPr>
              <a:t> ліцею</a:t>
            </a:r>
            <a:br>
              <a:rPr lang="uk-UA" sz="2400" i="1" dirty="0">
                <a:solidFill>
                  <a:schemeClr val="tx1"/>
                </a:solidFill>
              </a:rPr>
            </a:br>
            <a:r>
              <a:rPr lang="uk-UA" sz="2400" i="1" dirty="0">
                <a:solidFill>
                  <a:schemeClr val="tx1"/>
                </a:solidFill>
              </a:rPr>
              <a:t>                                                                                                           </a:t>
            </a:r>
            <a:r>
              <a:rPr lang="uk-UA" sz="2400" i="1" dirty="0" err="1">
                <a:solidFill>
                  <a:schemeClr val="tx1"/>
                </a:solidFill>
              </a:rPr>
              <a:t>Осипчук</a:t>
            </a:r>
            <a:r>
              <a:rPr lang="uk-UA" sz="2400" i="1" dirty="0">
                <a:solidFill>
                  <a:schemeClr val="tx1"/>
                </a:solidFill>
              </a:rPr>
              <a:t> Ірина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03" y="3056949"/>
            <a:ext cx="5098473" cy="35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2CADBD-41FB-2128-2402-6C9B344C0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E07413-FD3B-221C-250D-BCC34296641C}"/>
              </a:ext>
            </a:extLst>
          </p:cNvPr>
          <p:cNvSpPr txBox="1"/>
          <p:nvPr/>
        </p:nvSpPr>
        <p:spPr>
          <a:xfrm>
            <a:off x="415636" y="339213"/>
            <a:ext cx="10896377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dirty="0"/>
          </a:p>
          <a:p>
            <a:pPr algn="ctr"/>
            <a:r>
              <a:rPr lang="uk-UA" sz="6000" b="1" dirty="0"/>
              <a:t>Етапи </a:t>
            </a:r>
            <a:r>
              <a:rPr lang="en-US" sz="6000" b="1" dirty="0">
                <a:latin typeface="Arial Rounded MT Bold" panose="020F0704030504030204" pitchFamily="34" charset="0"/>
              </a:rPr>
              <a:t>STEM</a:t>
            </a:r>
            <a:r>
              <a:rPr lang="uk-UA" sz="6000" b="1" dirty="0"/>
              <a:t>-</a:t>
            </a:r>
            <a:r>
              <a:rPr lang="ru-RU" sz="6000" b="1" dirty="0" err="1" smtClean="0"/>
              <a:t>навчання</a:t>
            </a:r>
            <a:r>
              <a:rPr lang="ru-RU" sz="6000" b="1" dirty="0" smtClean="0"/>
              <a:t>:</a:t>
            </a:r>
            <a:endParaRPr lang="ru-RU" sz="6000" b="1" dirty="0"/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</a:t>
            </a:r>
            <a:r>
              <a:rPr lang="ru-RU" sz="2800" b="1" dirty="0" err="1" smtClean="0"/>
              <a:t>Реалізація</a:t>
            </a:r>
            <a:r>
              <a:rPr lang="ru-RU" sz="2800" b="1" dirty="0" smtClean="0"/>
              <a:t> </a:t>
            </a:r>
            <a:r>
              <a:rPr lang="ru-RU" dirty="0" smtClean="0"/>
              <a:t> </a:t>
            </a:r>
          </a:p>
          <a:p>
            <a:r>
              <a:rPr lang="ru-RU" dirty="0" smtClean="0"/>
              <a:t>                   </a:t>
            </a:r>
            <a:endParaRPr lang="ru-RU" dirty="0"/>
          </a:p>
          <a:p>
            <a:r>
              <a:rPr lang="uk-UA" sz="2800" b="1" dirty="0" smtClean="0"/>
              <a:t>                                    Тестування </a:t>
            </a:r>
          </a:p>
          <a:p>
            <a:endParaRPr lang="ru-RU" sz="2800" b="1" dirty="0"/>
          </a:p>
          <a:p>
            <a:r>
              <a:rPr lang="uk-UA" sz="2800" b="1" dirty="0" smtClean="0"/>
              <a:t>                          Створення </a:t>
            </a:r>
          </a:p>
          <a:p>
            <a:endParaRPr lang="ru-RU" sz="2800" b="1" dirty="0"/>
          </a:p>
          <a:p>
            <a:r>
              <a:rPr lang="ru-RU" sz="2800" b="1" dirty="0"/>
              <a:t>          </a:t>
            </a:r>
            <a:r>
              <a:rPr lang="ru-RU" sz="2800" b="1" dirty="0" smtClean="0"/>
              <a:t>       </a:t>
            </a:r>
            <a:r>
              <a:rPr lang="ru-RU" sz="2800" b="1" dirty="0" err="1" smtClean="0"/>
              <a:t>Конструювання</a:t>
            </a:r>
            <a:r>
              <a:rPr lang="ru-RU" sz="2800" b="1" dirty="0" smtClean="0"/>
              <a:t>  </a:t>
            </a:r>
          </a:p>
          <a:p>
            <a:r>
              <a:rPr lang="ru-RU" sz="2800" b="1" dirty="0" smtClean="0"/>
              <a:t>                                                                                                            </a:t>
            </a:r>
            <a:endParaRPr lang="ru-RU" sz="2800" b="1" dirty="0"/>
          </a:p>
          <a:p>
            <a:r>
              <a:rPr lang="uk-UA" sz="2800" b="1" dirty="0" smtClean="0"/>
              <a:t>        Обговорення </a:t>
            </a:r>
            <a:endParaRPr lang="uk-UA" sz="2800" b="1" dirty="0"/>
          </a:p>
          <a:p>
            <a:endParaRPr lang="uk-UA" sz="2800" b="1" dirty="0"/>
          </a:p>
          <a:p>
            <a:r>
              <a:rPr lang="uk-UA" sz="2800" b="1" dirty="0" smtClean="0"/>
              <a:t>Запитання (завдання)</a:t>
            </a:r>
            <a:endParaRPr lang="ru-RU" sz="2800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524000"/>
            <a:ext cx="5548745" cy="5213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397" y="0"/>
            <a:ext cx="2119745" cy="15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305BD-DF9B-7293-86F1-19FD6C341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29413"/>
          </a:xfrm>
        </p:spPr>
        <p:txBody>
          <a:bodyPr/>
          <a:lstStyle/>
          <a:p>
            <a:r>
              <a:rPr lang="uk-UA" b="1" dirty="0" smtClean="0"/>
              <a:t>Поради, які допоможуть створити</a:t>
            </a:r>
            <a:br>
              <a:rPr lang="uk-UA" b="1" dirty="0" smtClean="0"/>
            </a:br>
            <a:r>
              <a:rPr lang="en-US" b="1" dirty="0" smtClean="0">
                <a:latin typeface="Agency FB" panose="020B0503020202020204" pitchFamily="34" charset="0"/>
              </a:rPr>
              <a:t>STEM</a:t>
            </a:r>
            <a:r>
              <a:rPr lang="uk-UA" b="1" dirty="0" smtClean="0"/>
              <a:t>-урок</a:t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sz="3200" b="1" dirty="0" smtClean="0"/>
              <a:t>1. Залучайте учнів до вирішення</a:t>
            </a:r>
            <a:br>
              <a:rPr lang="uk-UA" sz="3200" b="1" dirty="0" smtClean="0"/>
            </a:br>
            <a:r>
              <a:rPr lang="uk-UA" sz="3200" b="1" dirty="0" smtClean="0"/>
              <a:t> реальних проблем та ситуацій</a:t>
            </a:r>
            <a:br>
              <a:rPr lang="uk-UA" sz="3200" b="1" dirty="0" smtClean="0"/>
            </a:b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                                                       2. Формулюйте чіткі критерії до </a:t>
            </a:r>
            <a:br>
              <a:rPr lang="uk-UA" sz="3200" b="1" dirty="0" smtClean="0"/>
            </a:br>
            <a:r>
              <a:rPr lang="uk-UA" sz="3200" b="1" dirty="0" smtClean="0"/>
              <a:t>                                                              завдань,</a:t>
            </a:r>
            <a:r>
              <a:rPr lang="uk-UA" sz="3200" b="1" dirty="0"/>
              <a:t> </a:t>
            </a:r>
            <a:r>
              <a:rPr lang="uk-UA" sz="3200" b="1" dirty="0" smtClean="0"/>
              <a:t>які виконують учні.</a:t>
            </a:r>
            <a:br>
              <a:rPr lang="uk-UA" sz="3200" b="1" dirty="0" smtClean="0"/>
            </a:b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3. Сприяйте продуктивній командній роботі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972" y="5126182"/>
            <a:ext cx="2940627" cy="1603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67" y="3665422"/>
            <a:ext cx="3003620" cy="1814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63" y="1825886"/>
            <a:ext cx="2940626" cy="183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2CADBD-41FB-2128-2402-6C9B344C0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5745"/>
            <a:ext cx="9144000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3"/>
            <a:ext cx="6858000" cy="12192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4" y="287100"/>
            <a:ext cx="5449456" cy="3298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4" y="4011499"/>
            <a:ext cx="5449456" cy="2656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23" y="1288472"/>
            <a:ext cx="5209309" cy="48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22" y="2421226"/>
            <a:ext cx="5409519" cy="4336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421226"/>
            <a:ext cx="5599875" cy="4336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84" y="152400"/>
            <a:ext cx="5143500" cy="31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217715"/>
            <a:ext cx="5091787" cy="34979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5" y="195943"/>
            <a:ext cx="5561345" cy="35197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80" y="3287485"/>
            <a:ext cx="5493306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304798"/>
            <a:ext cx="4804229" cy="4354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4" y="304799"/>
            <a:ext cx="5675086" cy="4354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29" y="3526971"/>
            <a:ext cx="4869542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9" y="333829"/>
            <a:ext cx="5007429" cy="3367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2" y="333829"/>
            <a:ext cx="4586515" cy="3367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0" y="3592284"/>
            <a:ext cx="5399315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" y="1233715"/>
            <a:ext cx="5602515" cy="5370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7" y="1233715"/>
            <a:ext cx="5376437" cy="4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2"/>
            <a:ext cx="6858001" cy="12192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29" y="482598"/>
            <a:ext cx="4688114" cy="52795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045029"/>
            <a:ext cx="5617029" cy="52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5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8F2DAA-D92A-C326-E443-96A1C471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3"/>
            <a:ext cx="6858000" cy="121920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984C1-F50F-3BDC-25BA-4FAD8417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1015"/>
            <a:ext cx="10515600" cy="2338221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Історія акроніму</a:t>
            </a:r>
            <a:br>
              <a:rPr lang="uk-UA" dirty="0"/>
            </a:br>
            <a:r>
              <a:rPr lang="en-US" sz="9600" b="1" dirty="0" smtClean="0">
                <a:solidFill>
                  <a:schemeClr val="accent6"/>
                </a:solidFill>
              </a:rPr>
              <a:t>STEM</a:t>
            </a:r>
            <a:endParaRPr lang="ru-RU" sz="9600" b="1" dirty="0">
              <a:solidFill>
                <a:schemeClr val="accent6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A18EE3-2D84-65BA-9C29-9BD5ED2D3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49236"/>
            <a:ext cx="10515600" cy="4308763"/>
          </a:xfrm>
        </p:spPr>
        <p:txBody>
          <a:bodyPr>
            <a:noAutofit/>
          </a:bodyPr>
          <a:lstStyle/>
          <a:p>
            <a:pPr algn="just"/>
            <a:r>
              <a:rPr lang="uk-UA" sz="2800" dirty="0" smtClean="0">
                <a:solidFill>
                  <a:schemeClr val="tx1"/>
                </a:solidFill>
              </a:rPr>
              <a:t>     На </a:t>
            </a:r>
            <a:r>
              <a:rPr lang="uk-UA" sz="2800" dirty="0">
                <a:solidFill>
                  <a:schemeClr val="tx1"/>
                </a:solidFill>
              </a:rPr>
              <a:t>початку 1990-х років схожу абревіатуру </a:t>
            </a:r>
            <a:r>
              <a:rPr lang="en-US" sz="2800" dirty="0">
                <a:solidFill>
                  <a:schemeClr val="tx1"/>
                </a:solidFill>
              </a:rPr>
              <a:t>SMET</a:t>
            </a:r>
            <a:r>
              <a:rPr lang="uk-UA" sz="2800" dirty="0">
                <a:solidFill>
                  <a:schemeClr val="tx1"/>
                </a:solidFill>
              </a:rPr>
              <a:t> використовували різні викладачі, у тому числі Чарльз </a:t>
            </a:r>
            <a:r>
              <a:rPr lang="uk-UA" sz="2800" dirty="0" smtClean="0">
                <a:solidFill>
                  <a:schemeClr val="tx1"/>
                </a:solidFill>
              </a:rPr>
              <a:t>Е. Вела, засновник і директор Центру розвитку латиноамериканців у науковій та інженерній освіті. Чарльза Вела запросили працювати в численних групах </a:t>
            </a:r>
            <a:r>
              <a:rPr lang="en-US" sz="2800" dirty="0" smtClean="0">
                <a:solidFill>
                  <a:schemeClr val="tx1"/>
                </a:solidFill>
              </a:rPr>
              <a:t>NSF</a:t>
            </a:r>
            <a:r>
              <a:rPr lang="uk-UA" sz="2800" dirty="0">
                <a:solidFill>
                  <a:schemeClr val="tx1"/>
                </a:solidFill>
              </a:rPr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І Конгресу з науки, математики та інженерної освіти; саме таким чином  </a:t>
            </a:r>
            <a:r>
              <a:rPr lang="en-US" sz="2800" dirty="0" smtClean="0">
                <a:solidFill>
                  <a:schemeClr val="tx1"/>
                </a:solidFill>
              </a:rPr>
              <a:t>NSF</a:t>
            </a:r>
            <a:r>
              <a:rPr lang="uk-UA" sz="2800" dirty="0" smtClean="0">
                <a:solidFill>
                  <a:schemeClr val="tx1"/>
                </a:solidFill>
              </a:rPr>
              <a:t> ввів акронім </a:t>
            </a:r>
            <a:r>
              <a:rPr lang="en-US" sz="2800" dirty="0" smtClean="0">
                <a:solidFill>
                  <a:schemeClr val="tx1"/>
                </a:solidFill>
              </a:rPr>
              <a:t>STEM</a:t>
            </a:r>
            <a:r>
              <a:rPr lang="uk-UA" sz="2800" dirty="0" smtClean="0">
                <a:solidFill>
                  <a:schemeClr val="tx1"/>
                </a:solidFill>
              </a:rPr>
              <a:t>. Один із перших </a:t>
            </a:r>
            <a:r>
              <a:rPr lang="uk-UA" sz="2800" dirty="0" err="1" smtClean="0">
                <a:solidFill>
                  <a:schemeClr val="tx1"/>
                </a:solidFill>
              </a:rPr>
              <a:t>проєктів</a:t>
            </a:r>
            <a:r>
              <a:rPr lang="uk-UA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NSF</a:t>
            </a:r>
            <a:r>
              <a:rPr lang="uk-UA" sz="2800" dirty="0" smtClean="0">
                <a:solidFill>
                  <a:schemeClr val="tx1"/>
                </a:solidFill>
              </a:rPr>
              <a:t>, який використав акронім, була </a:t>
            </a:r>
            <a:r>
              <a:rPr lang="en-US" sz="2800" dirty="0" smtClean="0">
                <a:solidFill>
                  <a:schemeClr val="tx1"/>
                </a:solidFill>
              </a:rPr>
              <a:t>STEMTEC</a:t>
            </a:r>
            <a:r>
              <a:rPr lang="uk-UA" sz="2800" dirty="0" smtClean="0">
                <a:solidFill>
                  <a:schemeClr val="tx1"/>
                </a:solidFill>
              </a:rPr>
              <a:t>, організація з навчання вчителів науки, техніки, інженерії та математики в університеті </a:t>
            </a:r>
            <a:r>
              <a:rPr lang="uk-UA" sz="2800" dirty="0" err="1" smtClean="0">
                <a:solidFill>
                  <a:schemeClr val="tx1"/>
                </a:solidFill>
              </a:rPr>
              <a:t>Массачусетс</a:t>
            </a:r>
            <a:r>
              <a:rPr lang="uk-UA" sz="2800" dirty="0" smtClean="0">
                <a:solidFill>
                  <a:schemeClr val="tx1"/>
                </a:solidFill>
              </a:rPr>
              <a:t> </a:t>
            </a:r>
            <a:r>
              <a:rPr lang="uk-UA" sz="2800" dirty="0" err="1" smtClean="0">
                <a:solidFill>
                  <a:schemeClr val="tx1"/>
                </a:solidFill>
              </a:rPr>
              <a:t>Амгерст</a:t>
            </a:r>
            <a:r>
              <a:rPr lang="uk-UA" sz="2800" dirty="0" smtClean="0">
                <a:solidFill>
                  <a:schemeClr val="tx1"/>
                </a:solidFill>
              </a:rPr>
              <a:t>, яка була заснована в 1998 році. У 2001 році абревіатуру прийняли в Національному науковому фонді (</a:t>
            </a:r>
            <a:r>
              <a:rPr lang="en-US" sz="2800" dirty="0" smtClean="0">
                <a:solidFill>
                  <a:schemeClr val="tx1"/>
                </a:solidFill>
              </a:rPr>
              <a:t>NSF</a:t>
            </a:r>
            <a:r>
              <a:rPr lang="uk-UA" sz="2800" dirty="0" smtClean="0">
                <a:solidFill>
                  <a:schemeClr val="tx1"/>
                </a:solidFill>
              </a:rPr>
              <a:t>).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5" y="211015"/>
            <a:ext cx="3102262" cy="2449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9" y="211016"/>
            <a:ext cx="2673927" cy="24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ru-RU" sz="4800" b="1" dirty="0" err="1">
                <a:latin typeface="Arial Black" panose="020B0A04020102020204" pitchFamily="34" charset="0"/>
              </a:rPr>
              <a:t>З</a:t>
            </a:r>
            <a:r>
              <a:rPr lang="ru-RU" sz="4800" b="1" dirty="0" err="1" smtClean="0">
                <a:latin typeface="Arial Black" panose="020B0A04020102020204" pitchFamily="34" charset="0"/>
              </a:rPr>
              <a:t>апорізька</a:t>
            </a:r>
            <a:r>
              <a:rPr lang="ru-RU" sz="4800" b="1" dirty="0" smtClean="0">
                <a:latin typeface="Arial Black" panose="020B0A04020102020204" pitchFamily="34" charset="0"/>
              </a:rPr>
              <a:t> </a:t>
            </a:r>
            <a:r>
              <a:rPr lang="ru-RU" sz="4800" b="1" dirty="0" err="1" smtClean="0">
                <a:latin typeface="Arial Black" panose="020B0A04020102020204" pitchFamily="34" charset="0"/>
              </a:rPr>
              <a:t>Січ</a:t>
            </a:r>
            <a:r>
              <a:rPr lang="ru-RU" sz="4800" b="1" dirty="0" smtClean="0">
                <a:latin typeface="Arial Black" panose="020B0A04020102020204" pitchFamily="34" charset="0"/>
              </a:rPr>
              <a:t> – </a:t>
            </a:r>
            <a:br>
              <a:rPr lang="ru-RU" sz="4800" b="1" dirty="0" smtClean="0">
                <a:latin typeface="Arial Black" panose="020B0A04020102020204" pitchFamily="34" charset="0"/>
              </a:rPr>
            </a:br>
            <a:r>
              <a:rPr lang="ru-RU" sz="4800" b="1" dirty="0">
                <a:latin typeface="Arial Black" panose="020B0A04020102020204" pitchFamily="34" charset="0"/>
              </a:rPr>
              <a:t> </a:t>
            </a:r>
            <a:r>
              <a:rPr lang="ru-RU" sz="4800" b="1" dirty="0" smtClean="0">
                <a:latin typeface="Arial Black" panose="020B0A04020102020204" pitchFamily="34" charset="0"/>
              </a:rPr>
              <a:t>                   </a:t>
            </a:r>
            <a:r>
              <a:rPr lang="ru-RU" sz="4800" b="1" dirty="0" err="1" smtClean="0">
                <a:latin typeface="Arial Black" panose="020B0A04020102020204" pitchFamily="34" charset="0"/>
              </a:rPr>
              <a:t>козацька</a:t>
            </a:r>
            <a:r>
              <a:rPr lang="ru-RU" sz="4800" b="1" dirty="0" smtClean="0">
                <a:latin typeface="Arial Black" panose="020B0A04020102020204" pitchFamily="34" charset="0"/>
              </a:rPr>
              <a:t> </a:t>
            </a:r>
            <a:r>
              <a:rPr lang="ru-RU" sz="4800" b="1" dirty="0" err="1" smtClean="0">
                <a:latin typeface="Arial Black" panose="020B0A04020102020204" pitchFamily="34" charset="0"/>
              </a:rPr>
              <a:t>республіка</a:t>
            </a:r>
            <a:endParaRPr lang="ru-RU" sz="4800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07" y="2055815"/>
            <a:ext cx="9128785" cy="4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038" y="532029"/>
            <a:ext cx="4222756" cy="4807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11" y="-2"/>
            <a:ext cx="3624686" cy="3491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51" y="4329544"/>
            <a:ext cx="3389168" cy="24661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61252" y="3775362"/>
            <a:ext cx="2466110" cy="3574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4" y="124690"/>
            <a:ext cx="3857625" cy="41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1080655"/>
            <a:ext cx="5015345" cy="5167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2" y="457200"/>
            <a:ext cx="5278582" cy="51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0" y="609601"/>
            <a:ext cx="5015345" cy="51400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997528"/>
            <a:ext cx="5237019" cy="51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5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9651"/>
            <a:ext cx="5306291" cy="5458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699650"/>
            <a:ext cx="5143500" cy="54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D63B77-44FF-E0F4-2FD8-ED4C292C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5636"/>
            <a:ext cx="9144000" cy="60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5534A9-ACFA-E9FB-90C5-F35DF695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610E7-2ED1-C43C-47A5-54C03B7A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1930"/>
          </a:xfrm>
        </p:spPr>
        <p:txBody>
          <a:bodyPr>
            <a:normAutofit fontScale="90000"/>
          </a:bodyPr>
          <a:lstStyle/>
          <a:p>
            <a:r>
              <a:rPr lang="uk-UA" sz="6700" b="1" dirty="0" smtClean="0"/>
              <a:t>Роль </a:t>
            </a:r>
            <a:r>
              <a:rPr lang="en-US" sz="6700" b="1" dirty="0" smtClean="0"/>
              <a:t>STEM</a:t>
            </a:r>
            <a:r>
              <a:rPr lang="uk-UA" sz="6700" b="1" dirty="0" smtClean="0"/>
              <a:t>-освіти</a:t>
            </a:r>
            <a:br>
              <a:rPr lang="uk-UA" sz="6700" b="1" dirty="0" smtClean="0"/>
            </a:br>
            <a:r>
              <a:rPr lang="uk-UA" b="1" dirty="0" smtClean="0"/>
              <a:t>- </a:t>
            </a:r>
            <a:r>
              <a:rPr lang="uk-UA" sz="3600" b="1" dirty="0" smtClean="0"/>
              <a:t>Учить здобувачів освіти сприймати і розуміти завдання та формулювати гіпотезу у певному дослідженні. </a:t>
            </a:r>
            <a:br>
              <a:rPr lang="uk-UA" sz="3600" b="1" dirty="0" smtClean="0"/>
            </a:br>
            <a:r>
              <a:rPr lang="uk-UA" sz="3600" b="1" dirty="0" smtClean="0"/>
              <a:t>- Формує вміння оригінально сприймати матеріал.</a:t>
            </a:r>
            <a:br>
              <a:rPr lang="uk-UA" sz="3600" b="1" dirty="0" smtClean="0"/>
            </a:br>
            <a:r>
              <a:rPr lang="uk-UA" sz="3600" b="1" dirty="0" smtClean="0"/>
              <a:t>- Розвиває критичне й аналітичне мислення.</a:t>
            </a:r>
            <a:br>
              <a:rPr lang="uk-UA" sz="3600" b="1" dirty="0" smtClean="0"/>
            </a:br>
            <a:r>
              <a:rPr lang="uk-UA" sz="3600" b="1" dirty="0"/>
              <a:t/>
            </a:r>
            <a:br>
              <a:rPr lang="uk-UA" sz="3600" b="1" dirty="0"/>
            </a:br>
            <a:r>
              <a:rPr lang="uk-UA" sz="3100" i="1" dirty="0" smtClean="0"/>
              <a:t>Учень на </a:t>
            </a:r>
            <a:r>
              <a:rPr lang="uk-UA" sz="3100" i="1" dirty="0" err="1" smtClean="0"/>
              <a:t>уроці</a:t>
            </a:r>
            <a:r>
              <a:rPr lang="uk-UA" sz="3100" i="1" dirty="0" smtClean="0"/>
              <a:t> – активний діяч, дослідник, а педагог – </a:t>
            </a:r>
            <a:r>
              <a:rPr lang="uk-UA" sz="3100" i="1" dirty="0" err="1" smtClean="0"/>
              <a:t>коучинг</a:t>
            </a:r>
            <a:r>
              <a:rPr lang="uk-UA" sz="3100" i="1" dirty="0" smtClean="0"/>
              <a:t>, а не джерело знань, так як діти самостійно повинні знайти шляхи вирішення проблеми, застосовуючи знання або здійснюючи експеримент, або зробивши помилки. Тож учитель на таких </a:t>
            </a:r>
            <a:r>
              <a:rPr lang="uk-UA" sz="3100" i="1" dirty="0" err="1" smtClean="0"/>
              <a:t>уроках</a:t>
            </a:r>
            <a:r>
              <a:rPr lang="uk-UA" sz="3100" i="1" dirty="0" smtClean="0"/>
              <a:t> </a:t>
            </a:r>
            <a:r>
              <a:rPr lang="uk-UA" sz="3100" i="1" dirty="0" err="1" smtClean="0"/>
              <a:t>фасилітатор</a:t>
            </a:r>
            <a:r>
              <a:rPr lang="uk-UA" sz="3100" i="1" dirty="0" smtClean="0"/>
              <a:t>.</a:t>
            </a:r>
            <a:br>
              <a:rPr lang="uk-UA" sz="3100" i="1" dirty="0" smtClean="0"/>
            </a:br>
            <a:endParaRPr lang="ru-RU" sz="3100" i="1" dirty="0"/>
          </a:p>
        </p:txBody>
      </p:sp>
    </p:spTree>
    <p:extLst>
      <p:ext uri="{BB962C8B-B14F-4D97-AF65-F5344CB8AC3E}">
        <p14:creationId xmlns:p14="http://schemas.microsoft.com/office/powerpoint/2010/main" val="31474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5534A9-ACFA-E9FB-90C5-F35DF695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650" y="-2667000"/>
            <a:ext cx="6858000" cy="12192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07819"/>
            <a:ext cx="10515600" cy="1427018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Що дає </a:t>
            </a:r>
            <a:r>
              <a:rPr lang="en-US" b="1" dirty="0" smtClean="0">
                <a:latin typeface="Algerian" panose="04020705040A02060702" pitchFamily="82" charset="0"/>
              </a:rPr>
              <a:t>STEM</a:t>
            </a:r>
            <a:r>
              <a:rPr lang="uk-UA" b="1" dirty="0" smtClean="0"/>
              <a:t>-освіта?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981201"/>
            <a:ext cx="10515600" cy="410845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3200" dirty="0" smtClean="0">
                <a:solidFill>
                  <a:schemeClr val="tx1"/>
                </a:solidFill>
              </a:rPr>
              <a:t>Конкурентоспроможні майбутні новатори.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3200" dirty="0" smtClean="0">
                <a:solidFill>
                  <a:schemeClr val="tx1"/>
                </a:solidFill>
              </a:rPr>
              <a:t>Патріоти.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200" dirty="0" smtClean="0">
                <a:solidFill>
                  <a:schemeClr val="tx1"/>
                </a:solidFill>
              </a:rPr>
              <a:t>Фахівці, які мають </a:t>
            </a:r>
            <a:r>
              <a:rPr lang="uk-UA" sz="3200" dirty="0" err="1" smtClean="0">
                <a:solidFill>
                  <a:schemeClr val="tx1"/>
                </a:solidFill>
              </a:rPr>
              <a:t>грунтовні</a:t>
            </a:r>
            <a:r>
              <a:rPr lang="uk-UA" sz="3200" dirty="0" smtClean="0">
                <a:solidFill>
                  <a:schemeClr val="tx1"/>
                </a:solidFill>
              </a:rPr>
              <a:t> знання з технічних і природничих наук, мови.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200" dirty="0" smtClean="0">
                <a:solidFill>
                  <a:schemeClr val="tx1"/>
                </a:solidFill>
              </a:rPr>
              <a:t>Комунікабельні особистості, які вміють спілкуватися, працювати в команді та вирішувати проблеми в контексті інноваційних можливостей та поточних потреб суспільства.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8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5534A9-ACFA-E9FB-90C5-F35DF695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650" y="-2667000"/>
            <a:ext cx="6858000" cy="12192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90945"/>
            <a:ext cx="10515600" cy="3186546"/>
          </a:xfrm>
        </p:spPr>
        <p:txBody>
          <a:bodyPr>
            <a:noAutofit/>
          </a:bodyPr>
          <a:lstStyle/>
          <a:p>
            <a:pPr algn="just"/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 smtClean="0"/>
              <a:t>Використання </a:t>
            </a:r>
            <a:r>
              <a:rPr lang="en-US" sz="5400" b="1" dirty="0" smtClean="0">
                <a:latin typeface="Algerian" panose="04020705040A02060702" pitchFamily="82" charset="0"/>
              </a:rPr>
              <a:t>STEM</a:t>
            </a:r>
            <a:r>
              <a:rPr lang="uk-UA" sz="5400" b="1" dirty="0" smtClean="0"/>
              <a:t> – це одна з можливостей стимулювати інтерес учнів до історії як науки й до міждисциплінарних досліджень. 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6" y="3477491"/>
            <a:ext cx="9434944" cy="32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5534A9-ACFA-E9FB-90C5-F35DF695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650" y="-2667000"/>
            <a:ext cx="6858000" cy="12192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20875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/>
              <a:t>Будь </a:t>
            </a:r>
            <a:r>
              <a:rPr lang="uk-UA" sz="5400" b="1" dirty="0" err="1" smtClean="0"/>
              <a:t>супергероєм</a:t>
            </a:r>
            <a:r>
              <a:rPr lang="uk-UA" sz="5400" b="1" dirty="0" smtClean="0"/>
              <a:t> для своїх дітей! Не забувай, що ти ж учитель!!!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52" y="2396836"/>
            <a:ext cx="6686550" cy="41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7786FE-5CD1-4D62-30C4-7C9807CEC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93C196-3952-42F3-C772-A840FC28B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73" y="256674"/>
            <a:ext cx="10090485" cy="6464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A2EEB1-F993-C557-C023-767E11CCA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32" y="4588042"/>
            <a:ext cx="218172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5534A9-ACFA-E9FB-90C5-F35DF695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9784"/>
          </a:xfrm>
        </p:spPr>
        <p:txBody>
          <a:bodyPr>
            <a:normAutofit/>
          </a:bodyPr>
          <a:lstStyle/>
          <a:p>
            <a:pPr algn="ctr"/>
            <a:r>
              <a:rPr lang="uk-UA" sz="8800" b="1" dirty="0" smtClean="0"/>
              <a:t>Дякую за увагу!</a:t>
            </a:r>
            <a:endParaRPr lang="ru-RU" sz="8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7" y="3034146"/>
            <a:ext cx="3158837" cy="3560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166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5B7EF4-3817-6AE4-DB53-10D60741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25093-7609-05AE-FA1E-63CC7536C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7" y="320842"/>
            <a:ext cx="9320464" cy="63366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5E0535-655D-1832-A8FE-59F5EB6F6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660" y="320842"/>
            <a:ext cx="2609836" cy="16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2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92AF41-7F34-EB98-03FE-1F33990F7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76A9BF-727E-9F8D-6FF3-3A3154C9F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6" y="316829"/>
            <a:ext cx="9261323" cy="62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B43A39-5BA3-4F43-1CEA-6E9EA7A99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796508-7317-07BD-BAEF-6680C8469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36" y="352926"/>
            <a:ext cx="10391728" cy="62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3A178C-A629-B958-551A-D8BC6FC58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673DAB-E344-EBBB-4E3B-5A24DB1D3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2" y="272716"/>
            <a:ext cx="10732169" cy="62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0EEDBD-D776-3F23-88A4-67C3897CB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DF214-4876-5D21-D629-B6DBBF312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" y="240632"/>
            <a:ext cx="10940717" cy="635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384</Words>
  <Application>Microsoft Office PowerPoint</Application>
  <PresentationFormat>Широкоэкранный</PresentationFormat>
  <Paragraphs>66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Agency FB</vt:lpstr>
      <vt:lpstr>Algerian</vt:lpstr>
      <vt:lpstr>Arial</vt:lpstr>
      <vt:lpstr>Arial Black</vt:lpstr>
      <vt:lpstr>Arial Rounded MT Bold</vt:lpstr>
      <vt:lpstr>Calibri</vt:lpstr>
      <vt:lpstr>Calibri Light</vt:lpstr>
      <vt:lpstr>Times New Roman</vt:lpstr>
      <vt:lpstr>Wingdings</vt:lpstr>
      <vt:lpstr>Тема Office</vt:lpstr>
      <vt:lpstr>ВЕБІНАР «STEM-освіта  на уроках суспільних дисциплін»</vt:lpstr>
      <vt:lpstr>           STEM-освіта:                                Хто? Що? Як?</vt:lpstr>
      <vt:lpstr>Історія акроніму STEM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 STEM-освіти   виховати учня, здатного самостійно вивчати великі масиви інформації, користуватися новими технологіями та творчо підходити до пошуку рішень</vt:lpstr>
      <vt:lpstr>Цілями STEM-освіти є:  1. Збільшення кількості здобувачів освіти, що виявляють інтерес до технічної творчості, нових технологій, досліджень у міжпредметних суміжних галузях.  2. Розвиток умінь і формування навичок у молодих інноваторів (креативність, уміння бачити і розв’язувати проблеми, уміння працювати в команді, комунікативні навички).  3.  Підтримка наукової, технічної та інженерної складових у додатковій освіті учнів та розширення можливостей долучення їх до роботи у природничо-наукових та інженерних лабораторіях, надання їм доступу до сучасного обладнання та інноваційних програм.  4. Мотивація учнів старших класів до продовження освіти в науково-технічній та інженерній сферах, ознайомлення їх з новими технологіями.  5.  Популяризація винахідницької та науково-дослідницької діяльності.  6.  Проєктно-орієнтоване навчання школярів.  7.  Створення умов для адаптації і впровадження інноваційних програм.</vt:lpstr>
      <vt:lpstr> STEM-компетентності: уміння поставити проблему; уміння сформулювати дослідницьке завдання й визначити шляхи його вирішення;   уміння застосовувати знання в різних ситуаціях, розуміти можливість інших точок зору щодо розв’язання проблем;   уміння оригінально розв’язати проблему;   уміння застосовувати навички мислення високого рівня. </vt:lpstr>
      <vt:lpstr>Презентация PowerPoint</vt:lpstr>
      <vt:lpstr>Засоби STEM-навчання: - друковані методичні засоби: підручники, електронні підручники, навчальні посібники, картки-завдання, навчальні інструкції, навчальні алгоритми;   - наочне приладдя:   натуральне – обладнання, прилади, інструменти, матеріали, зразки тощо;                       образне (зображувальне) – фотографії, репродукції картин художників, плакати;     знаково – символічне – знакові моделі, графіки, схеми, таблиці;   - технічні засоби навчання:  інформаційні – відеоапаратура (комп’ютери, мультимедійні технології, кінопроектори, проекційні екрани різноманітних моделей, слайдпроектори, інтерактивні дошки, проекційні столики тощо) ;  контролюючі – тренажери, прилади для діагностики процесів.</vt:lpstr>
      <vt:lpstr>Принципи розвитку STEM-освіти 1. Комплексність 2. Практичність 3. Повага до потреб кожного 4. Навчання через дію 5. Розвиток компетенцій:      - креативність,         -  критичне  мислення,          - комунікабельність,            - науково-технічна грамотність</vt:lpstr>
      <vt:lpstr>Проєкти –        основна технологія STEM</vt:lpstr>
      <vt:lpstr>Презентация PowerPoint</vt:lpstr>
      <vt:lpstr>Поради, які допоможуть створити STEM-урок  1. Залучайте учнів до вирішення  реальних проблем та ситуацій                                                         2. Формулюйте чіткі критерії до                                                                завдань, які виконують учні.  3. Сприяйте продуктивній командній роботі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Запорізька Січ –                      козацька республіка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Роль STEM-освіти - Учить здобувачів освіти сприймати і розуміти завдання та формулювати гіпотезу у певному дослідженні.  - Формує вміння оригінально сприймати матеріал. - Розвиває критичне й аналітичне мислення.  Учень на уроці – активний діяч, дослідник, а педагог – коучинг, а не джерело знань, так як діти самостійно повинні знайти шляхи вирішення проблеми, застосовуючи знання або здійснюючи експеримент, або зробивши помилки. Тож учитель на таких уроках фасилітатор. </vt:lpstr>
      <vt:lpstr>Що дає STEM-освіта?</vt:lpstr>
      <vt:lpstr> Використання STEM – це одна з можливостей стимулювати інтерес учнів до історії як науки й до міждисциплінарних досліджень. </vt:lpstr>
      <vt:lpstr>Будь супергероєм для своїх дітей! Не забувай, що ти ж учитель!!!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STEM-освіта  на уроках суспільних дисциплін</dc:title>
  <dc:creator>Toma Kyshenko</dc:creator>
  <cp:lastModifiedBy>Home</cp:lastModifiedBy>
  <cp:revision>38</cp:revision>
  <dcterms:created xsi:type="dcterms:W3CDTF">2023-11-08T20:40:45Z</dcterms:created>
  <dcterms:modified xsi:type="dcterms:W3CDTF">2023-12-06T08:02:10Z</dcterms:modified>
</cp:coreProperties>
</file>