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308" r:id="rId3"/>
    <p:sldId id="301" r:id="rId4"/>
    <p:sldId id="302" r:id="rId5"/>
    <p:sldId id="303" r:id="rId6"/>
    <p:sldId id="304" r:id="rId7"/>
    <p:sldId id="305" r:id="rId8"/>
    <p:sldId id="306" r:id="rId9"/>
    <p:sldId id="260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8ECED35-8D92-4D05-B657-74A33546E6D7}">
          <p14:sldIdLst>
            <p14:sldId id="256"/>
            <p14:sldId id="308"/>
            <p14:sldId id="301"/>
            <p14:sldId id="302"/>
            <p14:sldId id="303"/>
            <p14:sldId id="304"/>
            <p14:sldId id="305"/>
            <p14:sldId id="306"/>
            <p14:sldId id="26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ZaRd" initials="W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4" autoAdjust="0"/>
    <p:restoredTop sz="86314" autoAdjust="0"/>
  </p:normalViewPr>
  <p:slideViewPr>
    <p:cSldViewPr>
      <p:cViewPr>
        <p:scale>
          <a:sx n="80" d="100"/>
          <a:sy n="80" d="100"/>
        </p:scale>
        <p:origin x="-510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205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EF45D-C710-4F65-88B8-D296D3C19CAF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05CEFD-56ED-4D8F-9793-FC963A064B8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9552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7558F82-6607-4510-996C-EA1ADDE4FB90}" type="datetimeFigureOut">
              <a:rPr lang="uk-UA" smtClean="0"/>
              <a:t>20.12.2023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34CB889-C247-487E-B858-4F9BB44DE703}" type="slidenum">
              <a:rPr lang="uk-UA" smtClean="0"/>
              <a:t>‹#›</a:t>
            </a:fld>
            <a:endParaRPr lang="uk-U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476672"/>
            <a:ext cx="7772400" cy="352839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solidFill>
                  <a:schemeClr val="tx1"/>
                </a:solidFill>
              </a:rPr>
              <a:t>РОЗРОБЛЯЄМО СТРАТЕГІЮ ЗАКЛАДУ ДОШКІЛЬНОЇ ОСВІТИ</a:t>
            </a:r>
            <a:endParaRPr lang="uk-UA" sz="4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64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-1323528"/>
            <a:ext cx="7344816" cy="7560840"/>
          </a:xfrm>
        </p:spPr>
        <p:txBody>
          <a:bodyPr>
            <a:normAutofit/>
          </a:bodyPr>
          <a:lstStyle/>
          <a:p>
            <a:pPr algn="l"/>
            <a:r>
              <a:rPr lang="uk-UA" dirty="0" smtClean="0">
                <a:solidFill>
                  <a:schemeClr val="tx1"/>
                </a:solidFill>
              </a:rPr>
              <a:t>  </a:t>
            </a:r>
            <a:r>
              <a:rPr lang="uk-UA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СНОВНІ РОЗДІЛИ</a:t>
            </a:r>
            <a:br>
              <a:rPr lang="uk-UA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sz="2400" dirty="0" smtClean="0">
                <a:solidFill>
                  <a:schemeClr val="tx1"/>
                </a:solidFill>
              </a:rPr>
              <a:t>І. Вступ</a:t>
            </a:r>
            <a:r>
              <a:rPr lang="uk-UA" dirty="0">
                <a:solidFill>
                  <a:schemeClr val="tx1"/>
                </a:solidFill>
              </a:rPr>
              <a:t/>
            </a:r>
            <a:br>
              <a:rPr lang="uk-UA" dirty="0">
                <a:solidFill>
                  <a:schemeClr val="tx1"/>
                </a:solidFill>
              </a:rPr>
            </a:br>
            <a:r>
              <a:rPr lang="uk-UA" sz="2800" dirty="0" err="1" smtClean="0">
                <a:solidFill>
                  <a:schemeClr val="tx1"/>
                </a:solidFill>
              </a:rPr>
              <a:t>ІІ.Інформаційно-аналітична</a:t>
            </a:r>
            <a:r>
              <a:rPr lang="uk-UA" sz="2800" dirty="0" smtClean="0">
                <a:solidFill>
                  <a:schemeClr val="tx1"/>
                </a:solidFill>
              </a:rPr>
              <a:t> довідка про діяльність  ЗДО.</a:t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>ІІІ. Мета, основні завдання та очікувані результати стратегії розвитку.</a:t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uk-UA" sz="2800" dirty="0" smtClean="0">
                <a:solidFill>
                  <a:schemeClr val="tx1"/>
                </a:solidFill>
              </a:rPr>
              <a:t>І</a:t>
            </a:r>
            <a:r>
              <a:rPr lang="en-US" sz="2800" dirty="0" smtClean="0">
                <a:solidFill>
                  <a:schemeClr val="tx1"/>
                </a:solidFill>
              </a:rPr>
              <a:t>V.</a:t>
            </a:r>
            <a:r>
              <a:rPr lang="uk-UA" sz="2700" dirty="0" smtClean="0">
                <a:solidFill>
                  <a:schemeClr val="tx1"/>
                </a:solidFill>
              </a:rPr>
              <a:t>Шляхи реалізації стратегії розвитку.</a:t>
            </a:r>
            <a:br>
              <a:rPr lang="uk-UA" sz="2700" dirty="0" smtClean="0">
                <a:solidFill>
                  <a:schemeClr val="tx1"/>
                </a:solidFill>
              </a:rPr>
            </a:br>
            <a:r>
              <a:rPr lang="uk-UA" sz="2700" dirty="0" smtClean="0">
                <a:solidFill>
                  <a:schemeClr val="tx1"/>
                </a:solidFill>
              </a:rPr>
              <a:t/>
            </a:r>
            <a:br>
              <a:rPr lang="uk-UA" sz="2700" dirty="0" smtClean="0">
                <a:solidFill>
                  <a:schemeClr val="tx1"/>
                </a:solidFill>
              </a:rPr>
            </a:br>
            <a:r>
              <a:rPr lang="uk-UA" sz="2000" dirty="0" smtClean="0">
                <a:solidFill>
                  <a:schemeClr val="tx1"/>
                </a:solidFill>
              </a:rPr>
              <a:t>4.1. Формування іміджу сучасного закладу освіти.</a:t>
            </a:r>
            <a:br>
              <a:rPr lang="uk-UA" sz="2000" dirty="0" smtClean="0">
                <a:solidFill>
                  <a:schemeClr val="tx1"/>
                </a:solidFill>
              </a:rPr>
            </a:br>
            <a:r>
              <a:rPr lang="uk-UA" sz="2000" dirty="0" smtClean="0">
                <a:solidFill>
                  <a:schemeClr val="tx1"/>
                </a:solidFill>
              </a:rPr>
              <a:t>4.2.Система педагогічної діяльності.</a:t>
            </a:r>
            <a:br>
              <a:rPr lang="uk-UA" sz="2000" dirty="0" smtClean="0">
                <a:solidFill>
                  <a:schemeClr val="tx1"/>
                </a:solidFill>
              </a:rPr>
            </a:br>
            <a:r>
              <a:rPr lang="uk-UA" sz="2000" dirty="0" smtClean="0">
                <a:solidFill>
                  <a:schemeClr val="tx1"/>
                </a:solidFill>
              </a:rPr>
              <a:t>4.3.Наступність взаємодії закладу з родинами вихованців.</a:t>
            </a:r>
            <a:br>
              <a:rPr lang="uk-UA" sz="2000" dirty="0" smtClean="0">
                <a:solidFill>
                  <a:schemeClr val="tx1"/>
                </a:solidFill>
              </a:rPr>
            </a:br>
            <a:r>
              <a:rPr lang="uk-UA" sz="2000" dirty="0" smtClean="0">
                <a:solidFill>
                  <a:schemeClr val="tx1"/>
                </a:solidFill>
              </a:rPr>
              <a:t>4.4.Матеріально-технічне забезпечення закладу.</a:t>
            </a:r>
            <a:r>
              <a:rPr lang="uk-UA" sz="2000" dirty="0" smtClean="0"/>
              <a:t/>
            </a:r>
            <a:br>
              <a:rPr lang="uk-UA" sz="2000" dirty="0" smtClean="0"/>
            </a:br>
            <a:endParaRPr lang="uk-UA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94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5536" y="332656"/>
            <a:ext cx="7918648" cy="5976664"/>
          </a:xfrm>
        </p:spPr>
        <p:txBody>
          <a:bodyPr>
            <a:normAutofit/>
          </a:bodyPr>
          <a:lstStyle/>
          <a:p>
            <a:pPr algn="l"/>
            <a: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Пріоритетні напрями діяльності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акладу </a:t>
            </a:r>
            <a: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дошкільної </a:t>
            </a:r>
            <a: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освіти.</a:t>
            </a:r>
            <a:b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Паспорт  ЗДО. Мета. Основні завдання стратегії.</a:t>
            </a:r>
            <a:b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Визначення компонентів </a:t>
            </a:r>
            <a: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внутрішньої </a:t>
            </a:r>
            <a: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системи забезпечення якості</a:t>
            </a:r>
            <a:b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освітньої діяльності та якості освіти закладу</a:t>
            </a:r>
            <a: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uk-UA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іміджу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закладу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-Система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освітньої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-Система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управлінської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1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Фінансово-економічне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ресурсне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Очікувані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r>
              <a:rPr lang="ru-RU" sz="1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2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98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8206680" cy="6696744"/>
          </a:xfrm>
        </p:spPr>
        <p:txBody>
          <a:bodyPr>
            <a:normAutofit fontScale="90000"/>
          </a:bodyPr>
          <a:lstStyle/>
          <a:p>
            <a:pPr algn="l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ШЛЯХИ РЕАЛІЗАЦІЇ СТРАТЕГІЇ РОЗВИТКУ</a:t>
            </a:r>
            <a:r>
              <a:rPr lang="uk-UA" dirty="0" smtClean="0">
                <a:solidFill>
                  <a:schemeClr val="tx1"/>
                </a:solidFill>
              </a:rPr>
              <a:t/>
            </a:r>
            <a:br>
              <a:rPr lang="uk-UA" dirty="0" smtClean="0">
                <a:solidFill>
                  <a:schemeClr val="tx1"/>
                </a:solidFill>
              </a:rPr>
            </a:br>
            <a:r>
              <a:rPr lang="ru-RU" dirty="0"/>
              <a:t>	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іміджу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сучасного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закладу </a:t>
            </a:r>
            <a:r>
              <a:rPr lang="ru-RU" sz="20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середовище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забезпечує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комфортні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безпечні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дизайн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середовища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закладу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функціональним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ефективно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приміщення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територію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закладу 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освітньому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безпечні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перебування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вихованців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закладі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дошкільної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проводити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роботу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профілактики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запобіганню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дитячого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травматизму;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навчати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дітей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правилам та нормам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безпечної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довкіллі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дотримуватись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санітарно-гігієнічних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правил і норм;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здорового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харчування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безпечного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мережі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Інтернет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ЗАХОДИ</a:t>
            </a:r>
            <a: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r>
              <a:rPr lang="uk-UA" sz="1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800" dirty="0">
                <a:latin typeface="Times New Roman" pitchFamily="18" charset="0"/>
                <a:cs typeface="Times New Roman" pitchFamily="18" charset="0"/>
              </a:rPr>
            </a:br>
            <a:endParaRPr lang="uk-UA" sz="1800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40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1484784"/>
            <a:ext cx="7918648" cy="4176464"/>
          </a:xfrm>
        </p:spPr>
        <p:txBody>
          <a:bodyPr>
            <a:normAutofit fontScale="90000"/>
          </a:bodyPr>
          <a:lstStyle/>
          <a:p>
            <a:pPr algn="l"/>
            <a:r>
              <a:rPr lang="uk-UA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Освітнє середовище закладу освіти</a:t>
            </a:r>
            <a:br>
              <a:rPr lang="uk-UA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вільне від будь-яких форм насильства та дискримінації</a:t>
            </a:r>
            <a:br>
              <a:rPr lang="uk-UA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1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Мета:</a:t>
            </a:r>
            <a:br>
              <a:rPr lang="uk-UA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Створення психологічно-комфортного середовища для вихованців, їхніх батьків та педагогічних працівників та організовувати освітній процес на принципах партнерства, взаємодії та недискримінації.</a:t>
            </a:r>
            <a:br>
              <a:rPr lang="uk-UA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ЗАХОДИ</a:t>
            </a: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endParaRPr lang="uk-UA" sz="2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1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7918648" cy="4608512"/>
          </a:xfrm>
        </p:spPr>
        <p:txBody>
          <a:bodyPr>
            <a:normAutofit fontScale="90000"/>
          </a:bodyPr>
          <a:lstStyle/>
          <a:p>
            <a:pPr algn="l"/>
            <a:r>
              <a:rPr lang="uk-UA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Інклюзивне, розвивальне та мотивуюче до навчання освітнє середовище</a:t>
            </a:r>
            <a:br>
              <a:rPr lang="uk-UA" sz="2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Мета:</a:t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	забезпечення доступності здобуття дошкільної освіти;</a:t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	забезпечення підготовки дітей до подальшого успішного навчання в школі;</a:t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	збереження та зміцнення фізичного, психічного і духовного здоров’я дітей з раннього віку;</a:t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	формування свідомого ставлення до власного здоров’я;</a:t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	урізноманітнення форм спільної роботи з батьками.</a:t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ЗАХОДИ</a:t>
            </a:r>
            <a: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11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1196752"/>
            <a:ext cx="7918648" cy="4536504"/>
          </a:xfrm>
        </p:spPr>
        <p:txBody>
          <a:bodyPr>
            <a:normAutofit fontScale="90000"/>
          </a:bodyPr>
          <a:lstStyle/>
          <a:p>
            <a:pPr algn="l"/>
            <a:r>
              <a:rPr lang="uk-UA" sz="1800" i="1" dirty="0">
                <a:solidFill>
                  <a:schemeClr val="tx2">
                    <a:lumMod val="75000"/>
                  </a:schemeClr>
                </a:solidFill>
              </a:rPr>
              <a:t>	</a:t>
            </a:r>
            <a:r>
              <a:rPr lang="uk-UA" sz="2700" b="1" dirty="0">
                <a:solidFill>
                  <a:schemeClr val="tx2">
                    <a:lumMod val="75000"/>
                  </a:schemeClr>
                </a:solidFill>
              </a:rPr>
              <a:t>Система оцінювання освітньої діяльності здобувачів освіти</a:t>
            </a:r>
            <a:br>
              <a:rPr lang="uk-UA" sz="27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b="1" i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1800" b="1" i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>Мета:</a:t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>Застосування внутрішнього моніторингу, що передбачає систематичне відстеження та коригування результатів навчання кожного здобувача освіти</a:t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>Система педагогічної діяльності</a:t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b="1" dirty="0">
                <a:solidFill>
                  <a:schemeClr val="tx2">
                    <a:lumMod val="75000"/>
                  </a:schemeClr>
                </a:solidFill>
              </a:rPr>
              <a:t>Кадрове забезпечення закладу освіти</a:t>
            </a:r>
            <a:br>
              <a:rPr lang="uk-UA" sz="1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>Мета:</a:t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>-	оптимізація кадрового забезпечення закладу дошкільної освіти;</a:t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>-	  оновлення змісту і форм професійної діяльності педагогічних працівників;</a:t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>-	  підготовка та підтримка компетентного </a:t>
            </a:r>
            <a:r>
              <a:rPr lang="uk-UA" sz="1800" dirty="0" smtClean="0">
                <a:solidFill>
                  <a:schemeClr val="tx2">
                    <a:lumMod val="75000"/>
                  </a:schemeClr>
                </a:solidFill>
              </a:rPr>
              <a:t>педагога</a:t>
            </a:r>
            <a:br>
              <a:rPr lang="uk-UA" sz="1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1800" dirty="0" smtClean="0">
                <a:solidFill>
                  <a:schemeClr val="tx2">
                    <a:lumMod val="75000"/>
                  </a:schemeClr>
                </a:solidFill>
              </a:rPr>
              <a:t>ЗАХОДИ</a:t>
            </a:r>
            <a:r>
              <a:rPr lang="uk-UA" sz="18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1800" dirty="0">
                <a:solidFill>
                  <a:schemeClr val="tx2">
                    <a:lumMod val="75000"/>
                  </a:schemeClr>
                </a:solidFill>
              </a:rPr>
            </a:br>
            <a:endParaRPr lang="uk-UA" sz="1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16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23528" y="1385392"/>
            <a:ext cx="8424936" cy="5860032"/>
          </a:xfrm>
        </p:spPr>
        <p:txBody>
          <a:bodyPr>
            <a:normAutofit fontScale="90000"/>
          </a:bodyPr>
          <a:lstStyle/>
          <a:p>
            <a:pPr algn="l"/>
            <a:r>
              <a:rPr lang="uk-UA" sz="2700" b="1" dirty="0">
                <a:solidFill>
                  <a:schemeClr val="tx2">
                    <a:lumMod val="75000"/>
                  </a:schemeClr>
                </a:solidFill>
              </a:rPr>
              <a:t>Постійне підвищення рівня професійної </a:t>
            </a:r>
            <a:r>
              <a:rPr lang="uk-UA" sz="2700" b="1" dirty="0" smtClean="0">
                <a:solidFill>
                  <a:schemeClr val="tx2">
                    <a:lumMod val="75000"/>
                  </a:schemeClr>
                </a:solidFill>
              </a:rPr>
              <a:t>компетентності та </a:t>
            </a:r>
            <a:r>
              <a:rPr lang="uk-UA" sz="2700" b="1" dirty="0">
                <a:solidFill>
                  <a:schemeClr val="tx2">
                    <a:lumMod val="75000"/>
                  </a:schemeClr>
                </a:solidFill>
              </a:rPr>
              <a:t>майстерності педагогічних працівників</a:t>
            </a:r>
            <a:br>
              <a:rPr lang="uk-UA" sz="27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b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b="1" dirty="0">
                <a:solidFill>
                  <a:schemeClr val="tx2">
                    <a:lumMod val="75000"/>
                  </a:schemeClr>
                </a:solidFill>
              </a:rPr>
              <a:t>Мета:</a:t>
            </a:r>
            <a:br>
              <a:rPr lang="uk-UA" sz="22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i="1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200" i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i="1" dirty="0">
                <a:solidFill>
                  <a:schemeClr val="tx2">
                    <a:lumMod val="75000"/>
                  </a:schemeClr>
                </a:solidFill>
              </a:rPr>
              <a:t>-	</a:t>
            </a: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>створення сприятливих умов для підвищення професійного рівня, педагогічної майстерності, творчої ініціативи та самовдосконалення педагогічних працівників;</a:t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>-	надання методичної допомоги педагогічним працівникам щодо організації освітньої роботи з дошкільниками;</a:t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>-	навчально-методичне забезпечення освітнього процесу в закладі дошкільної освіти; </a:t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dirty="0" err="1">
                <a:solidFill>
                  <a:schemeClr val="tx2">
                    <a:lumMod val="75000"/>
                  </a:schemeClr>
                </a:solidFill>
              </a:rPr>
              <a:t>-впровадження</a:t>
            </a: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> інноваційних методик, технологій, програм в практику роботи з</a:t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>метою забезпечення ефективності освітнього </a:t>
            </a:r>
            <a:r>
              <a:rPr lang="uk-UA" sz="2200" dirty="0" smtClean="0">
                <a:solidFill>
                  <a:schemeClr val="tx2">
                    <a:lumMod val="75000"/>
                  </a:schemeClr>
                </a:solidFill>
              </a:rPr>
              <a:t>процесу</a:t>
            </a:r>
            <a:br>
              <a:rPr lang="uk-UA" sz="22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dirty="0" smtClean="0">
                <a:solidFill>
                  <a:schemeClr val="tx2">
                    <a:lumMod val="75000"/>
                  </a:schemeClr>
                </a:solidFill>
              </a:rPr>
              <a:t>ЗАХОДИ</a:t>
            </a: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200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uk-UA" sz="2200" dirty="0">
                <a:solidFill>
                  <a:schemeClr val="tx2">
                    <a:lumMod val="75000"/>
                  </a:schemeClr>
                </a:solidFill>
              </a:rPr>
            </a:br>
            <a:endParaRPr lang="uk-UA" sz="2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86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259632" y="2348880"/>
            <a:ext cx="7408333" cy="410445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uk-UA" sz="1600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uk-UA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стратегія і планування в ЗДО</a:t>
            </a:r>
          </a:p>
          <a:p>
            <a:endParaRPr lang="uk-UA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Мета:</a:t>
            </a:r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створити </a:t>
            </a:r>
            <a:r>
              <a:rPr lang="uk-UA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підтримувати атмосферу довіри, інформаційної прозорості, конструктивної співпраці між учасниками освітнього процесу та громадою</a:t>
            </a:r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ЗАХОДИ</a:t>
            </a:r>
            <a:endParaRPr lang="uk-UA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416823" cy="1684776"/>
          </a:xfrm>
        </p:spPr>
        <p:txBody>
          <a:bodyPr>
            <a:normAutofit/>
          </a:bodyPr>
          <a:lstStyle/>
          <a:p>
            <a:r>
              <a:rPr lang="uk-UA" sz="2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СИСТЕМА УПРАВЛІНСЬКОЇ ДІЯЛЬНОСТІ ТА ПЛАНУВАННЯ В ЗДО</a:t>
            </a:r>
            <a:endParaRPr lang="uk-UA" sz="2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43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1430</TotalTime>
  <Words>68</Words>
  <Application>Microsoft Office PowerPoint</Application>
  <PresentationFormat>Экран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Волна</vt:lpstr>
      <vt:lpstr>   РОЗРОБЛЯЄМО СТРАТЕГІЮ ЗАКЛАДУ ДОШКІЛЬНОЇ ОСВІТИ</vt:lpstr>
      <vt:lpstr>  ОСНОВНІ РОЗДІЛИ  І. Вступ ІІ.Інформаційно-аналітична довідка про діяльність  ЗДО. ІІІ. Мета, основні завдання та очікувані результати стратегії розвитку. ІV.Шляхи реалізації стратегії розвитку.  4.1. Формування іміджу сучасного закладу освіти. 4.2.Система педагогічної діяльності. 4.3.Наступність взаємодії закладу з родинами вихованців. 4.4.Матеріально-технічне забезпечення закладу. </vt:lpstr>
      <vt:lpstr>1. Пріоритетні напрями діяльності закладу дошкільної освіти.  2. Паспорт  ЗДО. Мета. Основні завдання стратегії.  3. Визначення компонентів внутрішньої системи забезпечення якості освітньої діяльності та якості освіти закладу:  - Формування іміджу сучасного закладу освіти:  -Система оцінювання освітньої діяльності здобувачів освіти; - Система педагогічної діяльності;  -Система управлінської діяльності:  -Фінансово-економічне та ресурсне забезпечення програми; - Очікувані результати: </vt:lpstr>
      <vt:lpstr>        ШЛЯХИ РЕАЛІЗАЦІЇ СТРАТЕГІЇ РОЗВИТКУ  Формування  іміджу сучасного закладу освіти  Освітнє середовище забезпечує комфортні та безпечні умови навчання та праці  - зробити дизайн освітнього середовища закладу освіти функціональним, який дозволяє максимально ефективно використовувати приміщення та територію закладу в освітньому процесі;  - створювати безпечні умови для перебування вихованців та працівників в закладі дошкільної освіти;  - проводити роботу щодо профілактики та запобіганню дитячого травматизму; - навчати дітей правилам та нормам безпечної поведінки у довкіллі; - дотримуватись вимог санітарно-гігієнічних правил і норм; - створювати умови для здорового харчування;  - створювати умови для безпечного використання мережі Інтернет. ЗАХОДИ   </vt:lpstr>
      <vt:lpstr>Освітнє середовище закладу освіти  вільне від будь-яких форм насильства та дискримінації  Мета:  Створення психологічно-комфортного середовища для вихованців, їхніх батьків та педагогічних працівників та організовувати освітній процес на принципах партнерства, взаємодії та недискримінації.  ЗАХОДИ </vt:lpstr>
      <vt:lpstr>Інклюзивне, розвивальне та мотивуюче до навчання освітнє середовище  Мета: - забезпечення доступності здобуття дошкільної освіти; - забезпечення підготовки дітей до подальшого успішного навчання в школі;  - збереження та зміцнення фізичного, психічного і духовного здоров’я дітей з раннього віку;  - формування свідомого ставлення до власного здоров’я; - урізноманітнення форм спільної роботи з батьками.  ЗАХОДИ </vt:lpstr>
      <vt:lpstr> Система оцінювання освітньої діяльності здобувачів освіти  Мета:  Застосування внутрішнього моніторингу, що передбачає систематичне відстеження та коригування результатів навчання кожного здобувача освіти Система педагогічної діяльності  Кадрове забезпечення закладу освіти  Мета:  - оптимізація кадрового забезпечення закладу дошкільної освіти;  -   оновлення змісту і форм професійної діяльності педагогічних працівників;  -   підготовка та підтримка компетентного педагога ЗАХОДИ </vt:lpstr>
      <vt:lpstr>Постійне підвищення рівня професійної компетентності та майстерності педагогічних працівників  Мета:  - створення сприятливих умов для підвищення професійного рівня, педагогічної майстерності, творчої ініціативи та самовдосконалення педагогічних працівників;  - надання методичної допомоги педагогічним працівникам щодо організації освітньої роботи з дошкільниками;  - навчально-методичне забезпечення освітнього процесу в закладі дошкільної освіти;  -впровадження інноваційних методик, технологій, програм в практику роботи з  метою забезпечення ефективності освітнього процесу ЗАХОДИ  </vt:lpstr>
      <vt:lpstr>СИСТЕМА УПРАВЛІНСЬКОЇ ДІЯЛЬНОСТІ ТА ПЛАНУВАННЯ В ЗДО</vt:lpstr>
    </vt:vector>
  </TitlesOfParts>
  <Company>noname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ПОРТФОЛІО  ЯК ФОРМА ОЦІНКИ САМООСВІТНЬОЇ ДІЯЛЬНОСТІ ПЕДАГОГА</dc:title>
  <dc:creator>WiZaRd</dc:creator>
  <cp:lastModifiedBy>NS</cp:lastModifiedBy>
  <cp:revision>96</cp:revision>
  <dcterms:created xsi:type="dcterms:W3CDTF">2012-05-27T08:10:16Z</dcterms:created>
  <dcterms:modified xsi:type="dcterms:W3CDTF">2023-12-20T14:20:36Z</dcterms:modified>
</cp:coreProperties>
</file>