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5FE8C5-C8FD-4844-A449-0170559B5316}" type="doc">
      <dgm:prSet loTypeId="urn:microsoft.com/office/officeart/2005/8/layout/b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ru-RU"/>
        </a:p>
      </dgm:t>
    </dgm:pt>
    <dgm:pt modelId="{F9AB1FAC-8DE0-4299-AFAA-8DF3FCA7B1B0}">
      <dgm:prSet phldrT="[Текст]" custT="1"/>
      <dgm:spPr>
        <a:xfrm>
          <a:off x="345043" y="1428"/>
          <a:ext cx="1998464" cy="1199078"/>
        </a:xfr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ru-RU" sz="14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Компететентнісний підхід на уроках української мови</a:t>
          </a:r>
        </a:p>
      </dgm:t>
    </dgm:pt>
    <dgm:pt modelId="{D2A22467-BD32-418D-A106-AFF709A6FEFA}" type="parTrans" cxnId="{B18385FB-0934-473D-BDBB-DD6CB0DCD2D7}">
      <dgm:prSet/>
      <dgm:spPr/>
      <dgm:t>
        <a:bodyPr/>
        <a:lstStyle/>
        <a:p>
          <a:endParaRPr lang="ru-RU">
            <a:solidFill>
              <a:sysClr val="windowText" lastClr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DB6EA7AC-4A45-45DC-832D-114B1D153153}" type="sibTrans" cxnId="{B18385FB-0934-473D-BDBB-DD6CB0DCD2D7}">
      <dgm:prSet/>
      <dgm:spPr>
        <a:xfrm rot="21598247">
          <a:off x="2519371" y="352451"/>
          <a:ext cx="423674" cy="495619"/>
        </a:xfrm>
        <a:solidFill>
          <a:srgbClr val="4BACC6">
            <a:hueOff val="0"/>
            <a:satOff val="0"/>
            <a:lumOff val="0"/>
            <a:alphaOff val="0"/>
          </a:srgbClr>
        </a:solidFill>
        <a:ln>
          <a:noFill/>
        </a:ln>
        <a:effectLst/>
      </dgm:spPr>
      <dgm:t>
        <a:bodyPr/>
        <a:lstStyle/>
        <a:p>
          <a:endParaRPr lang="ru-RU">
            <a:solidFill>
              <a:sysClr val="windowText" lastClr="000000"/>
            </a:solidFill>
            <a:latin typeface="Times New Roman" pitchFamily="18" charset="0"/>
            <a:ea typeface="+mn-ea"/>
            <a:cs typeface="Times New Roman" pitchFamily="18" charset="0"/>
          </a:endParaRPr>
        </a:p>
      </dgm:t>
    </dgm:pt>
    <dgm:pt modelId="{BDD8BBC0-FC07-4FE1-AE47-595470EDCED0}">
      <dgm:prSet phldrT="[Текст]" custT="1"/>
      <dgm:spPr>
        <a:xfrm>
          <a:off x="3142892" y="1999892"/>
          <a:ext cx="1998464" cy="1199078"/>
        </a:xfrm>
        <a:solidFill>
          <a:srgbClr val="4BACC6">
            <a:hueOff val="-6622584"/>
            <a:satOff val="26541"/>
            <a:lumOff val="5752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ru-RU" sz="14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Міжпредметні  (загальнопредметні) компетентності</a:t>
          </a:r>
        </a:p>
      </dgm:t>
    </dgm:pt>
    <dgm:pt modelId="{BF94B048-6FBA-4A47-9885-2ED888708901}" type="parTrans" cxnId="{8C8A5BC5-4B5F-4622-AD7B-AB6B0CD3801D}">
      <dgm:prSet/>
      <dgm:spPr/>
      <dgm:t>
        <a:bodyPr/>
        <a:lstStyle/>
        <a:p>
          <a:endParaRPr lang="ru-RU">
            <a:solidFill>
              <a:sysClr val="windowText" lastClr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19240879-3AD7-4BB4-AA8F-A78FCC45D880}" type="sibTrans" cxnId="{8C8A5BC5-4B5F-4622-AD7B-AB6B0CD3801D}">
      <dgm:prSet/>
      <dgm:spPr>
        <a:xfrm rot="10800000">
          <a:off x="2543353" y="2351622"/>
          <a:ext cx="423674" cy="495619"/>
        </a:xfrm>
        <a:solidFill>
          <a:srgbClr val="4BACC6">
            <a:hueOff val="-9933876"/>
            <a:satOff val="39811"/>
            <a:lumOff val="8628"/>
            <a:alphaOff val="0"/>
          </a:srgbClr>
        </a:solidFill>
        <a:ln>
          <a:noFill/>
        </a:ln>
        <a:effectLst/>
      </dgm:spPr>
      <dgm:t>
        <a:bodyPr/>
        <a:lstStyle/>
        <a:p>
          <a:endParaRPr lang="ru-RU">
            <a:solidFill>
              <a:sysClr val="windowText" lastClr="000000"/>
            </a:solidFill>
            <a:latin typeface="Times New Roman" pitchFamily="18" charset="0"/>
            <a:ea typeface="+mn-ea"/>
            <a:cs typeface="Times New Roman" pitchFamily="18" charset="0"/>
          </a:endParaRPr>
        </a:p>
      </dgm:t>
    </dgm:pt>
    <dgm:pt modelId="{D40F77EF-DD2C-4FDA-AC1A-93B5C20312C0}">
      <dgm:prSet phldrT="[Текст]" custT="1"/>
      <dgm:spPr>
        <a:xfrm>
          <a:off x="345043" y="1999892"/>
          <a:ext cx="1998464" cy="1199078"/>
        </a:xfrm>
        <a:solidFill>
          <a:srgbClr val="4BACC6">
            <a:hueOff val="-9933876"/>
            <a:satOff val="39811"/>
            <a:lumOff val="8628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ru-RU" sz="14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Знання, вміння, навички, досвід, ставлення, здатність успішно діяти</a:t>
          </a:r>
        </a:p>
      </dgm:t>
    </dgm:pt>
    <dgm:pt modelId="{76BCBC21-B099-4153-A0B2-3D771B6FA03B}" type="parTrans" cxnId="{27C3F87B-F432-4FFF-801D-938CA87438CF}">
      <dgm:prSet/>
      <dgm:spPr/>
      <dgm:t>
        <a:bodyPr/>
        <a:lstStyle/>
        <a:p>
          <a:endParaRPr lang="ru-RU">
            <a:solidFill>
              <a:sysClr val="windowText" lastClr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67346838-F951-462A-A421-39BCD33F34E7}" type="sibTrans" cxnId="{27C3F87B-F432-4FFF-801D-938CA87438CF}">
      <dgm:prSet/>
      <dgm:spPr/>
      <dgm:t>
        <a:bodyPr/>
        <a:lstStyle/>
        <a:p>
          <a:endParaRPr lang="ru-RU">
            <a:solidFill>
              <a:sysClr val="windowText" lastClr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E896390D-0F21-496A-AABE-A4724D3CCE9C}">
      <dgm:prSet phldrT="[Текст]" custT="1"/>
      <dgm:spPr>
        <a:xfrm>
          <a:off x="345043" y="1999892"/>
          <a:ext cx="1998464" cy="1199078"/>
        </a:xfrm>
        <a:solidFill>
          <a:srgbClr val="4BACC6">
            <a:hueOff val="-9933876"/>
            <a:satOff val="39811"/>
            <a:lumOff val="8628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ru-RU" sz="14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Предметні (галузеві)</a:t>
          </a:r>
        </a:p>
      </dgm:t>
    </dgm:pt>
    <dgm:pt modelId="{5D70D878-3223-4019-B01B-7111E5726B44}" type="parTrans" cxnId="{A6A35262-BFCC-4908-8193-3A41CE58803C}">
      <dgm:prSet/>
      <dgm:spPr/>
      <dgm:t>
        <a:bodyPr/>
        <a:lstStyle/>
        <a:p>
          <a:endParaRPr lang="ru-RU"/>
        </a:p>
      </dgm:t>
    </dgm:pt>
    <dgm:pt modelId="{B9E0CED7-B5FC-48AF-B45A-95FD01799BED}" type="sibTrans" cxnId="{A6A35262-BFCC-4908-8193-3A41CE58803C}">
      <dgm:prSet/>
      <dgm:spPr/>
      <dgm:t>
        <a:bodyPr/>
        <a:lstStyle/>
        <a:p>
          <a:endParaRPr lang="ru-RU"/>
        </a:p>
      </dgm:t>
    </dgm:pt>
    <dgm:pt modelId="{484FE207-DD64-4525-9839-5A088DF52B87}">
      <dgm:prSet phldrT="[Текст]" custT="1"/>
      <dgm:spPr>
        <a:xfrm>
          <a:off x="345043" y="1428"/>
          <a:ext cx="1998464" cy="1199078"/>
        </a:xfr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ru-RU" sz="14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Результативно-діяльнісна освіта</a:t>
          </a:r>
        </a:p>
      </dgm:t>
    </dgm:pt>
    <dgm:pt modelId="{C2C88DCD-B9A1-4FB2-AFDC-DEC3DB470430}" type="parTrans" cxnId="{FDEB38CD-F72D-4DD1-B28B-B7863CD0A7F1}">
      <dgm:prSet/>
      <dgm:spPr/>
      <dgm:t>
        <a:bodyPr/>
        <a:lstStyle/>
        <a:p>
          <a:endParaRPr lang="ru-RU"/>
        </a:p>
      </dgm:t>
    </dgm:pt>
    <dgm:pt modelId="{3F4A6B60-CF2E-4F3A-BBF4-8008C1C39778}" type="sibTrans" cxnId="{FDEB38CD-F72D-4DD1-B28B-B7863CD0A7F1}">
      <dgm:prSet/>
      <dgm:spPr/>
      <dgm:t>
        <a:bodyPr/>
        <a:lstStyle/>
        <a:p>
          <a:endParaRPr lang="ru-RU"/>
        </a:p>
      </dgm:t>
    </dgm:pt>
    <dgm:pt modelId="{EFBC34E9-5005-416B-8090-271656D0E824}">
      <dgm:prSet phldrT="[Текст]" custT="1"/>
      <dgm:spPr>
        <a:xfrm>
          <a:off x="345043" y="1428"/>
          <a:ext cx="1998464" cy="1199078"/>
        </a:xfr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ru-RU" sz="1400" dirty="0" err="1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Ключові</a:t>
          </a:r>
          <a:r>
            <a:rPr lang="ru-RU" sz="1400" dirty="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 </a:t>
          </a:r>
          <a:r>
            <a:rPr lang="ru-RU" sz="1400" dirty="0" err="1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компетентності</a:t>
          </a:r>
          <a:r>
            <a:rPr lang="ru-RU" sz="1400" dirty="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 (</a:t>
          </a:r>
          <a:r>
            <a:rPr lang="ru-RU" sz="1400" dirty="0" err="1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універсальні</a:t>
          </a:r>
          <a:r>
            <a:rPr lang="ru-RU" sz="1400" dirty="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)</a:t>
          </a:r>
        </a:p>
      </dgm:t>
    </dgm:pt>
    <dgm:pt modelId="{62E67FA2-F716-47DD-8D7B-D26B676EE988}" type="parTrans" cxnId="{5D06BCF0-4358-4563-B4A2-E2FA318920D5}">
      <dgm:prSet/>
      <dgm:spPr/>
      <dgm:t>
        <a:bodyPr/>
        <a:lstStyle/>
        <a:p>
          <a:endParaRPr lang="ru-RU"/>
        </a:p>
      </dgm:t>
    </dgm:pt>
    <dgm:pt modelId="{53C5C1C7-BB77-4B44-AA79-EF939432EAB8}" type="sibTrans" cxnId="{5D06BCF0-4358-4563-B4A2-E2FA318920D5}">
      <dgm:prSet/>
      <dgm:spPr/>
      <dgm:t>
        <a:bodyPr/>
        <a:lstStyle/>
        <a:p>
          <a:endParaRPr lang="ru-RU"/>
        </a:p>
      </dgm:t>
    </dgm:pt>
    <dgm:pt modelId="{A5A9E4B4-2CFE-4104-A577-580668F29DBE}" type="pres">
      <dgm:prSet presAssocID="{CC5FE8C5-C8FD-4844-A449-0170559B5316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ru-RU"/>
        </a:p>
      </dgm:t>
    </dgm:pt>
    <dgm:pt modelId="{F31FEA72-9690-4FF8-ABA7-046B57291390}" type="pres">
      <dgm:prSet presAssocID="{F9AB1FAC-8DE0-4299-AFAA-8DF3FCA7B1B0}" presName="compNode" presStyleCnt="0"/>
      <dgm:spPr/>
    </dgm:pt>
    <dgm:pt modelId="{286A3D17-B53D-44B5-96C4-90CC249B4104}" type="pres">
      <dgm:prSet presAssocID="{F9AB1FAC-8DE0-4299-AFAA-8DF3FCA7B1B0}" presName="dummyConnPt" presStyleCnt="0"/>
      <dgm:spPr/>
    </dgm:pt>
    <dgm:pt modelId="{D996AB53-1FBE-4624-93B4-C76CC3EF244B}" type="pres">
      <dgm:prSet presAssocID="{F9AB1FAC-8DE0-4299-AFAA-8DF3FCA7B1B0}" presName="node" presStyleLbl="node1" presStyleIdx="0" presStyleCnt="6" custScaleX="12114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DAC526B-F15B-4EFD-AF55-5B8E996669DC}" type="pres">
      <dgm:prSet presAssocID="{DB6EA7AC-4A45-45DC-832D-114B1D153153}" presName="sibTrans" presStyleLbl="bgSibTrans2D1" presStyleIdx="0" presStyleCnt="5"/>
      <dgm:spPr/>
      <dgm:t>
        <a:bodyPr/>
        <a:lstStyle/>
        <a:p>
          <a:endParaRPr lang="ru-RU"/>
        </a:p>
      </dgm:t>
    </dgm:pt>
    <dgm:pt modelId="{CE98760F-A08F-44AB-9B08-EB2D8EBBC3C0}" type="pres">
      <dgm:prSet presAssocID="{EFBC34E9-5005-416B-8090-271656D0E824}" presName="compNode" presStyleCnt="0"/>
      <dgm:spPr/>
    </dgm:pt>
    <dgm:pt modelId="{80356EAA-C5EE-4D73-AFC4-DA42943017EB}" type="pres">
      <dgm:prSet presAssocID="{EFBC34E9-5005-416B-8090-271656D0E824}" presName="dummyConnPt" presStyleCnt="0"/>
      <dgm:spPr/>
    </dgm:pt>
    <dgm:pt modelId="{3CC7CA79-E39E-4692-AEDE-6D61EB98E0E6}" type="pres">
      <dgm:prSet presAssocID="{EFBC34E9-5005-416B-8090-271656D0E82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3ACF89D0-6D89-4261-80CA-EC7511BC331E}" type="pres">
      <dgm:prSet presAssocID="{53C5C1C7-BB77-4B44-AA79-EF939432EAB8}" presName="sibTrans" presStyleLbl="bgSibTrans2D1" presStyleIdx="1" presStyleCnt="5"/>
      <dgm:spPr/>
      <dgm:t>
        <a:bodyPr/>
        <a:lstStyle/>
        <a:p>
          <a:endParaRPr lang="ru-RU"/>
        </a:p>
      </dgm:t>
    </dgm:pt>
    <dgm:pt modelId="{E1E54527-A83A-4FE8-AA75-8FBED29990B4}" type="pres">
      <dgm:prSet presAssocID="{BDD8BBC0-FC07-4FE1-AE47-595470EDCED0}" presName="compNode" presStyleCnt="0"/>
      <dgm:spPr/>
    </dgm:pt>
    <dgm:pt modelId="{96C70971-4523-4D52-A89D-AF3EC14B5EAB}" type="pres">
      <dgm:prSet presAssocID="{BDD8BBC0-FC07-4FE1-AE47-595470EDCED0}" presName="dummyConnPt" presStyleCnt="0"/>
      <dgm:spPr/>
    </dgm:pt>
    <dgm:pt modelId="{E8B2D9D1-305E-4437-B1DB-24C8AE7FFE14}" type="pres">
      <dgm:prSet presAssocID="{BDD8BBC0-FC07-4FE1-AE47-595470EDCED0}" presName="node" presStyleLbl="node1" presStyleIdx="2" presStyleCnt="6" custScaleX="117391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D49610F-7D19-47B3-BC33-C0ADF2C0B782}" type="pres">
      <dgm:prSet presAssocID="{19240879-3AD7-4BB4-AA8F-A78FCC45D880}" presName="sibTrans" presStyleLbl="bgSibTrans2D1" presStyleIdx="2" presStyleCnt="5"/>
      <dgm:spPr/>
      <dgm:t>
        <a:bodyPr/>
        <a:lstStyle/>
        <a:p>
          <a:endParaRPr lang="ru-RU"/>
        </a:p>
      </dgm:t>
    </dgm:pt>
    <dgm:pt modelId="{E2F2449E-F6F0-4D05-801F-862188407698}" type="pres">
      <dgm:prSet presAssocID="{E896390D-0F21-496A-AABE-A4724D3CCE9C}" presName="compNode" presStyleCnt="0"/>
      <dgm:spPr/>
    </dgm:pt>
    <dgm:pt modelId="{577F3205-6C2B-49F8-8AC9-FBFAC3383593}" type="pres">
      <dgm:prSet presAssocID="{E896390D-0F21-496A-AABE-A4724D3CCE9C}" presName="dummyConnPt" presStyleCnt="0"/>
      <dgm:spPr/>
    </dgm:pt>
    <dgm:pt modelId="{1F57F2E4-0EB2-4823-9B76-CD1017F17EBC}" type="pres">
      <dgm:prSet presAssocID="{E896390D-0F21-496A-AABE-A4724D3CCE9C}" presName="node" presStyleLbl="node1" presStyleIdx="3" presStyleCnt="6" custScaleX="116276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90EF454-78F1-436A-983A-41750C4F27DF}" type="pres">
      <dgm:prSet presAssocID="{B9E0CED7-B5FC-48AF-B45A-95FD01799BED}" presName="sibTrans" presStyleLbl="bgSibTrans2D1" presStyleIdx="3" presStyleCnt="5"/>
      <dgm:spPr/>
      <dgm:t>
        <a:bodyPr/>
        <a:lstStyle/>
        <a:p>
          <a:endParaRPr lang="ru-RU"/>
        </a:p>
      </dgm:t>
    </dgm:pt>
    <dgm:pt modelId="{94F0FBAA-2EBB-4662-96E6-5FABE2C10063}" type="pres">
      <dgm:prSet presAssocID="{D40F77EF-DD2C-4FDA-AC1A-93B5C20312C0}" presName="compNode" presStyleCnt="0"/>
      <dgm:spPr/>
    </dgm:pt>
    <dgm:pt modelId="{C4DE25FF-BD85-41CE-89DE-06A63267FA6B}" type="pres">
      <dgm:prSet presAssocID="{D40F77EF-DD2C-4FDA-AC1A-93B5C20312C0}" presName="dummyConnPt" presStyleCnt="0"/>
      <dgm:spPr/>
    </dgm:pt>
    <dgm:pt modelId="{8CB06C83-03A2-409C-A58B-2C06B102581E}" type="pres">
      <dgm:prSet presAssocID="{D40F77EF-DD2C-4FDA-AC1A-93B5C20312C0}" presName="node" presStyleLbl="node1" presStyleIdx="4" presStyleCnt="6" custScaleX="108764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4286E2A-C2DA-4067-9E92-F30AE00177B6}" type="pres">
      <dgm:prSet presAssocID="{67346838-F951-462A-A421-39BCD33F34E7}" presName="sibTrans" presStyleLbl="bgSibTrans2D1" presStyleIdx="4" presStyleCnt="5"/>
      <dgm:spPr/>
      <dgm:t>
        <a:bodyPr/>
        <a:lstStyle/>
        <a:p>
          <a:endParaRPr lang="ru-RU"/>
        </a:p>
      </dgm:t>
    </dgm:pt>
    <dgm:pt modelId="{E9141E54-8AB9-441A-966F-FEFA942D1511}" type="pres">
      <dgm:prSet presAssocID="{484FE207-DD64-4525-9839-5A088DF52B87}" presName="compNode" presStyleCnt="0"/>
      <dgm:spPr/>
    </dgm:pt>
    <dgm:pt modelId="{9BB56D3D-ECAD-4573-8B5F-EFD66EA8990E}" type="pres">
      <dgm:prSet presAssocID="{484FE207-DD64-4525-9839-5A088DF52B87}" presName="dummyConnPt" presStyleCnt="0"/>
      <dgm:spPr/>
    </dgm:pt>
    <dgm:pt modelId="{96CBAF8E-D8A8-4E99-A482-FF5685DD13B2}" type="pres">
      <dgm:prSet presAssocID="{484FE207-DD64-4525-9839-5A088DF52B87}" presName="node" presStyleLbl="node1" presStyleIdx="5" presStyleCnt="6" custScaleX="121147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E8D32ECB-13E4-4846-8369-18B21A75E235}" type="presOf" srcId="{E896390D-0F21-496A-AABE-A4724D3CCE9C}" destId="{1F57F2E4-0EB2-4823-9B76-CD1017F17EBC}" srcOrd="0" destOrd="0" presId="urn:microsoft.com/office/officeart/2005/8/layout/bProcess4"/>
    <dgm:cxn modelId="{5D06BCF0-4358-4563-B4A2-E2FA318920D5}" srcId="{CC5FE8C5-C8FD-4844-A449-0170559B5316}" destId="{EFBC34E9-5005-416B-8090-271656D0E824}" srcOrd="1" destOrd="0" parTransId="{62E67FA2-F716-47DD-8D7B-D26B676EE988}" sibTransId="{53C5C1C7-BB77-4B44-AA79-EF939432EAB8}"/>
    <dgm:cxn modelId="{8C8A5BC5-4B5F-4622-AD7B-AB6B0CD3801D}" srcId="{CC5FE8C5-C8FD-4844-A449-0170559B5316}" destId="{BDD8BBC0-FC07-4FE1-AE47-595470EDCED0}" srcOrd="2" destOrd="0" parTransId="{BF94B048-6FBA-4A47-9885-2ED888708901}" sibTransId="{19240879-3AD7-4BB4-AA8F-A78FCC45D880}"/>
    <dgm:cxn modelId="{27C3F87B-F432-4FFF-801D-938CA87438CF}" srcId="{CC5FE8C5-C8FD-4844-A449-0170559B5316}" destId="{D40F77EF-DD2C-4FDA-AC1A-93B5C20312C0}" srcOrd="4" destOrd="0" parTransId="{76BCBC21-B099-4153-A0B2-3D771B6FA03B}" sibTransId="{67346838-F951-462A-A421-39BCD33F34E7}"/>
    <dgm:cxn modelId="{D63A8579-58FC-483E-8D66-AE3247FBA553}" type="presOf" srcId="{CC5FE8C5-C8FD-4844-A449-0170559B5316}" destId="{A5A9E4B4-2CFE-4104-A577-580668F29DBE}" srcOrd="0" destOrd="0" presId="urn:microsoft.com/office/officeart/2005/8/layout/bProcess4"/>
    <dgm:cxn modelId="{73900EAA-9FBE-42CD-ADB3-AC684C497B45}" type="presOf" srcId="{67346838-F951-462A-A421-39BCD33F34E7}" destId="{B4286E2A-C2DA-4067-9E92-F30AE00177B6}" srcOrd="0" destOrd="0" presId="urn:microsoft.com/office/officeart/2005/8/layout/bProcess4"/>
    <dgm:cxn modelId="{990B949E-F403-4FE7-91F9-85BFD0162553}" type="presOf" srcId="{19240879-3AD7-4BB4-AA8F-A78FCC45D880}" destId="{ED49610F-7D19-47B3-BC33-C0ADF2C0B782}" srcOrd="0" destOrd="0" presId="urn:microsoft.com/office/officeart/2005/8/layout/bProcess4"/>
    <dgm:cxn modelId="{0D1C86EC-65B6-41EA-B2C3-2726CE3DE895}" type="presOf" srcId="{F9AB1FAC-8DE0-4299-AFAA-8DF3FCA7B1B0}" destId="{D996AB53-1FBE-4624-93B4-C76CC3EF244B}" srcOrd="0" destOrd="0" presId="urn:microsoft.com/office/officeart/2005/8/layout/bProcess4"/>
    <dgm:cxn modelId="{A315D6D1-7FA6-4AD2-8BC7-F936E1D9A9A1}" type="presOf" srcId="{484FE207-DD64-4525-9839-5A088DF52B87}" destId="{96CBAF8E-D8A8-4E99-A482-FF5685DD13B2}" srcOrd="0" destOrd="0" presId="urn:microsoft.com/office/officeart/2005/8/layout/bProcess4"/>
    <dgm:cxn modelId="{6605B037-4F4E-4E45-AF3B-7D4D03B3E52B}" type="presOf" srcId="{DB6EA7AC-4A45-45DC-832D-114B1D153153}" destId="{2DAC526B-F15B-4EFD-AF55-5B8E996669DC}" srcOrd="0" destOrd="0" presId="urn:microsoft.com/office/officeart/2005/8/layout/bProcess4"/>
    <dgm:cxn modelId="{E6C6C8B9-6E58-44DC-9CC8-8FE209FAC6DC}" type="presOf" srcId="{BDD8BBC0-FC07-4FE1-AE47-595470EDCED0}" destId="{E8B2D9D1-305E-4437-B1DB-24C8AE7FFE14}" srcOrd="0" destOrd="0" presId="urn:microsoft.com/office/officeart/2005/8/layout/bProcess4"/>
    <dgm:cxn modelId="{2B928E49-939F-4985-B6BC-C64F6B876F17}" type="presOf" srcId="{B9E0CED7-B5FC-48AF-B45A-95FD01799BED}" destId="{290EF454-78F1-436A-983A-41750C4F27DF}" srcOrd="0" destOrd="0" presId="urn:microsoft.com/office/officeart/2005/8/layout/bProcess4"/>
    <dgm:cxn modelId="{6092524E-2F86-43DA-B484-CCFCB5C324E8}" type="presOf" srcId="{D40F77EF-DD2C-4FDA-AC1A-93B5C20312C0}" destId="{8CB06C83-03A2-409C-A58B-2C06B102581E}" srcOrd="0" destOrd="0" presId="urn:microsoft.com/office/officeart/2005/8/layout/bProcess4"/>
    <dgm:cxn modelId="{A6A35262-BFCC-4908-8193-3A41CE58803C}" srcId="{CC5FE8C5-C8FD-4844-A449-0170559B5316}" destId="{E896390D-0F21-496A-AABE-A4724D3CCE9C}" srcOrd="3" destOrd="0" parTransId="{5D70D878-3223-4019-B01B-7111E5726B44}" sibTransId="{B9E0CED7-B5FC-48AF-B45A-95FD01799BED}"/>
    <dgm:cxn modelId="{2D2ECB12-1B87-4C3F-910B-021679EE0046}" type="presOf" srcId="{EFBC34E9-5005-416B-8090-271656D0E824}" destId="{3CC7CA79-E39E-4692-AEDE-6D61EB98E0E6}" srcOrd="0" destOrd="0" presId="urn:microsoft.com/office/officeart/2005/8/layout/bProcess4"/>
    <dgm:cxn modelId="{B18385FB-0934-473D-BDBB-DD6CB0DCD2D7}" srcId="{CC5FE8C5-C8FD-4844-A449-0170559B5316}" destId="{F9AB1FAC-8DE0-4299-AFAA-8DF3FCA7B1B0}" srcOrd="0" destOrd="0" parTransId="{D2A22467-BD32-418D-A106-AFF709A6FEFA}" sibTransId="{DB6EA7AC-4A45-45DC-832D-114B1D153153}"/>
    <dgm:cxn modelId="{FDEB38CD-F72D-4DD1-B28B-B7863CD0A7F1}" srcId="{CC5FE8C5-C8FD-4844-A449-0170559B5316}" destId="{484FE207-DD64-4525-9839-5A088DF52B87}" srcOrd="5" destOrd="0" parTransId="{C2C88DCD-B9A1-4FB2-AFDC-DEC3DB470430}" sibTransId="{3F4A6B60-CF2E-4F3A-BBF4-8008C1C39778}"/>
    <dgm:cxn modelId="{B613FE50-D57D-4C5D-A935-FF7EF4BFC5D2}" type="presOf" srcId="{53C5C1C7-BB77-4B44-AA79-EF939432EAB8}" destId="{3ACF89D0-6D89-4261-80CA-EC7511BC331E}" srcOrd="0" destOrd="0" presId="urn:microsoft.com/office/officeart/2005/8/layout/bProcess4"/>
    <dgm:cxn modelId="{9D162C2A-FDF7-49AA-BC8C-B0FE4D8BAE9F}" type="presParOf" srcId="{A5A9E4B4-2CFE-4104-A577-580668F29DBE}" destId="{F31FEA72-9690-4FF8-ABA7-046B57291390}" srcOrd="0" destOrd="0" presId="urn:microsoft.com/office/officeart/2005/8/layout/bProcess4"/>
    <dgm:cxn modelId="{99E92CB2-6607-4094-998B-28285468BF3B}" type="presParOf" srcId="{F31FEA72-9690-4FF8-ABA7-046B57291390}" destId="{286A3D17-B53D-44B5-96C4-90CC249B4104}" srcOrd="0" destOrd="0" presId="urn:microsoft.com/office/officeart/2005/8/layout/bProcess4"/>
    <dgm:cxn modelId="{2C8D87D6-9AC2-400E-B7A7-68811D7E228D}" type="presParOf" srcId="{F31FEA72-9690-4FF8-ABA7-046B57291390}" destId="{D996AB53-1FBE-4624-93B4-C76CC3EF244B}" srcOrd="1" destOrd="0" presId="urn:microsoft.com/office/officeart/2005/8/layout/bProcess4"/>
    <dgm:cxn modelId="{5966153D-76B0-4F87-B5D9-E970B20A48B4}" type="presParOf" srcId="{A5A9E4B4-2CFE-4104-A577-580668F29DBE}" destId="{2DAC526B-F15B-4EFD-AF55-5B8E996669DC}" srcOrd="1" destOrd="0" presId="urn:microsoft.com/office/officeart/2005/8/layout/bProcess4"/>
    <dgm:cxn modelId="{A0CA4461-C6C5-4A00-AECA-E01587BFAF0E}" type="presParOf" srcId="{A5A9E4B4-2CFE-4104-A577-580668F29DBE}" destId="{CE98760F-A08F-44AB-9B08-EB2D8EBBC3C0}" srcOrd="2" destOrd="0" presId="urn:microsoft.com/office/officeart/2005/8/layout/bProcess4"/>
    <dgm:cxn modelId="{D4BD1852-0BB4-49D2-A46C-FBFD618C4EAE}" type="presParOf" srcId="{CE98760F-A08F-44AB-9B08-EB2D8EBBC3C0}" destId="{80356EAA-C5EE-4D73-AFC4-DA42943017EB}" srcOrd="0" destOrd="0" presId="urn:microsoft.com/office/officeart/2005/8/layout/bProcess4"/>
    <dgm:cxn modelId="{F2C7C76F-06CD-4CDE-8DED-DBDECFD55C24}" type="presParOf" srcId="{CE98760F-A08F-44AB-9B08-EB2D8EBBC3C0}" destId="{3CC7CA79-E39E-4692-AEDE-6D61EB98E0E6}" srcOrd="1" destOrd="0" presId="urn:microsoft.com/office/officeart/2005/8/layout/bProcess4"/>
    <dgm:cxn modelId="{588872E0-EA96-47D9-9523-24408A024A7E}" type="presParOf" srcId="{A5A9E4B4-2CFE-4104-A577-580668F29DBE}" destId="{3ACF89D0-6D89-4261-80CA-EC7511BC331E}" srcOrd="3" destOrd="0" presId="urn:microsoft.com/office/officeart/2005/8/layout/bProcess4"/>
    <dgm:cxn modelId="{52F4F003-5B45-4DBD-A02E-48B23FD3D29D}" type="presParOf" srcId="{A5A9E4B4-2CFE-4104-A577-580668F29DBE}" destId="{E1E54527-A83A-4FE8-AA75-8FBED29990B4}" srcOrd="4" destOrd="0" presId="urn:microsoft.com/office/officeart/2005/8/layout/bProcess4"/>
    <dgm:cxn modelId="{3DADC606-75C7-4A3B-9A25-D5928B837924}" type="presParOf" srcId="{E1E54527-A83A-4FE8-AA75-8FBED29990B4}" destId="{96C70971-4523-4D52-A89D-AF3EC14B5EAB}" srcOrd="0" destOrd="0" presId="urn:microsoft.com/office/officeart/2005/8/layout/bProcess4"/>
    <dgm:cxn modelId="{C573D6E8-BF00-49F8-BB36-206FA6AAFB6D}" type="presParOf" srcId="{E1E54527-A83A-4FE8-AA75-8FBED29990B4}" destId="{E8B2D9D1-305E-4437-B1DB-24C8AE7FFE14}" srcOrd="1" destOrd="0" presId="urn:microsoft.com/office/officeart/2005/8/layout/bProcess4"/>
    <dgm:cxn modelId="{03CBE496-5420-49B7-BBE2-43BB11128858}" type="presParOf" srcId="{A5A9E4B4-2CFE-4104-A577-580668F29DBE}" destId="{ED49610F-7D19-47B3-BC33-C0ADF2C0B782}" srcOrd="5" destOrd="0" presId="urn:microsoft.com/office/officeart/2005/8/layout/bProcess4"/>
    <dgm:cxn modelId="{997F2CB2-645B-4942-BD25-D8C4CB2D7915}" type="presParOf" srcId="{A5A9E4B4-2CFE-4104-A577-580668F29DBE}" destId="{E2F2449E-F6F0-4D05-801F-862188407698}" srcOrd="6" destOrd="0" presId="urn:microsoft.com/office/officeart/2005/8/layout/bProcess4"/>
    <dgm:cxn modelId="{571AFCF3-1DE3-4904-934E-0FD7997B5CA9}" type="presParOf" srcId="{E2F2449E-F6F0-4D05-801F-862188407698}" destId="{577F3205-6C2B-49F8-8AC9-FBFAC3383593}" srcOrd="0" destOrd="0" presId="urn:microsoft.com/office/officeart/2005/8/layout/bProcess4"/>
    <dgm:cxn modelId="{C4182315-DECC-45CD-AFBE-551AA3051303}" type="presParOf" srcId="{E2F2449E-F6F0-4D05-801F-862188407698}" destId="{1F57F2E4-0EB2-4823-9B76-CD1017F17EBC}" srcOrd="1" destOrd="0" presId="urn:microsoft.com/office/officeart/2005/8/layout/bProcess4"/>
    <dgm:cxn modelId="{A380545D-9AD2-4462-8605-B4F644904615}" type="presParOf" srcId="{A5A9E4B4-2CFE-4104-A577-580668F29DBE}" destId="{290EF454-78F1-436A-983A-41750C4F27DF}" srcOrd="7" destOrd="0" presId="urn:microsoft.com/office/officeart/2005/8/layout/bProcess4"/>
    <dgm:cxn modelId="{389F30BF-1358-4BF5-9C52-8F6D2B19FFCB}" type="presParOf" srcId="{A5A9E4B4-2CFE-4104-A577-580668F29DBE}" destId="{94F0FBAA-2EBB-4662-96E6-5FABE2C10063}" srcOrd="8" destOrd="0" presId="urn:microsoft.com/office/officeart/2005/8/layout/bProcess4"/>
    <dgm:cxn modelId="{888D5FD5-D16F-4C83-B5BF-27CECD5366EB}" type="presParOf" srcId="{94F0FBAA-2EBB-4662-96E6-5FABE2C10063}" destId="{C4DE25FF-BD85-41CE-89DE-06A63267FA6B}" srcOrd="0" destOrd="0" presId="urn:microsoft.com/office/officeart/2005/8/layout/bProcess4"/>
    <dgm:cxn modelId="{620F6228-30C1-4121-9506-27410F9E8967}" type="presParOf" srcId="{94F0FBAA-2EBB-4662-96E6-5FABE2C10063}" destId="{8CB06C83-03A2-409C-A58B-2C06B102581E}" srcOrd="1" destOrd="0" presId="urn:microsoft.com/office/officeart/2005/8/layout/bProcess4"/>
    <dgm:cxn modelId="{D5DF7D6C-3341-4595-8C67-B311D4F9A4A7}" type="presParOf" srcId="{A5A9E4B4-2CFE-4104-A577-580668F29DBE}" destId="{B4286E2A-C2DA-4067-9E92-F30AE00177B6}" srcOrd="9" destOrd="0" presId="urn:microsoft.com/office/officeart/2005/8/layout/bProcess4"/>
    <dgm:cxn modelId="{CF44CD12-E3B7-40E3-8E3E-DD5FE7FF3F06}" type="presParOf" srcId="{A5A9E4B4-2CFE-4104-A577-580668F29DBE}" destId="{E9141E54-8AB9-441A-966F-FEFA942D1511}" srcOrd="10" destOrd="0" presId="urn:microsoft.com/office/officeart/2005/8/layout/bProcess4"/>
    <dgm:cxn modelId="{FE8CC0C7-78F3-4DB7-A8EC-0D39F5811DD7}" type="presParOf" srcId="{E9141E54-8AB9-441A-966F-FEFA942D1511}" destId="{9BB56D3D-ECAD-4573-8B5F-EFD66EA8990E}" srcOrd="0" destOrd="0" presId="urn:microsoft.com/office/officeart/2005/8/layout/bProcess4"/>
    <dgm:cxn modelId="{6A849B89-8E4F-46CA-B4D8-37FDD8BF0956}" type="presParOf" srcId="{E9141E54-8AB9-441A-966F-FEFA942D1511}" destId="{96CBAF8E-D8A8-4E99-A482-FF5685DD13B2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AC526B-F15B-4EFD-AF55-5B8E996669DC}">
      <dsp:nvSpPr>
        <dsp:cNvPr id="0" name=""/>
        <dsp:cNvSpPr/>
      </dsp:nvSpPr>
      <dsp:spPr>
        <a:xfrm rot="5400000">
          <a:off x="618868" y="708673"/>
          <a:ext cx="1097372" cy="132846"/>
        </a:xfrm>
        <a:prstGeom prst="rect">
          <a:avLst/>
        </a:prstGeom>
        <a:solidFill>
          <a:srgbClr val="4BACC6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96AB53-1FBE-4624-93B4-C76CC3EF244B}">
      <dsp:nvSpPr>
        <dsp:cNvPr id="0" name=""/>
        <dsp:cNvSpPr/>
      </dsp:nvSpPr>
      <dsp:spPr>
        <a:xfrm>
          <a:off x="711423" y="2693"/>
          <a:ext cx="1788223" cy="885646"/>
        </a:xfrm>
        <a:prstGeom prst="roundRect">
          <a:avLst>
            <a:gd name="adj" fmla="val 10000"/>
          </a:avLst>
        </a:prstGeo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kern="12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Компететентнісний підхід на уроках української мови</a:t>
          </a:r>
        </a:p>
      </dsp:txBody>
      <dsp:txXfrm>
        <a:off x="737363" y="28633"/>
        <a:ext cx="1736343" cy="833766"/>
      </dsp:txXfrm>
    </dsp:sp>
    <dsp:sp modelId="{3ACF89D0-6D89-4261-80CA-EC7511BC331E}">
      <dsp:nvSpPr>
        <dsp:cNvPr id="0" name=""/>
        <dsp:cNvSpPr/>
      </dsp:nvSpPr>
      <dsp:spPr>
        <a:xfrm rot="5400000">
          <a:off x="618868" y="1815731"/>
          <a:ext cx="1097372" cy="132846"/>
        </a:xfrm>
        <a:prstGeom prst="rect">
          <a:avLst/>
        </a:prstGeom>
        <a:solidFill>
          <a:schemeClr val="accent5">
            <a:hueOff val="-69254"/>
            <a:satOff val="-6632"/>
            <a:lumOff val="-66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7CA79-E39E-4692-AEDE-6D61EB98E0E6}">
      <dsp:nvSpPr>
        <dsp:cNvPr id="0" name=""/>
        <dsp:cNvSpPr/>
      </dsp:nvSpPr>
      <dsp:spPr>
        <a:xfrm>
          <a:off x="867496" y="1109751"/>
          <a:ext cx="1476077" cy="885646"/>
        </a:xfrm>
        <a:prstGeom prst="roundRect">
          <a:avLst>
            <a:gd name="adj" fmla="val 10000"/>
          </a:avLst>
        </a:prstGeo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kern="1200" dirty="0" err="1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Ключові</a:t>
          </a:r>
          <a:r>
            <a:rPr lang="ru-RU" sz="1400" kern="1200" dirty="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 </a:t>
          </a:r>
          <a:r>
            <a:rPr lang="ru-RU" sz="1400" kern="1200" dirty="0" err="1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компетентності</a:t>
          </a:r>
          <a:r>
            <a:rPr lang="ru-RU" sz="1400" kern="1200" dirty="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 (</a:t>
          </a:r>
          <a:r>
            <a:rPr lang="ru-RU" sz="1400" kern="1200" dirty="0" err="1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універсальні</a:t>
          </a:r>
          <a:r>
            <a:rPr lang="ru-RU" sz="1400" kern="1200" dirty="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)</a:t>
          </a:r>
        </a:p>
      </dsp:txBody>
      <dsp:txXfrm>
        <a:off x="893436" y="1135691"/>
        <a:ext cx="1424197" cy="833766"/>
      </dsp:txXfrm>
    </dsp:sp>
    <dsp:sp modelId="{ED49610F-7D19-47B3-BC33-C0ADF2C0B782}">
      <dsp:nvSpPr>
        <dsp:cNvPr id="0" name=""/>
        <dsp:cNvSpPr/>
      </dsp:nvSpPr>
      <dsp:spPr>
        <a:xfrm>
          <a:off x="1173240" y="2369260"/>
          <a:ext cx="2264012" cy="132846"/>
        </a:xfrm>
        <a:prstGeom prst="rect">
          <a:avLst/>
        </a:prstGeom>
        <a:solidFill>
          <a:srgbClr val="4BACC6">
            <a:hueOff val="-9933876"/>
            <a:satOff val="39811"/>
            <a:lumOff val="8628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2D9D1-305E-4437-B1DB-24C8AE7FFE14}">
      <dsp:nvSpPr>
        <dsp:cNvPr id="0" name=""/>
        <dsp:cNvSpPr/>
      </dsp:nvSpPr>
      <dsp:spPr>
        <a:xfrm>
          <a:off x="739144" y="2216809"/>
          <a:ext cx="1732781" cy="885646"/>
        </a:xfrm>
        <a:prstGeom prst="roundRect">
          <a:avLst>
            <a:gd name="adj" fmla="val 10000"/>
          </a:avLst>
        </a:prstGeom>
        <a:solidFill>
          <a:srgbClr val="4BACC6">
            <a:hueOff val="-6622584"/>
            <a:satOff val="26541"/>
            <a:lumOff val="5752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kern="12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Міжпредметні  (загальнопредметні) компетентності</a:t>
          </a:r>
        </a:p>
      </dsp:txBody>
      <dsp:txXfrm>
        <a:off x="765084" y="2242749"/>
        <a:ext cx="1680901" cy="833766"/>
      </dsp:txXfrm>
    </dsp:sp>
    <dsp:sp modelId="{290EF454-78F1-436A-983A-41750C4F27DF}">
      <dsp:nvSpPr>
        <dsp:cNvPr id="0" name=""/>
        <dsp:cNvSpPr/>
      </dsp:nvSpPr>
      <dsp:spPr>
        <a:xfrm rot="16200000">
          <a:off x="2894197" y="1815731"/>
          <a:ext cx="1097372" cy="132846"/>
        </a:xfrm>
        <a:prstGeom prst="rect">
          <a:avLst/>
        </a:prstGeom>
        <a:solidFill>
          <a:schemeClr val="accent5">
            <a:hueOff val="-207762"/>
            <a:satOff val="-19896"/>
            <a:lumOff val="-20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7F2E4-0EB2-4823-9B76-CD1017F17EBC}">
      <dsp:nvSpPr>
        <dsp:cNvPr id="0" name=""/>
        <dsp:cNvSpPr/>
      </dsp:nvSpPr>
      <dsp:spPr>
        <a:xfrm>
          <a:off x="3022702" y="2216809"/>
          <a:ext cx="1716323" cy="885646"/>
        </a:xfrm>
        <a:prstGeom prst="roundRect">
          <a:avLst>
            <a:gd name="adj" fmla="val 10000"/>
          </a:avLst>
        </a:prstGeom>
        <a:solidFill>
          <a:srgbClr val="4BACC6">
            <a:hueOff val="-9933876"/>
            <a:satOff val="39811"/>
            <a:lumOff val="8628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kern="12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Предметні (галузеві)</a:t>
          </a:r>
        </a:p>
      </dsp:txBody>
      <dsp:txXfrm>
        <a:off x="3048642" y="2242749"/>
        <a:ext cx="1664443" cy="833766"/>
      </dsp:txXfrm>
    </dsp:sp>
    <dsp:sp modelId="{B4286E2A-C2DA-4067-9E92-F30AE00177B6}">
      <dsp:nvSpPr>
        <dsp:cNvPr id="0" name=""/>
        <dsp:cNvSpPr/>
      </dsp:nvSpPr>
      <dsp:spPr>
        <a:xfrm rot="16200000">
          <a:off x="2894197" y="708673"/>
          <a:ext cx="1097372" cy="132846"/>
        </a:xfrm>
        <a:prstGeom prst="rect">
          <a:avLst/>
        </a:prstGeom>
        <a:solidFill>
          <a:schemeClr val="accent5">
            <a:hueOff val="-277017"/>
            <a:satOff val="-26528"/>
            <a:lumOff val="-266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06C83-03A2-409C-A58B-2C06B102581E}">
      <dsp:nvSpPr>
        <dsp:cNvPr id="0" name=""/>
        <dsp:cNvSpPr/>
      </dsp:nvSpPr>
      <dsp:spPr>
        <a:xfrm>
          <a:off x="3078144" y="1109751"/>
          <a:ext cx="1605440" cy="885646"/>
        </a:xfrm>
        <a:prstGeom prst="roundRect">
          <a:avLst>
            <a:gd name="adj" fmla="val 10000"/>
          </a:avLst>
        </a:prstGeom>
        <a:solidFill>
          <a:srgbClr val="4BACC6">
            <a:hueOff val="-9933876"/>
            <a:satOff val="39811"/>
            <a:lumOff val="8628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kern="12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Знання, вміння, навички, досвід, ставлення, здатність успішно діяти</a:t>
          </a:r>
        </a:p>
      </dsp:txBody>
      <dsp:txXfrm>
        <a:off x="3104084" y="1135691"/>
        <a:ext cx="1553560" cy="833766"/>
      </dsp:txXfrm>
    </dsp:sp>
    <dsp:sp modelId="{96CBAF8E-D8A8-4E99-A482-FF5685DD13B2}">
      <dsp:nvSpPr>
        <dsp:cNvPr id="0" name=""/>
        <dsp:cNvSpPr/>
      </dsp:nvSpPr>
      <dsp:spPr>
        <a:xfrm>
          <a:off x="2986752" y="2693"/>
          <a:ext cx="1788223" cy="885646"/>
        </a:xfrm>
        <a:prstGeom prst="roundRect">
          <a:avLst>
            <a:gd name="adj" fmla="val 10000"/>
          </a:avLst>
        </a:prstGeo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1400" kern="1200">
              <a:solidFill>
                <a:sysClr val="windowText" lastClr="000000"/>
              </a:solidFill>
              <a:latin typeface="Times New Roman" pitchFamily="18" charset="0"/>
              <a:ea typeface="+mn-ea"/>
              <a:cs typeface="Times New Roman" pitchFamily="18" charset="0"/>
            </a:rPr>
            <a:t>Результативно-діяльнісна освіта</a:t>
          </a:r>
        </a:p>
      </dsp:txBody>
      <dsp:txXfrm>
        <a:off x="3012692" y="28633"/>
        <a:ext cx="1736343" cy="833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ru-RU"/>
          </a:p>
        </p:txBody>
      </p:sp>
      <p:sp>
        <p:nvSpPr>
          <p:cNvPr id="10" name="Прямоугольник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Прямоугольник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Прямоугольник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Прямоугольник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Прямая соединительная линия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Прямая соединительная линия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Прямая соединительная линия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Прямая соединительная линия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Прямая соединительная линия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Прямая соединительная линия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Прямоугольник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Овал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Овал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Овал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Овал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Овал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8" name="Объект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  <p:sp>
        <p:nvSpPr>
          <p:cNvPr id="10" name="Нижний колонтитул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ru-RU"/>
          </a:p>
        </p:txBody>
      </p:sp>
      <p:sp>
        <p:nvSpPr>
          <p:cNvPr id="9" name="Прямоугольник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Прямоугольник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Прямоугольник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Прямоугольник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Прямая соединительная линия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Прямая соединительная линия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Прямая соединительная линия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Прямая соединительная линия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Прямая соединительная линия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Прямоугольник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Овал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Овал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Овал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Овал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Овал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Прямая соединительная линия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  <p:sp>
        <p:nvSpPr>
          <p:cNvPr id="9" name="Объект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1" name="Объект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  <p:sp>
        <p:nvSpPr>
          <p:cNvPr id="11" name="Объект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3" name="Объект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2" name="Текст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4" name="Текст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6" name="Дата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Прямая соединительная линия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Прямоугольник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Прямая соединительная линия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Овал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Объект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1" name="Дата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  <p:sp>
        <p:nvSpPr>
          <p:cNvPr id="23" name="Нижний колонтитул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ru-RU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Овал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Прямоугольник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Прямая соединительная линия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Прямая соединительная линия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Прямая соединительная линия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Дата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18" name="Номер слайда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  <p:sp>
        <p:nvSpPr>
          <p:cNvPr id="21" name="Нижний колонтитул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рямая соединительная линия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A3C8BFC-1300-48CF-AD16-68C164C2A4D3}" type="datetimeFigureOut">
              <a:rPr lang="ru-RU" smtClean="0"/>
              <a:t>26.02.2024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ru-RU"/>
          </a:p>
        </p:txBody>
      </p:sp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Прямоугольник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Прямая соединительная линия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Овал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0398ECC-37EF-44CE-A681-D23199FC0508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755576" y="836712"/>
            <a:ext cx="6192688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Компетентісний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підхід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3200" b="1" i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3200" b="1" i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уроках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української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мови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sz="3200" b="1" i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3200" b="1" i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літератури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умовах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впровадження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Державного стандарту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базової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i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повної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загальної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середньої</a:t>
            </a:r>
            <a:r>
              <a:rPr lang="ru-RU" sz="3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200" b="1" i="1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освіти</a:t>
            </a:r>
            <a:endParaRPr lang="ru-RU" sz="3200" b="1" i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uk-UA" sz="1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uk-UA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Підготувала вчитель</a:t>
            </a:r>
          </a:p>
          <a:p>
            <a:pPr algn="r"/>
            <a:r>
              <a:rPr lang="uk-UA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української мови</a:t>
            </a:r>
          </a:p>
          <a:p>
            <a:pPr algn="r"/>
            <a:r>
              <a:rPr lang="uk-UA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літератури </a:t>
            </a:r>
          </a:p>
          <a:p>
            <a:pPr algn="r"/>
            <a:r>
              <a:rPr lang="uk-UA" sz="1400" b="1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Томашгородського</a:t>
            </a:r>
            <a:r>
              <a:rPr lang="uk-UA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ліцею</a:t>
            </a:r>
            <a:r>
              <a:rPr lang="en-US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</a:t>
            </a:r>
            <a:endParaRPr lang="uk-UA" sz="14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uk-UA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uk-UA" sz="1400" b="1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Гарбовська</a:t>
            </a:r>
            <a:r>
              <a:rPr lang="uk-UA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І.В.</a:t>
            </a:r>
            <a:endParaRPr lang="uk-UA" sz="14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fontAlgn="base"/>
            <a:r>
              <a:rPr lang="ru-RU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ru-RU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                                                         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dirty="0"/>
          </a:p>
        </p:txBody>
      </p:sp>
      <p:pic>
        <p:nvPicPr>
          <p:cNvPr id="1026" name="Picture 2" descr="C:\Users\Admin\Desktop\164424-vector-reading-free-download-png-hq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43" y="4149080"/>
            <a:ext cx="205795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193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403648" y="1611957"/>
            <a:ext cx="626469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 </a:t>
            </a:r>
            <a:r>
              <a:rPr lang="ru-RU" sz="28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достатньо</a:t>
            </a:r>
            <a:r>
              <a:rPr lang="ru-RU" sz="28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знати, </a:t>
            </a:r>
            <a:r>
              <a:rPr lang="ru-RU" sz="28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необхідно</a:t>
            </a:r>
            <a:r>
              <a:rPr lang="ru-RU" sz="28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також</a:t>
            </a:r>
            <a:r>
              <a:rPr lang="ru-RU" sz="28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800" b="1" i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застосовувати</a:t>
            </a:r>
            <a:r>
              <a:rPr lang="ru-RU" sz="28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  </a:t>
            </a:r>
            <a:endParaRPr lang="ru-RU" sz="2800" b="1" i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28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800" b="1" i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А. Франс</a:t>
            </a:r>
            <a:endParaRPr lang="ru-RU" sz="28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:\Users\Admin\Desktop\im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897" y="2708920"/>
            <a:ext cx="338437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689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899592" y="1196752"/>
            <a:ext cx="626469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Головна </a:t>
            </a:r>
            <a:r>
              <a:rPr lang="ru-RU" sz="24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ідея</a:t>
            </a:r>
            <a:r>
              <a:rPr lang="ru-RU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Нової</a:t>
            </a:r>
            <a:r>
              <a:rPr lang="ru-RU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української</a:t>
            </a:r>
            <a:r>
              <a:rPr lang="ru-RU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школи</a:t>
            </a:r>
            <a:r>
              <a:rPr lang="ru-RU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компетентнісний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підхід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до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навчання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який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орієнтований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не на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процес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не на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накопичення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фактів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а на результат: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навчання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має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сформувати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дітей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здатність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практично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діяти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застосовувати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отримані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знання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вміння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і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навички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життєвих</a:t>
            </a:r>
            <a:r>
              <a:rPr lang="ru-RU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ситуаціях</a:t>
            </a:r>
            <a:endParaRPr lang="ru-RU" sz="24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1" name="Picture 3" descr="C:\Users\Admin\Desktop\images (8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21088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087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619672" y="1340768"/>
            <a:ext cx="597666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Сьогодні  серед  дослідників  немає  єдиної  точки  зору  щодо  розуміння  поняття  «</a:t>
            </a:r>
            <a:r>
              <a:rPr lang="uk-UA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компетентнісний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підхід». </a:t>
            </a:r>
            <a:endParaRPr lang="ru-RU" sz="24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</a:t>
            </a:r>
            <a:r>
              <a:rPr lang="uk-UA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Державному стандарті 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базової і повної загальної середньої освіти  </a:t>
            </a:r>
            <a:r>
              <a:rPr lang="uk-UA" sz="2400" b="1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компетентнісний</a:t>
            </a:r>
            <a:r>
              <a:rPr lang="uk-UA" sz="2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підхід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визначено як спрямованість навчально-виховного процесу  на досягнення результатів, якими є ієрархічно підпорядковані ключова,  </a:t>
            </a:r>
            <a:r>
              <a:rPr lang="uk-UA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загальнопредметна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й  предметна (галузева) компетентності.</a:t>
            </a:r>
            <a:endParaRPr lang="ru-RU" sz="24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21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475656" y="1268760"/>
            <a:ext cx="648072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Ключова  компетентність</a:t>
            </a:r>
            <a:r>
              <a:rPr lang="uk-UA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  цьому ж  самому  документі  розуміється  як спеціально структурований комплекс характеристик (якостей) особистості, що дає можливість їй ефективно діяти у різних сферах життєдіяльності  й належить  до загальногалузевого  змісту  освітніх  стандартів; </a:t>
            </a:r>
            <a:endParaRPr lang="ru-RU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20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загальнопредметна</a:t>
            </a:r>
            <a:r>
              <a:rPr lang="uk-UA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(міжпредметна) компетентність 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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здатність  учня застосовувати щодо міжпредметного кола проблем знання, уміння, навички, способи  діяльності  та  ставлення, які  належать  до  певного  кола  навчальних предметів і освітніх галузей;</a:t>
            </a:r>
            <a:endParaRPr lang="ru-RU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предметна (галузева) компетентність </a:t>
            </a:r>
            <a:r>
              <a:rPr lang="uk-UA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</a:t>
            </a:r>
            <a:r>
              <a:rPr lang="uk-UA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набутий учнями у процесі навчання досвід специфічної для певного предмета діяльності, пов’язаної  із засвоєнням, розумінням і застосуванням нових знань </a:t>
            </a:r>
            <a:endParaRPr lang="ru-RU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027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187624" y="1484784"/>
            <a:ext cx="626469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</a:t>
            </a:r>
            <a:r>
              <a:rPr lang="uk-UA" sz="24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еалізація </a:t>
            </a:r>
            <a:r>
              <a:rPr lang="uk-UA" sz="24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компетентнісного</a:t>
            </a:r>
            <a:r>
              <a:rPr lang="uk-UA" sz="2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підходу 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</a:t>
            </a:r>
            <a:r>
              <a:rPr lang="uk-UA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уроках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української мови передбачає оволодіння учнями системою </a:t>
            </a:r>
            <a:r>
              <a:rPr lang="uk-UA" sz="24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компетентностей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що ієрархічно взаємопов’язані й мають спільну мету </a:t>
            </a:r>
            <a:r>
              <a:rPr lang="uk-UA" sz="24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uk-UA" sz="2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засвоєння здобувачами освіти конкретних навчальних  результатів  (знань, умінь, навичок, формування ставлень, досвіду), рівень  оволодіння якими дозволяє  їм  адекватно поводитися  в  певних  навчальних і життєвих ситуаціях.</a:t>
            </a:r>
            <a:endParaRPr lang="ru-RU" sz="24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655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Схема 1"/>
          <p:cNvGraphicFramePr/>
          <p:nvPr>
            <p:extLst>
              <p:ext uri="{D42A27DB-BD31-4B8C-83A1-F6EECF244321}">
                <p14:modId xmlns:p14="http://schemas.microsoft.com/office/powerpoint/2010/main" val="2362078802"/>
              </p:ext>
            </p:extLst>
          </p:nvPr>
        </p:nvGraphicFramePr>
        <p:xfrm>
          <a:off x="1979712" y="1628800"/>
          <a:ext cx="5486400" cy="3105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Прямоугольник 2"/>
          <p:cNvSpPr/>
          <p:nvPr/>
        </p:nvSpPr>
        <p:spPr>
          <a:xfrm>
            <a:off x="2339752" y="508518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Реалізація  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компетентнісного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підходу  на  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уроках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української  мови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095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763688" y="890136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uk-UA" sz="1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Навчальні досягнення учнів за </a:t>
            </a:r>
            <a:r>
              <a:rPr lang="uk-UA" sz="14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компетентісним</a:t>
            </a:r>
            <a:r>
              <a:rPr lang="uk-UA" sz="1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підходом оцінюються за такими  показниками  </a:t>
            </a:r>
            <a:endParaRPr lang="uk-UA" sz="14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4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як  </a:t>
            </a:r>
            <a:r>
              <a:rPr lang="uk-UA" sz="1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знання,  діяльність,  творчість,  ставлення </a:t>
            </a:r>
            <a:endParaRPr lang="ru-RU" sz="14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2055384"/>
              </p:ext>
            </p:extLst>
          </p:nvPr>
        </p:nvGraphicFramePr>
        <p:xfrm>
          <a:off x="899592" y="2492896"/>
          <a:ext cx="5992179" cy="23183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12026"/>
                <a:gridCol w="4880153"/>
              </a:tblGrid>
              <a:tr h="5905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Знання</a:t>
                      </a:r>
                      <a:endParaRPr lang="ru-RU" sz="1100" b="1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Я знаю (уявлення, факти, відомості, ознаки, поняття)</a:t>
                      </a:r>
                      <a:endParaRPr lang="ru-RU" sz="11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</a:tr>
              <a:tr h="5905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Діяльність </a:t>
                      </a:r>
                      <a:endParaRPr lang="ru-RU" sz="1100" b="1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Я  знаю, як  це  зробити… я  вмію…, я можу… я  роблю…</a:t>
                      </a:r>
                      <a:endParaRPr lang="ru-RU" sz="11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</a:tr>
              <a:tr h="5429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Творчість </a:t>
                      </a:r>
                      <a:endParaRPr lang="ru-RU" sz="1100" b="1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Я  створюю,  я  придумую… я  змінюю… я знаходжу… я  доповнюю…</a:t>
                      </a:r>
                      <a:endParaRPr lang="ru-RU" sz="11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</a:tr>
              <a:tr h="5943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Ставлення</a:t>
                      </a:r>
                      <a:endParaRPr lang="ru-RU" sz="1100" b="1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uk-UA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Я  прагну  до… я  хочу  досягти… я  ціную… я схвалюю… я  заперечую… я думаю інакше…</a:t>
                      </a:r>
                      <a:endParaRPr lang="ru-RU" sz="11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331640" y="2093349"/>
            <a:ext cx="6131024" cy="52322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altLang="ru-RU" sz="1400" b="1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Навчальні досягнення учнів  за </a:t>
            </a:r>
            <a:r>
              <a:rPr kumimoji="0" lang="uk-UA" altLang="ru-RU" sz="1400" b="1" i="0" u="none" strike="noStrike" cap="none" normalizeH="0" baseline="0" dirty="0" err="1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компетентнісним</a:t>
            </a:r>
            <a:r>
              <a:rPr kumimoji="0" lang="uk-UA" altLang="ru-RU" sz="1400" b="1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 підходом</a:t>
            </a:r>
            <a:endParaRPr kumimoji="0" lang="ru-RU" altLang="ru-RU" sz="14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altLang="ru-RU" sz="14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:\Users\Admin\Desktop\images (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81128"/>
            <a:ext cx="1704975" cy="196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11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547664" y="785890"/>
            <a:ext cx="4572000" cy="390876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sz="2000" b="1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Ключові</a:t>
            </a:r>
            <a:r>
              <a:rPr lang="ru-RU" sz="20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компетентності</a:t>
            </a:r>
            <a:r>
              <a:rPr lang="ru-RU" sz="20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ru-RU" sz="20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вільне </a:t>
            </a: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володіння державною мовою, 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здатність спілкуватися рідною (у разі відмінності від державної) та іноземними  мовами, 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математична компетентність,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компетентності у галузі природничих  наук, техніки і  технологій,   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екологічна  компетентність, 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інформаційно-комунікаційна компетентність, 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навчання впродовж життя,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громадянські та соціальні компетентності, 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культурна компетентність, </a:t>
            </a:r>
            <a:endParaRPr lang="ru-RU" sz="16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підприємливість і фінансова </a:t>
            </a:r>
            <a:r>
              <a:rPr lang="uk-UA" sz="1600" i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грамотність</a:t>
            </a:r>
            <a:endParaRPr lang="ru-RU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Admin\Desktop\imag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25144"/>
            <a:ext cx="3181350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5967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169562" y="1124744"/>
            <a:ext cx="579613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</a:t>
            </a:r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міння, 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що формують  в учнів  ключові компетентності: </a:t>
            </a:r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вміння 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розв’язувати  проблеми, набувати  досвіду застосування </a:t>
            </a: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знань, самостійно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здобувати освіту й підвищувати власний освітній  рівень</a:t>
            </a: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знаходити  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інформацію, </a:t>
            </a: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кри­тично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мислити, </a:t>
            </a: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обстоювати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власну позицію; </a:t>
            </a:r>
            <a:endParaRPr lang="uk-UA" sz="16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оцінюва­ти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предмети, явища, події, власні й чужі дії і вчинки; </a:t>
            </a:r>
            <a:endParaRPr lang="uk-UA" sz="16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уміти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співпрацювати в колективі; </a:t>
            </a:r>
            <a:endParaRPr lang="uk-UA" sz="16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приймати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рішення й брати на себе відповідальність за результат; </a:t>
            </a:r>
            <a:endParaRPr lang="uk-UA" sz="16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самостійно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організо­вувати свою роботу; </a:t>
            </a:r>
            <a:endParaRPr lang="uk-UA" sz="16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пропонувати 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нові  шляхи й  спосо­би розв’язання  проблеми</a:t>
            </a: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1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виявляти  стійкість  перед  невдачами  й  проблемами</a:t>
            </a:r>
            <a:endParaRPr lang="ru-RU" sz="16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C:\Users\Admin\Desktop\images (4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080" y="4669382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392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043608" y="980728"/>
            <a:ext cx="57241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  формування ключових </a:t>
            </a:r>
            <a:r>
              <a:rPr lang="uk-UA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компетентностей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учнів на  </a:t>
            </a:r>
            <a:r>
              <a:rPr lang="uk-UA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уроках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української мови доцільно використовувати </a:t>
            </a:r>
            <a:r>
              <a:rPr lang="uk-UA" b="1" i="1" u="sng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інтерактивні технології, 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які  ґрунтуються  на  діалозі, моделюванні  ситуації вибору, вільному обміні думками, спільному вирішенні проблеми на основі аналізу обставин та відповідної  ситуації. </a:t>
            </a:r>
            <a:endParaRPr lang="uk-UA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Саме інтерактивні методи («мікрофон», «позначка», «</a:t>
            </a:r>
            <a:r>
              <a:rPr lang="uk-UA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кубування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», «</a:t>
            </a:r>
            <a:r>
              <a:rPr lang="uk-UA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сенкан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», «незакінчене речення», «асоціативний кущ» та ін.) дають  змогу  під  час   проведення  уроків  української мови  створити таке навчальне середовище, у  якому формуються й розвиваються ключові компетентності. </a:t>
            </a:r>
            <a:endParaRPr lang="ru-RU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Admin\Desktop\images (7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648" y="4471756"/>
            <a:ext cx="2162175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079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86000" y="612845"/>
            <a:ext cx="552636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Відповідно до Концепції Нової української школи </a:t>
            </a:r>
            <a:r>
              <a:rPr lang="uk-UA" b="1" i="1" u="sng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міжпредметна компетентність 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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це інтегральна  категорія, яка  охоплює ціннісні орієнтації, знання, уміння, способи діяльності, що задаються і формуються в процесі навчання у межах міжпредметного кола  навчальних предметів, і набутий особистісний досвід </a:t>
            </a:r>
            <a:endParaRPr lang="ru-RU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Мета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уроків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побудованих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на 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міжпредметному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змісті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створити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передумови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для 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різнобічного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розгляду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певного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об’єкта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явища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формування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системного 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мислення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збудження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уяви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позитивного 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ставлення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до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пізнання</a:t>
            </a:r>
            <a:r>
              <a:rPr lang="ru-RU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ru-RU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ru-RU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C:\Users\Admin\Desktop\images (6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21088"/>
            <a:ext cx="2495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2357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411760" y="40466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Змістові зв’язки української мови з навчальними предметами</a:t>
            </a:r>
            <a:endParaRPr lang="ru-RU" sz="16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/>
        </p:nvGraphicFramePr>
        <p:xfrm>
          <a:off x="1684372" y="1551528"/>
          <a:ext cx="5775256" cy="50162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87628"/>
                <a:gridCol w="2887628"/>
              </a:tblGrid>
              <a:tr h="452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Українська мова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Українська	література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 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  <a:tr h="6793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а</a:t>
                      </a:r>
                      <a:r>
                        <a:rPr lang="ru-RU" sz="1300">
                          <a:effectLst/>
                        </a:rPr>
                        <a:t>нтонім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переносне значення слів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зворотний порядок слів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антитеза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уособлення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інверсія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  <a:tr h="452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Українська мова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 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Історія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  <a:tr h="789101">
                <a:tc>
                  <a:txBody>
                    <a:bodyPr/>
                    <a:lstStyle/>
                    <a:p>
                      <a:pPr marR="76200" algn="ctr">
                        <a:lnSpc>
                          <a:spcPts val="1630"/>
                        </a:lnSpc>
                        <a:spcAft>
                          <a:spcPts val="0"/>
                        </a:spcAft>
                      </a:pPr>
                      <a:r>
                        <a:rPr lang="ru-RU" sz="1300" spc="5">
                          <a:effectLst/>
                        </a:rPr>
                        <a:t>розвиток мови</a:t>
                      </a:r>
                      <a:endParaRPr lang="ru-RU" sz="1000">
                        <a:effectLst/>
                      </a:endParaRPr>
                    </a:p>
                    <a:p>
                      <a:pPr marR="76200" algn="ctr">
                        <a:lnSpc>
                          <a:spcPts val="1630"/>
                        </a:lnSpc>
                        <a:spcAft>
                          <a:spcPts val="0"/>
                        </a:spcAft>
                      </a:pPr>
                      <a:r>
                        <a:rPr lang="uk-UA" sz="1300" spc="5">
                          <a:effectLst/>
                        </a:rPr>
                        <a:t>застарілі </a:t>
                      </a:r>
                      <a:r>
                        <a:rPr lang="ru-RU" sz="1300" spc="5">
                          <a:effectLst/>
                        </a:rPr>
                        <a:t>слова</a:t>
                      </a:r>
                      <a:endParaRPr lang="ru-RU" sz="1000">
                        <a:effectLst/>
                      </a:endParaRPr>
                    </a:p>
                    <a:p>
                      <a:pPr marR="76200" algn="ctr">
                        <a:lnSpc>
                          <a:spcPts val="1630"/>
                        </a:lnSpc>
                        <a:spcAft>
                          <a:spcPts val="0"/>
                        </a:spcAft>
                      </a:pPr>
                      <a:r>
                        <a:rPr lang="uk-UA" sz="1300" spc="5">
                          <a:effectLst/>
                        </a:rPr>
                        <a:t>діалект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 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розвиток суспільства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нація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народ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  <a:tr h="452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Українська мова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 spc="5">
                          <a:effectLst/>
                        </a:rPr>
                        <a:t> 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Мистецтво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  <a:tr h="679387">
                <a:tc>
                  <a:txBody>
                    <a:bodyPr/>
                    <a:lstStyle/>
                    <a:p>
                      <a:pPr marL="127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звук</a:t>
                      </a:r>
                      <a:endParaRPr lang="ru-RU" sz="1000">
                        <a:effectLst/>
                      </a:endParaRPr>
                    </a:p>
                    <a:p>
                      <a:pPr marL="12700" algn="ctr">
                        <a:lnSpc>
                          <a:spcPts val="1300"/>
                        </a:lnSpc>
                        <a:spcAft>
                          <a:spcPts val="285"/>
                        </a:spcAft>
                      </a:pPr>
                      <a:r>
                        <a:rPr lang="uk-UA" sz="1300">
                          <a:effectLst/>
                        </a:rPr>
                        <a:t>наголос</a:t>
                      </a:r>
                      <a:endParaRPr lang="ru-RU" sz="1000">
                        <a:effectLst/>
                      </a:endParaRPr>
                    </a:p>
                    <a:p>
                      <a:pPr marL="12700" algn="ctr">
                        <a:lnSpc>
                          <a:spcPts val="1300"/>
                        </a:lnSpc>
                        <a:spcAft>
                          <a:spcPts val="1785"/>
                        </a:spcAft>
                      </a:pPr>
                      <a:r>
                        <a:rPr lang="uk-UA" sz="1300">
                          <a:effectLst/>
                        </a:rPr>
                        <a:t>інтонація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marL="1460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голос</a:t>
                      </a:r>
                      <a:endParaRPr lang="ru-RU" sz="1000">
                        <a:effectLst/>
                      </a:endParaRPr>
                    </a:p>
                    <a:p>
                      <a:pPr marL="1460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тон</a:t>
                      </a:r>
                      <a:endParaRPr lang="ru-RU" sz="1000">
                        <a:effectLst/>
                      </a:endParaRPr>
                    </a:p>
                    <a:p>
                      <a:pPr marL="1460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речитатив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  <a:tr h="452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ru-RU" sz="1300">
                          <a:effectLst/>
                        </a:rPr>
                        <a:t>Українська мова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 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Географія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  <a:tr h="566390">
                <a:tc>
                  <a:txBody>
                    <a:bodyPr/>
                    <a:lstStyle/>
                    <a:p>
                      <a:pPr marL="12700" algn="ctr">
                        <a:lnSpc>
                          <a:spcPts val="1300"/>
                        </a:lnSpc>
                        <a:spcAft>
                          <a:spcPts val="285"/>
                        </a:spcAft>
                      </a:pPr>
                      <a:r>
                        <a:rPr lang="uk-UA" sz="1300">
                          <a:effectLst/>
                        </a:rPr>
                        <a:t>групи мов світу</a:t>
                      </a:r>
                      <a:endParaRPr lang="ru-RU" sz="1000">
                        <a:effectLst/>
                      </a:endParaRPr>
                    </a:p>
                    <a:p>
                      <a:pPr marL="127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слов’янські і неслов’янські мови</a:t>
                      </a:r>
                      <a:endParaRPr lang="ru-RU" sz="10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>
                          <a:effectLst/>
                        </a:rPr>
                        <a:t> </a:t>
                      </a:r>
                      <a:endParaRPr lang="ru-RU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 dirty="0">
                          <a:effectLst/>
                        </a:rPr>
                        <a:t>народи, що населяють земну кулю</a:t>
                      </a:r>
                      <a:endParaRPr lang="ru-RU" sz="10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300" dirty="0">
                          <a:effectLst/>
                        </a:rPr>
                        <a:t>їхні мови</a:t>
                      </a:r>
                      <a:endParaRPr lang="ru-RU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297" marR="63297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303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683568" y="1700808"/>
            <a:ext cx="69847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/>
              <a:t>      </a:t>
            </a:r>
            <a:r>
              <a:rPr lang="ru-RU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Формуванню</a:t>
            </a:r>
            <a:r>
              <a:rPr lang="ru-RU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міжпредметн</a:t>
            </a:r>
            <a:r>
              <a:rPr lang="uk-UA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их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компетентностей 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учнів 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сприяє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проведення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інтегрованих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уроків</a:t>
            </a:r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ru-RU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ru-RU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Форми</a:t>
            </a:r>
            <a:r>
              <a:rPr lang="ru-RU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проведення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уроків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можуть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бути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різними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урок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диспут, урок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семінар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урок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конференція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урок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екскурсія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тощо</a:t>
            </a:r>
            <a:r>
              <a:rPr lang="ru-RU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Саме інтегровані </a:t>
            </a:r>
            <a:r>
              <a:rPr lang="uk-UA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уроки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спрямовані на  всебічне  розкриття певної теми, явища чи поняття, що дозволяє повно реалізовувати </a:t>
            </a:r>
            <a:r>
              <a:rPr lang="uk-UA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компетентнісний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підхід. </a:t>
            </a:r>
            <a:endParaRPr lang="uk-UA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Як 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зауважує </a:t>
            </a:r>
            <a:r>
              <a:rPr lang="uk-UA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Н.Голуб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«перевага інтегрованих уроків полягає у можливості формування системного знання, оскільки задіяними виявляються елементи знань з різних галузей. Інтегровані </a:t>
            </a:r>
            <a:r>
              <a:rPr lang="uk-UA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уроки</a:t>
            </a:r>
            <a:r>
              <a:rPr lang="uk-UA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формують в учнів цілісну картину світу, сприяють підвищенню якості знань, підсилюють виховну й навчальну спрямованість змісту уроку, а також забезпечують велику щільність вмісту, сприяють розвитку пізнавальної активності учнів </a:t>
            </a:r>
            <a:r>
              <a:rPr lang="uk-UA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».  </a:t>
            </a:r>
            <a:endParaRPr lang="ru-RU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864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195736" y="1916832"/>
            <a:ext cx="4572000" cy="329320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 метою реалізації 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компетентісного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підходу на 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уроках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української мови формуємо в учнів предметні (галузеві)  компетентності: </a:t>
            </a:r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uk-UA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</a:t>
            </a:r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омунікативну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b="1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мовну</a:t>
            </a:r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</a:t>
            </a:r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овленнєву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соціокультурну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діяльнісну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C:\Users\Admin\Desktop\images (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29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27104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187624" y="1052736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Клоуз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-тест». Це експрес-тест перевірки засвоєння учнями вивченого матеріалу. Проводиться в швидкому темпі.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Приклад: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Клоуз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-тест. «Дієприслівник»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1. Дієприслівник – це ____________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2. У реченні найчастіше буває _____________________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3. Відповідає на запитання ________________________________________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4. Має морфологічні ознаки _______________________________________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5. Дієприслівник, поєднуючись із залежними словами, утворює ________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:\Users\Admin\Desktop\images 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3456"/>
            <a:ext cx="20193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196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Таблица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284490"/>
              </p:ext>
            </p:extLst>
          </p:nvPr>
        </p:nvGraphicFramePr>
        <p:xfrm>
          <a:off x="1403648" y="2971403"/>
          <a:ext cx="6077585" cy="3116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8475"/>
                <a:gridCol w="3039110"/>
              </a:tblGrid>
              <a:tr h="66299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 dirty="0">
                          <a:effectLst/>
                        </a:rPr>
                        <a:t>Так було:	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Треба так: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У перукарні стало ще більш просторніше й затишніше.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У перукарні стало більш просторо та затишно.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 dirty="0">
                          <a:effectLst/>
                        </a:rPr>
                        <a:t>Ми дуже близько наблизились до дверей.	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Ми дуже близько підійшли до дверей.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Звістку учень сприйняв рівнодушно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Звістку учень сприйняв байдуже.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Завдяки хворобі вона відстала з математики.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Через хворобу вона не встигала з математики.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>
                          <a:effectLst/>
                        </a:rPr>
                        <a:t>Магазин  працює круглосуточно.</a:t>
                      </a:r>
                      <a:endParaRPr lang="ru-RU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uk-UA" sz="1400" dirty="0">
                          <a:effectLst/>
                        </a:rPr>
                        <a:t>Магазин  працює цілодобово.</a:t>
                      </a:r>
                      <a:endParaRPr lang="ru-RU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941496" y="1124744"/>
            <a:ext cx="6768752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08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4508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altLang="ru-RU" sz="1600" b="1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«Метод помилок». </a:t>
            </a:r>
            <a:r>
              <a:rPr kumimoji="0" lang="uk-UA" altLang="ru-RU" sz="16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Метод помилок використовуємо для закріплення матеріалу, контролю знань. Завдання учнів полягає в тому, щоб виявити і пояснити помилку в процесі колективного обговорення. Це може бути виявлення орфографічних, пунктуаційних, граматичних та лексичних помилок у тексті. Наприклад:</a:t>
            </a:r>
            <a:endParaRPr kumimoji="0" lang="ru-RU" altLang="ru-RU" sz="16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altLang="ru-RU" sz="16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Визначте види  помилок, відредагуйте і запишіть виправлені речення.</a:t>
            </a:r>
            <a:endParaRPr kumimoji="0" lang="ru-RU" altLang="ru-RU" sz="16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altLang="ru-RU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6498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835696" y="1720840"/>
            <a:ext cx="525658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uk-UA" sz="20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Бліц-турнір»</a:t>
            </a:r>
          </a:p>
          <a:p>
            <a:endParaRPr lang="uk-UA" sz="1600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Організовуючи 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роботу, учні об’єднуються у дві групи (команди). Змагання, що проводиться в короткі терміни порівняно зі звичайним часом, викликає в учнів інтерес. Вони 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вчаться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не тільки правильно й точно формулювати запитання, але й давати чіткі, змістовні відповіді.  Представники однієї групи ставлять запитання до учнів іншої і навпаки. Якщо учасники не можуть дати відповіді на поставлене питання, допомагають учні класу.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7" name="Picture 3" descr="C:\Users\Admin\Desktop\images (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413" y="4583162"/>
            <a:ext cx="287655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826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123728" y="1340768"/>
            <a:ext cx="4572000" cy="261610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b="1" dirty="0"/>
              <a:t> </a:t>
            </a:r>
            <a:r>
              <a:rPr lang="uk-UA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«Вільне </a:t>
            </a:r>
            <a:r>
              <a:rPr lang="uk-UA" sz="20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письмо»</a:t>
            </a:r>
          </a:p>
          <a:p>
            <a:endParaRPr lang="uk-UA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sz="1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Дана 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стратегія допомагає зібрати докупи свої думки через їх записування без зупинки. Стратегію «Вільне письмо» варто використовувати  на  етапі  усвідомлення  матеріалу. Наприклад, написати етюд «Осінь у Києві», використовуючи  прислівники, що пишуться разом, окремо, через дефіс: </a:t>
            </a:r>
            <a:r>
              <a:rPr lang="uk-UA" sz="16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деінде, раз  у  раз, всього-на-всього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й </a:t>
            </a:r>
            <a:r>
              <a:rPr lang="uk-UA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т.п</a:t>
            </a:r>
            <a:r>
              <a:rPr lang="uk-UA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1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C:\Users\Admin\Desktop\pngtree-cartoon-world-reading-day-reading-png-transparent-bottom-image_230094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740" y="3979447"/>
            <a:ext cx="283197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943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051720" y="404664"/>
            <a:ext cx="561662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У 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старших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класах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формуючи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навички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діалогічного</a:t>
            </a:r>
            <a:r>
              <a:rPr lang="ru-RU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мовлення</a:t>
            </a:r>
            <a:r>
              <a:rPr lang="ru-RU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використову</a:t>
            </a:r>
            <a:r>
              <a:rPr lang="uk-UA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ємо</a:t>
            </a:r>
            <a:r>
              <a:rPr lang="uk-UA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такі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види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роботи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ru-RU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диспут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дискусія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дебати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урок-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конференція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інші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ru-RU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Вони 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є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важливим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засобом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пізнавальної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діяльності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uk-UA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що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сприяє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розвитку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критичного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мислення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учнів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дає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можливість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визначити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власну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позицію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формує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навички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аргументації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та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відстоювання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своєї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думки,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поглиблює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знання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з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обговорюваної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проблеми</a:t>
            </a:r>
            <a:r>
              <a:rPr lang="ru-RU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5124" name="Picture 4" descr="C:\Users\Admin\Desktop\images (7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05064"/>
            <a:ext cx="2162175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151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619672" y="1700808"/>
            <a:ext cx="56521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dirty="0" smtClean="0"/>
              <a:t>    </a:t>
            </a:r>
            <a:r>
              <a:rPr lang="uk-UA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 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процесі організації навчальної діяльності  на </a:t>
            </a:r>
            <a:r>
              <a:rPr lang="uk-UA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уроках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української мови  слід  дотримуватися гнучкості під час вибору інноваційних технологій навчання, створювати  ситуації, які «оживлюють» </a:t>
            </a:r>
            <a:r>
              <a:rPr lang="uk-UA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уроки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uk-UA" b="1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uk-UA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Ефективним </a:t>
            </a:r>
            <a:r>
              <a:rPr lang="uk-UA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цьому напрямі є інтерактивні методи й прийоми, що розвивають комунікативні навички й  вміння учнів. </a:t>
            </a:r>
            <a:endParaRPr lang="ru-RU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C:\Users\Admin\Desktop\images (9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49080"/>
            <a:ext cx="224790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6304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2411760" y="1772816"/>
            <a:ext cx="6172200" cy="1894362"/>
          </a:xfrm>
        </p:spPr>
        <p:txBody>
          <a:bodyPr>
            <a:normAutofit/>
          </a:bodyPr>
          <a:lstStyle/>
          <a:p>
            <a:r>
              <a:rPr lang="uk-UA" sz="5400" i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Дякую за увагу!</a:t>
            </a:r>
            <a:endParaRPr lang="ru-RU" sz="5400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 flipV="1">
            <a:off x="11484768" y="7245424"/>
            <a:ext cx="216024" cy="144016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pic>
        <p:nvPicPr>
          <p:cNvPr id="8194" name="Picture 2" descr="C:\Users\Admin\Desktop\imag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21088"/>
            <a:ext cx="3181350" cy="165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0342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Эркер">
  <a:themeElements>
    <a:clrScheme name="Эркер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Эркер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Эркер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110</TotalTime>
  <Words>1365</Words>
  <Application>Microsoft Office PowerPoint</Application>
  <PresentationFormat>Экран (4:3)</PresentationFormat>
  <Paragraphs>150</Paragraphs>
  <Slides>22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22</vt:i4>
      </vt:variant>
    </vt:vector>
  </HeadingPairs>
  <TitlesOfParts>
    <vt:vector size="23" baseType="lpstr">
      <vt:lpstr>Эркер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Дякую за увагу!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Admin</dc:creator>
  <cp:lastModifiedBy>Admin</cp:lastModifiedBy>
  <cp:revision>18</cp:revision>
  <dcterms:created xsi:type="dcterms:W3CDTF">2024-02-22T18:24:43Z</dcterms:created>
  <dcterms:modified xsi:type="dcterms:W3CDTF">2024-02-26T15:03:25Z</dcterms:modified>
</cp:coreProperties>
</file>