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737" autoAdjust="0"/>
  </p:normalViewPr>
  <p:slideViewPr>
    <p:cSldViewPr snapToGrid="0">
      <p:cViewPr varScale="1">
        <p:scale>
          <a:sx n="25" d="100"/>
          <a:sy n="25" d="100"/>
        </p:scale>
        <p:origin x="324" y="1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0" name="Прямоугольный треугольник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Заголовок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grpSp>
        <p:nvGrpSpPr>
          <p:cNvPr id="2" name="Группа 1"/>
          <p:cNvGrpSpPr/>
          <p:nvPr/>
        </p:nvGrpSpPr>
        <p:grpSpPr>
          <a:xfrm>
            <a:off x="-5019" y="4953000"/>
            <a:ext cx="12197020" cy="1912088"/>
            <a:chOff x="-3765" y="4832896"/>
            <a:chExt cx="9147765" cy="2032192"/>
          </a:xfrm>
        </p:grpSpPr>
        <p:sp>
          <p:nvSpPr>
            <p:cNvPr id="7" name="Полилиния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Полилиния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Полилиния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Прямая соединительная линия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Дата 29"/>
          <p:cNvSpPr>
            <a:spLocks noGrp="1"/>
          </p:cNvSpPr>
          <p:nvPr>
            <p:ph type="dt" sz="half" idx="10"/>
          </p:nvPr>
        </p:nvSpPr>
        <p:spPr/>
        <p:txBody>
          <a:bodyPr/>
          <a:lstStyle>
            <a:lvl1pPr>
              <a:defRPr>
                <a:solidFill>
                  <a:srgbClr val="FFFFFF"/>
                </a:solidFill>
              </a:defRPr>
            </a:lvl1pPr>
            <a:extLst/>
          </a:lstStyle>
          <a:p>
            <a:fld id="{B20C53C4-DD53-4703-9752-B904F7AC44C7}" type="datetimeFigureOut">
              <a:rPr lang="uk-UA" smtClean="0"/>
              <a:t>28.03.2024</a:t>
            </a:fld>
            <a:endParaRPr lang="uk-UA"/>
          </a:p>
        </p:txBody>
      </p:sp>
      <p:sp>
        <p:nvSpPr>
          <p:cNvPr id="19" name="Нижний колонтитул 18"/>
          <p:cNvSpPr>
            <a:spLocks noGrp="1"/>
          </p:cNvSpPr>
          <p:nvPr>
            <p:ph type="ftr" sz="quarter" idx="11"/>
          </p:nvPr>
        </p:nvSpPr>
        <p:spPr/>
        <p:txBody>
          <a:bodyPr/>
          <a:lstStyle>
            <a:lvl1pPr>
              <a:defRPr>
                <a:solidFill>
                  <a:schemeClr val="accent1">
                    <a:tint val="20000"/>
                  </a:schemeClr>
                </a:solidFill>
              </a:defRPr>
            </a:lvl1pPr>
            <a:extLst/>
          </a:lstStyle>
          <a:p>
            <a:endParaRPr lang="uk-UA"/>
          </a:p>
        </p:txBody>
      </p:sp>
      <p:sp>
        <p:nvSpPr>
          <p:cNvPr id="27" name="Номер слайда 26"/>
          <p:cNvSpPr>
            <a:spLocks noGrp="1"/>
          </p:cNvSpPr>
          <p:nvPr>
            <p:ph type="sldNum" sz="quarter" idx="12"/>
          </p:nvPr>
        </p:nvSpPr>
        <p:spPr/>
        <p:txBody>
          <a:bodyPr/>
          <a:lstStyle>
            <a:lvl1pPr>
              <a:defRPr>
                <a:solidFill>
                  <a:srgbClr val="FFFFFF"/>
                </a:solidFill>
              </a:defRPr>
            </a:lvl1pPr>
            <a:extLst/>
          </a:lstStyle>
          <a:p>
            <a:fld id="{9A624102-9267-49BC-92CA-B0EAD125528F}" type="slidenum">
              <a:rPr lang="uk-UA" smtClean="0"/>
              <a:t>‹#›</a:t>
            </a:fld>
            <a:endParaRPr lang="uk-U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609600" y="1481330"/>
            <a:ext cx="10972800" cy="4386071"/>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20C53C4-DD53-4703-9752-B904F7AC44C7}" type="datetimeFigureOut">
              <a:rPr lang="uk-UA" smtClean="0"/>
              <a:t>28.03.2024</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9A624102-9267-49BC-92CA-B0EAD125528F}" type="slidenum">
              <a:rPr lang="uk-UA" smtClean="0"/>
              <a:t>‹#›</a:t>
            </a:fld>
            <a:endParaRPr lang="uk-U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125351" y="274641"/>
            <a:ext cx="2369960" cy="5592761"/>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609600" y="274641"/>
            <a:ext cx="8432800" cy="5592760"/>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20C53C4-DD53-4703-9752-B904F7AC44C7}" type="datetimeFigureOut">
              <a:rPr lang="uk-UA" smtClean="0"/>
              <a:t>28.03.2024</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9A624102-9267-49BC-92CA-B0EAD125528F}" type="slidenum">
              <a:rPr lang="uk-UA" smtClean="0"/>
              <a:t>‹#›</a:t>
            </a:fld>
            <a:endParaRPr lang="uk-U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20C53C4-DD53-4703-9752-B904F7AC44C7}" type="datetimeFigureOut">
              <a:rPr lang="uk-UA" smtClean="0"/>
              <a:t>28.03.2024</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9A624102-9267-49BC-92CA-B0EAD125528F}" type="slidenum">
              <a:rPr lang="uk-UA" smtClean="0"/>
              <a:t>‹#›</a:t>
            </a:fld>
            <a:endParaRPr lang="uk-UA"/>
          </a:p>
        </p:txBody>
      </p:sp>
      <p:sp>
        <p:nvSpPr>
          <p:cNvPr id="7" name="Заголовок 6"/>
          <p:cNvSpPr>
            <a:spLocks noGrp="1"/>
          </p:cNvSpPr>
          <p:nvPr>
            <p:ph type="title"/>
          </p:nvPr>
        </p:nvSpPr>
        <p:spPr/>
        <p:txBody>
          <a:bodyPr rtlCol="0"/>
          <a:lstStyle/>
          <a:p>
            <a:r>
              <a:rPr kumimoji="0" lang="ru-RU" smtClean="0"/>
              <a:t>Образец заголовка</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B20C53C4-DD53-4703-9752-B904F7AC44C7}" type="datetimeFigureOut">
              <a:rPr lang="uk-UA" smtClean="0"/>
              <a:t>28.03.2024</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9A624102-9267-49BC-92CA-B0EAD125528F}" type="slidenum">
              <a:rPr lang="uk-UA" smtClean="0"/>
              <a:t>‹#›</a:t>
            </a:fld>
            <a:endParaRPr lang="uk-UA"/>
          </a:p>
        </p:txBody>
      </p:sp>
      <p:sp>
        <p:nvSpPr>
          <p:cNvPr id="7" name="Нашивка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Нашивка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bg>
      <p:bgRef idx="1002">
        <a:schemeClr val="bg1"/>
      </p:bgRef>
    </p:bg>
    <p:spTree>
      <p:nvGrpSpPr>
        <p:cNvPr id="1" name=""/>
        <p:cNvGrpSpPr/>
        <p:nvPr/>
      </p:nvGrpSpPr>
      <p:grpSpPr>
        <a:xfrm>
          <a:off x="0" y="0"/>
          <a:ext cx="0" cy="0"/>
          <a:chOff x="0" y="0"/>
          <a:chExt cx="0" cy="0"/>
        </a:xfrm>
      </p:grpSpPr>
      <p:sp>
        <p:nvSpPr>
          <p:cNvPr id="3" name="Объект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B20C53C4-DD53-4703-9752-B904F7AC44C7}" type="datetimeFigureOut">
              <a:rPr lang="uk-UA" smtClean="0"/>
              <a:t>28.03.2024</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9A624102-9267-49BC-92CA-B0EAD125528F}" type="slidenum">
              <a:rPr lang="uk-UA" smtClean="0"/>
              <a:t>‹#›</a:t>
            </a:fld>
            <a:endParaRPr lang="uk-UA"/>
          </a:p>
        </p:txBody>
      </p:sp>
      <p:sp>
        <p:nvSpPr>
          <p:cNvPr id="8" name="Заголовок 7"/>
          <p:cNvSpPr>
            <a:spLocks noGrp="1"/>
          </p:cNvSpPr>
          <p:nvPr>
            <p:ph type="title"/>
          </p:nvPr>
        </p:nvSpPr>
        <p:spPr/>
        <p:txBody>
          <a:bodyPr rtlCol="0"/>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bg>
      <p:bgRef idx="1003">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3050"/>
            <a:ext cx="10972800" cy="1143000"/>
          </a:xfrm>
        </p:spPr>
        <p:txBody>
          <a:bodyPr anchor="ctr"/>
          <a:lstStyle>
            <a:lvl1pPr>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Объект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B20C53C4-DD53-4703-9752-B904F7AC44C7}" type="datetimeFigureOut">
              <a:rPr lang="uk-UA" smtClean="0"/>
              <a:t>28.03.2024</a:t>
            </a:fld>
            <a:endParaRPr lang="uk-UA"/>
          </a:p>
        </p:txBody>
      </p:sp>
      <p:sp>
        <p:nvSpPr>
          <p:cNvPr id="8" name="Нижний колонтитул 7"/>
          <p:cNvSpPr>
            <a:spLocks noGrp="1"/>
          </p:cNvSpPr>
          <p:nvPr>
            <p:ph type="ftr" sz="quarter" idx="11"/>
          </p:nvPr>
        </p:nvSpPr>
        <p:spPr/>
        <p:txBody>
          <a:bodyPr/>
          <a:lstStyle/>
          <a:p>
            <a:endParaRPr lang="uk-UA"/>
          </a:p>
        </p:txBody>
      </p:sp>
      <p:sp>
        <p:nvSpPr>
          <p:cNvPr id="9" name="Номер слайда 8"/>
          <p:cNvSpPr>
            <a:spLocks noGrp="1"/>
          </p:cNvSpPr>
          <p:nvPr>
            <p:ph type="sldNum" sz="quarter" idx="12"/>
          </p:nvPr>
        </p:nvSpPr>
        <p:spPr/>
        <p:txBody>
          <a:bodyPr/>
          <a:lstStyle/>
          <a:p>
            <a:fld id="{9A624102-9267-49BC-92CA-B0EAD125528F}" type="slidenum">
              <a:rPr lang="uk-UA" smtClean="0"/>
              <a:t>‹#›</a:t>
            </a:fld>
            <a:endParaRPr lang="uk-UA"/>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bg>
      <p:bgRef idx="1002">
        <a:schemeClr val="bg1"/>
      </p:bgRef>
    </p:bg>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B20C53C4-DD53-4703-9752-B904F7AC44C7}" type="datetimeFigureOut">
              <a:rPr lang="uk-UA" smtClean="0"/>
              <a:t>28.03.2024</a:t>
            </a:fld>
            <a:endParaRPr lang="uk-UA"/>
          </a:p>
        </p:txBody>
      </p:sp>
      <p:sp>
        <p:nvSpPr>
          <p:cNvPr id="4" name="Нижний колонтитул 3"/>
          <p:cNvSpPr>
            <a:spLocks noGrp="1"/>
          </p:cNvSpPr>
          <p:nvPr>
            <p:ph type="ftr" sz="quarter" idx="11"/>
          </p:nvPr>
        </p:nvSpPr>
        <p:spPr/>
        <p:txBody>
          <a:bodyPr/>
          <a:lstStyle/>
          <a:p>
            <a:endParaRPr lang="uk-UA"/>
          </a:p>
        </p:txBody>
      </p:sp>
      <p:sp>
        <p:nvSpPr>
          <p:cNvPr id="5" name="Номер слайда 4"/>
          <p:cNvSpPr>
            <a:spLocks noGrp="1"/>
          </p:cNvSpPr>
          <p:nvPr>
            <p:ph type="sldNum" sz="quarter" idx="12"/>
          </p:nvPr>
        </p:nvSpPr>
        <p:spPr/>
        <p:txBody>
          <a:bodyPr/>
          <a:lstStyle/>
          <a:p>
            <a:fld id="{9A624102-9267-49BC-92CA-B0EAD125528F}" type="slidenum">
              <a:rPr lang="uk-UA" smtClean="0"/>
              <a:t>‹#›</a:t>
            </a:fld>
            <a:endParaRPr lang="uk-UA"/>
          </a:p>
        </p:txBody>
      </p:sp>
      <p:sp>
        <p:nvSpPr>
          <p:cNvPr id="6" name="Заголовок 5"/>
          <p:cNvSpPr>
            <a:spLocks noGrp="1"/>
          </p:cNvSpPr>
          <p:nvPr>
            <p:ph type="title"/>
          </p:nvPr>
        </p:nvSpPr>
        <p:spPr/>
        <p:txBody>
          <a:bodyPr rtlCol="0"/>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20C53C4-DD53-4703-9752-B904F7AC44C7}" type="datetimeFigureOut">
              <a:rPr lang="uk-UA" smtClean="0"/>
              <a:t>28.03.2024</a:t>
            </a:fld>
            <a:endParaRPr lang="uk-UA"/>
          </a:p>
        </p:txBody>
      </p:sp>
      <p:sp>
        <p:nvSpPr>
          <p:cNvPr id="3" name="Нижний колонтитул 2"/>
          <p:cNvSpPr>
            <a:spLocks noGrp="1"/>
          </p:cNvSpPr>
          <p:nvPr>
            <p:ph type="ftr" sz="quarter" idx="11"/>
          </p:nvPr>
        </p:nvSpPr>
        <p:spPr/>
        <p:txBody>
          <a:bodyPr/>
          <a:lstStyle/>
          <a:p>
            <a:endParaRPr lang="uk-UA"/>
          </a:p>
        </p:txBody>
      </p:sp>
      <p:sp>
        <p:nvSpPr>
          <p:cNvPr id="4" name="Номер слайда 3"/>
          <p:cNvSpPr>
            <a:spLocks noGrp="1"/>
          </p:cNvSpPr>
          <p:nvPr>
            <p:ph type="sldNum" sz="quarter" idx="12"/>
          </p:nvPr>
        </p:nvSpPr>
        <p:spPr/>
        <p:txBody>
          <a:bodyPr/>
          <a:lstStyle/>
          <a:p>
            <a:fld id="{9A624102-9267-49BC-92CA-B0EAD125528F}" type="slidenum">
              <a:rPr lang="uk-UA" smtClean="0"/>
              <a:t>‹#›</a:t>
            </a:fld>
            <a:endParaRPr lang="uk-U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3">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Объект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8969376" y="6407944"/>
            <a:ext cx="2560320" cy="365760"/>
          </a:xfrm>
        </p:spPr>
        <p:txBody>
          <a:bodyPr/>
          <a:lstStyle/>
          <a:p>
            <a:fld id="{B20C53C4-DD53-4703-9752-B904F7AC44C7}" type="datetimeFigureOut">
              <a:rPr lang="uk-UA" smtClean="0"/>
              <a:t>28.03.2024</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9A624102-9267-49BC-92CA-B0EAD125528F}" type="slidenum">
              <a:rPr lang="uk-UA" smtClean="0"/>
              <a:t>‹#›</a:t>
            </a:fld>
            <a:endParaRPr lang="uk-UA"/>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1"/>
      </p:bgRef>
    </p:bg>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
        <p:nvSpPr>
          <p:cNvPr id="3" name="Рисунок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ru-RU" smtClean="0"/>
              <a:t>Вставка рисунка</a:t>
            </a:r>
            <a:endParaRPr kumimoji="0" lang="en-US" dirty="0"/>
          </a:p>
        </p:txBody>
      </p:sp>
      <p:sp>
        <p:nvSpPr>
          <p:cNvPr id="5" name="Дата 4"/>
          <p:cNvSpPr>
            <a:spLocks noGrp="1"/>
          </p:cNvSpPr>
          <p:nvPr>
            <p:ph type="dt" sz="half" idx="10"/>
          </p:nvPr>
        </p:nvSpPr>
        <p:spPr/>
        <p:txBody>
          <a:bodyPr/>
          <a:lstStyle>
            <a:lvl1pPr>
              <a:defRPr>
                <a:solidFill>
                  <a:schemeClr val="tx1"/>
                </a:solidFill>
              </a:defRPr>
            </a:lvl1pPr>
            <a:extLst/>
          </a:lstStyle>
          <a:p>
            <a:fld id="{B20C53C4-DD53-4703-9752-B904F7AC44C7}" type="datetimeFigureOut">
              <a:rPr lang="uk-UA" smtClean="0"/>
              <a:t>28.03.2024</a:t>
            </a:fld>
            <a:endParaRPr lang="uk-UA"/>
          </a:p>
        </p:txBody>
      </p:sp>
      <p:sp>
        <p:nvSpPr>
          <p:cNvPr id="6" name="Нижний колонтитул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uk-UA"/>
          </a:p>
        </p:txBody>
      </p:sp>
      <p:sp>
        <p:nvSpPr>
          <p:cNvPr id="7" name="Номер слайда 6"/>
          <p:cNvSpPr>
            <a:spLocks noGrp="1"/>
          </p:cNvSpPr>
          <p:nvPr>
            <p:ph type="sldNum" sz="quarter" idx="12"/>
          </p:nvPr>
        </p:nvSpPr>
        <p:spPr/>
        <p:txBody>
          <a:bodyPr/>
          <a:lstStyle>
            <a:lvl1pPr>
              <a:defRPr>
                <a:solidFill>
                  <a:schemeClr val="tx1"/>
                </a:solidFill>
              </a:defRPr>
            </a:lvl1pPr>
            <a:extLst/>
          </a:lstStyle>
          <a:p>
            <a:fld id="{9A624102-9267-49BC-92CA-B0EAD125528F}" type="slidenum">
              <a:rPr lang="uk-UA" smtClean="0"/>
              <a:t>‹#›</a:t>
            </a:fld>
            <a:endParaRPr lang="uk-UA"/>
          </a:p>
        </p:txBody>
      </p:sp>
      <p:sp>
        <p:nvSpPr>
          <p:cNvPr id="2" name="Заголовок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ru-RU" smtClean="0"/>
              <a:t>Образец заголовка</a:t>
            </a:r>
            <a:endParaRPr kumimoji="0" lang="en-US"/>
          </a:p>
        </p:txBody>
      </p:sp>
      <p:sp>
        <p:nvSpPr>
          <p:cNvPr id="8" name="Полилиния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Полилиния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Прямоугольный треугольник 9"/>
          <p:cNvSpPr>
            <a:spLocks/>
          </p:cNvSpPr>
          <p:nvPr/>
        </p:nvSpPr>
        <p:spPr bwMode="auto">
          <a:xfrm>
            <a:off x="-8056" y="5791253"/>
            <a:ext cx="4536419"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Прямая соединительная линия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Нашивка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Нашивка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Полилиния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олилиния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Прямоугольный треугольник 13"/>
          <p:cNvSpPr>
            <a:spLocks/>
          </p:cNvSpPr>
          <p:nvPr/>
        </p:nvSpPr>
        <p:spPr bwMode="auto">
          <a:xfrm>
            <a:off x="-8056" y="5791253"/>
            <a:ext cx="4536419"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Прямая соединительная линия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Заголовок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ru-RU" smtClean="0"/>
              <a:t>Образец заголовка</a:t>
            </a:r>
            <a:endParaRPr kumimoji="0" lang="en-US"/>
          </a:p>
        </p:txBody>
      </p:sp>
      <p:sp>
        <p:nvSpPr>
          <p:cNvPr id="30" name="Текст 29"/>
          <p:cNvSpPr>
            <a:spLocks noGrp="1"/>
          </p:cNvSpPr>
          <p:nvPr>
            <p:ph type="body" idx="1"/>
          </p:nvPr>
        </p:nvSpPr>
        <p:spPr>
          <a:xfrm>
            <a:off x="609600" y="1481329"/>
            <a:ext cx="10972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B20C53C4-DD53-4703-9752-B904F7AC44C7}" type="datetimeFigureOut">
              <a:rPr lang="uk-UA" smtClean="0"/>
              <a:t>28.03.2024</a:t>
            </a:fld>
            <a:endParaRPr lang="uk-UA"/>
          </a:p>
        </p:txBody>
      </p:sp>
      <p:sp>
        <p:nvSpPr>
          <p:cNvPr id="22" name="Нижний колонтитул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uk-UA"/>
          </a:p>
        </p:txBody>
      </p:sp>
      <p:sp>
        <p:nvSpPr>
          <p:cNvPr id="18" name="Номер слайда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9A624102-9267-49BC-92CA-B0EAD125528F}" type="slidenum">
              <a:rPr lang="uk-UA" smtClean="0"/>
              <a:t>‹#›</a:t>
            </a:fld>
            <a:endParaRPr lang="uk-UA"/>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D6721635-CFB3-3B4B-FD56-B18A8CFD8031}"/>
              </a:ext>
            </a:extLst>
          </p:cNvPr>
          <p:cNvPicPr>
            <a:picLocks noChangeAspect="1"/>
          </p:cNvPicPr>
          <p:nvPr/>
        </p:nvPicPr>
        <p:blipFill rotWithShape="1">
          <a:blip r:embed="rId2">
            <a:extLst>
              <a:ext uri="{28A0092B-C50C-407E-A947-70E740481C1C}">
                <a14:useLocalDpi xmlns:a14="http://schemas.microsoft.com/office/drawing/2010/main" val="0"/>
              </a:ext>
            </a:extLst>
          </a:blip>
          <a:srcRect l="2572" t="5904" r="3291" b="6924"/>
          <a:stretch/>
        </p:blipFill>
        <p:spPr>
          <a:xfrm>
            <a:off x="1805354" y="0"/>
            <a:ext cx="8581292" cy="5711484"/>
          </a:xfrm>
          <a:prstGeom prst="rect">
            <a:avLst/>
          </a:prstGeom>
        </p:spPr>
      </p:pic>
      <p:sp>
        <p:nvSpPr>
          <p:cNvPr id="8" name="Прямокутник: округлені кути 7">
            <a:extLst>
              <a:ext uri="{FF2B5EF4-FFF2-40B4-BE49-F238E27FC236}">
                <a16:creationId xmlns:a16="http://schemas.microsoft.com/office/drawing/2014/main" id="{FE617763-9B50-BCF7-21FD-26301323D857}"/>
              </a:ext>
            </a:extLst>
          </p:cNvPr>
          <p:cNvSpPr/>
          <p:nvPr/>
        </p:nvSpPr>
        <p:spPr>
          <a:xfrm>
            <a:off x="1631852" y="5648178"/>
            <a:ext cx="9397219" cy="1209822"/>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600" b="1" i="1" dirty="0">
                <a:solidFill>
                  <a:schemeClr val="accent1"/>
                </a:solidFill>
              </a:rPr>
              <a:t>Маркович Вікторія Ігорівна</a:t>
            </a:r>
          </a:p>
          <a:p>
            <a:pPr algn="ctr"/>
            <a:r>
              <a:rPr lang="uk-UA" sz="2800" dirty="0">
                <a:solidFill>
                  <a:schemeClr val="accent1">
                    <a:lumMod val="75000"/>
                  </a:schemeClr>
                </a:solidFill>
              </a:rPr>
              <a:t>Вчитель інформатики, керівник гуртка </a:t>
            </a:r>
            <a:r>
              <a:rPr lang="uk-UA" sz="2800" dirty="0" smtClean="0">
                <a:solidFill>
                  <a:schemeClr val="accent1">
                    <a:lumMod val="75000"/>
                  </a:schemeClr>
                </a:solidFill>
              </a:rPr>
              <a:t>«Робототехніка</a:t>
            </a:r>
            <a:r>
              <a:rPr lang="uk-UA" sz="2800" dirty="0">
                <a:solidFill>
                  <a:schemeClr val="accent1">
                    <a:lumMod val="75000"/>
                  </a:schemeClr>
                </a:solidFill>
              </a:rPr>
              <a:t>»</a:t>
            </a:r>
          </a:p>
        </p:txBody>
      </p:sp>
    </p:spTree>
    <p:extLst>
      <p:ext uri="{BB962C8B-B14F-4D97-AF65-F5344CB8AC3E}">
        <p14:creationId xmlns:p14="http://schemas.microsoft.com/office/powerpoint/2010/main" val="24399372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609600" y="274638"/>
            <a:ext cx="10972800" cy="3285980"/>
          </a:xfrm>
        </p:spPr>
        <p:txBody>
          <a:bodyPr>
            <a:normAutofit fontScale="90000"/>
          </a:bodyPr>
          <a:lstStyle/>
          <a:p>
            <a:pPr algn="just"/>
            <a:r>
              <a:rPr lang="uk-UA" i="1" dirty="0">
                <a:effectLst/>
              </a:rPr>
              <a:t>Основний педагогічний принцип </a:t>
            </a:r>
            <a:r>
              <a:rPr lang="uk-UA" dirty="0">
                <a:effectLst/>
              </a:rPr>
              <a:t>полягає в тому, щоб кожен учень був залучений у всі ці типи діяльності у процесі виконання проектів на протязі всього курсу </a:t>
            </a:r>
            <a:r>
              <a:rPr lang="uk-UA" dirty="0" err="1">
                <a:effectLst/>
              </a:rPr>
              <a:t>WeDo</a:t>
            </a:r>
            <a:r>
              <a:rPr lang="uk-UA" dirty="0">
                <a:effectLst/>
              </a:rPr>
              <a:t> 2.0.</a:t>
            </a:r>
            <a:r>
              <a:rPr lang="ru-RU" dirty="0">
                <a:effectLst/>
              </a:rPr>
              <a:t/>
            </a:r>
            <a:br>
              <a:rPr lang="ru-RU" dirty="0">
                <a:effectLst/>
              </a:rPr>
            </a:br>
            <a:endParaRPr lang="ru-RU"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02409" y="3281135"/>
            <a:ext cx="4087845" cy="3065884"/>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116824" y="3295358"/>
            <a:ext cx="4071591" cy="3053693"/>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506641" y="3257550"/>
            <a:ext cx="4114800" cy="3086100"/>
          </a:xfrm>
          <a:prstGeom prst="rect">
            <a:avLst/>
          </a:prstGeom>
        </p:spPr>
      </p:pic>
      <p:pic>
        <p:nvPicPr>
          <p:cNvPr id="614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57958" t="32576" r="25569" b="46590"/>
          <a:stretch/>
        </p:blipFill>
        <p:spPr bwMode="auto">
          <a:xfrm>
            <a:off x="7679466" y="5612736"/>
            <a:ext cx="1576013" cy="1120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57958" t="32576" r="25569" b="46590"/>
          <a:stretch/>
        </p:blipFill>
        <p:spPr bwMode="auto">
          <a:xfrm>
            <a:off x="3151771" y="2743199"/>
            <a:ext cx="1576013" cy="1120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56299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263236" y="274637"/>
            <a:ext cx="5278582" cy="6361689"/>
          </a:xfrm>
        </p:spPr>
        <p:txBody>
          <a:bodyPr>
            <a:normAutofit fontScale="90000"/>
          </a:bodyPr>
          <a:lstStyle/>
          <a:p>
            <a:r>
              <a:rPr lang="uk-UA" dirty="0" smtClean="0">
                <a:effectLst/>
              </a:rPr>
              <a:t>   </a:t>
            </a:r>
            <a:r>
              <a:rPr lang="uk-UA" dirty="0" smtClean="0">
                <a:solidFill>
                  <a:schemeClr val="tx1"/>
                </a:solidFill>
                <a:effectLst/>
              </a:rPr>
              <a:t>У </a:t>
            </a:r>
            <a:r>
              <a:rPr lang="uk-UA" dirty="0">
                <a:solidFill>
                  <a:schemeClr val="tx1"/>
                </a:solidFill>
                <a:effectLst/>
              </a:rPr>
              <a:t>проектах </a:t>
            </a:r>
            <a:r>
              <a:rPr lang="uk-UA" dirty="0" err="1">
                <a:solidFill>
                  <a:schemeClr val="tx1"/>
                </a:solidFill>
                <a:effectLst/>
              </a:rPr>
              <a:t>WeDo</a:t>
            </a:r>
            <a:r>
              <a:rPr lang="uk-UA" dirty="0">
                <a:solidFill>
                  <a:schemeClr val="tx1"/>
                </a:solidFill>
                <a:effectLst/>
              </a:rPr>
              <a:t> 2.0 кубики LEGO® використовуються </a:t>
            </a:r>
            <a:r>
              <a:rPr lang="uk-UA" i="1" dirty="0">
                <a:solidFill>
                  <a:schemeClr val="tx1"/>
                </a:solidFill>
                <a:effectLst/>
              </a:rPr>
              <a:t>трьома способами</a:t>
            </a:r>
            <a:r>
              <a:rPr lang="uk-UA" dirty="0">
                <a:solidFill>
                  <a:schemeClr val="tx1"/>
                </a:solidFill>
                <a:effectLst/>
              </a:rPr>
              <a:t>:</a:t>
            </a:r>
            <a:r>
              <a:rPr lang="ru-RU" dirty="0">
                <a:effectLst/>
              </a:rPr>
              <a:t/>
            </a:r>
            <a:br>
              <a:rPr lang="ru-RU" dirty="0">
                <a:effectLst/>
              </a:rPr>
            </a:br>
            <a:r>
              <a:rPr lang="uk-UA" dirty="0">
                <a:effectLst/>
              </a:rPr>
              <a:t>1. </a:t>
            </a:r>
            <a:r>
              <a:rPr lang="uk-UA" dirty="0" smtClean="0">
                <a:effectLst/>
              </a:rPr>
              <a:t>Для </a:t>
            </a:r>
            <a:r>
              <a:rPr lang="uk-UA" dirty="0">
                <a:effectLst/>
              </a:rPr>
              <a:t>моделювання дійсності</a:t>
            </a:r>
            <a:r>
              <a:rPr lang="uk-UA" dirty="0" smtClean="0">
                <a:effectLst/>
              </a:rPr>
              <a:t>;</a:t>
            </a:r>
            <a:br>
              <a:rPr lang="uk-UA" dirty="0" smtClean="0">
                <a:effectLst/>
              </a:rPr>
            </a:br>
            <a:r>
              <a:rPr lang="ru-RU" dirty="0">
                <a:effectLst/>
              </a:rPr>
              <a:t/>
            </a:r>
            <a:br>
              <a:rPr lang="ru-RU" dirty="0">
                <a:effectLst/>
              </a:rPr>
            </a:br>
            <a:r>
              <a:rPr lang="uk-UA" dirty="0">
                <a:effectLst/>
              </a:rPr>
              <a:t>2. </a:t>
            </a:r>
            <a:r>
              <a:rPr lang="uk-UA" dirty="0" smtClean="0">
                <a:effectLst/>
              </a:rPr>
              <a:t>Для </a:t>
            </a:r>
            <a:r>
              <a:rPr lang="uk-UA" dirty="0">
                <a:effectLst/>
              </a:rPr>
              <a:t>досліджень</a:t>
            </a:r>
            <a:r>
              <a:rPr lang="uk-UA" dirty="0" smtClean="0">
                <a:effectLst/>
              </a:rPr>
              <a:t>;</a:t>
            </a:r>
            <a:br>
              <a:rPr lang="uk-UA" dirty="0" smtClean="0">
                <a:effectLst/>
              </a:rPr>
            </a:br>
            <a:r>
              <a:rPr lang="ru-RU" dirty="0">
                <a:effectLst/>
              </a:rPr>
              <a:t/>
            </a:r>
            <a:br>
              <a:rPr lang="ru-RU" dirty="0">
                <a:effectLst/>
              </a:rPr>
            </a:br>
            <a:r>
              <a:rPr lang="uk-UA" dirty="0">
                <a:effectLst/>
              </a:rPr>
              <a:t>3. </a:t>
            </a:r>
            <a:r>
              <a:rPr lang="uk-UA" dirty="0" smtClean="0">
                <a:effectLst/>
              </a:rPr>
              <a:t>Для </a:t>
            </a:r>
            <a:r>
              <a:rPr lang="uk-UA" dirty="0">
                <a:effectLst/>
              </a:rPr>
              <a:t>проектування.</a:t>
            </a:r>
            <a:r>
              <a:rPr lang="ru-RU" dirty="0">
                <a:effectLst/>
              </a:rPr>
              <a:t/>
            </a:r>
            <a:br>
              <a:rPr lang="ru-RU" dirty="0">
                <a:effectLst/>
              </a:rPr>
            </a:br>
            <a:endParaRPr lang="ru-RU" dirty="0"/>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0375" t="24811" r="8745" b="21591"/>
          <a:stretch/>
        </p:blipFill>
        <p:spPr bwMode="auto">
          <a:xfrm>
            <a:off x="5943599" y="554181"/>
            <a:ext cx="5806670" cy="5666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93943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6511637" y="1122218"/>
            <a:ext cx="5430982" cy="5541818"/>
          </a:xfrm>
        </p:spPr>
        <p:txBody>
          <a:bodyPr>
            <a:normAutofit/>
          </a:bodyPr>
          <a:lstStyle/>
          <a:p>
            <a:r>
              <a:rPr lang="uk-UA" dirty="0"/>
              <a:t>Учні репрезентують і описують свої ідеї за допомогою кубиків. Учні можуть побудувати модель, щоб продемонструвати докази своєї ідеї чи показати імітацію. Незважаючи на те, що моделі тільки представляють реальність, вони забезпечують розуміння та пояснюють природні явища.</a:t>
            </a:r>
            <a:endParaRPr lang="ru-RU" dirty="0"/>
          </a:p>
          <a:p>
            <a:endParaRPr lang="ru-RU" dirty="0"/>
          </a:p>
        </p:txBody>
      </p:sp>
      <p:sp>
        <p:nvSpPr>
          <p:cNvPr id="3" name="Заголовок 2"/>
          <p:cNvSpPr>
            <a:spLocks noGrp="1"/>
          </p:cNvSpPr>
          <p:nvPr>
            <p:ph type="title"/>
          </p:nvPr>
        </p:nvSpPr>
        <p:spPr/>
        <p:txBody>
          <a:bodyPr>
            <a:normAutofit fontScale="90000"/>
          </a:bodyPr>
          <a:lstStyle/>
          <a:p>
            <a:r>
              <a:rPr lang="uk-UA" i="1" dirty="0">
                <a:effectLst/>
              </a:rPr>
              <a:t>1. Використання моделей</a:t>
            </a:r>
            <a:r>
              <a:rPr lang="ru-RU" dirty="0">
                <a:effectLst/>
              </a:rPr>
              <a:t/>
            </a:r>
            <a:br>
              <a:rPr lang="ru-RU" dirty="0">
                <a:effectLst/>
              </a:rPr>
            </a:br>
            <a:endParaRPr lang="ru-RU"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264" y="872836"/>
            <a:ext cx="3107263" cy="2330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7068" y="2160728"/>
            <a:ext cx="3706860" cy="2085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54365" t="24338" r="4426" b="29640"/>
          <a:stretch/>
        </p:blipFill>
        <p:spPr bwMode="auto">
          <a:xfrm>
            <a:off x="0" y="4022005"/>
            <a:ext cx="4516581" cy="2835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09320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6871854" y="677765"/>
            <a:ext cx="4904510" cy="2550343"/>
          </a:xfrm>
        </p:spPr>
        <p:txBody>
          <a:bodyPr>
            <a:normAutofit fontScale="85000" lnSpcReduction="20000"/>
          </a:bodyPr>
          <a:lstStyle/>
          <a:p>
            <a:r>
              <a:rPr lang="uk-UA" dirty="0"/>
              <a:t>Планування та проведення досліджень - відмінне середовище для наукового проекту. Учням пропонується робити передбачення, проводити експерименти, збирати дані та робити висновки.</a:t>
            </a:r>
            <a:endParaRPr lang="ru-RU" dirty="0"/>
          </a:p>
          <a:p>
            <a:endParaRPr lang="ru-RU" dirty="0"/>
          </a:p>
        </p:txBody>
      </p:sp>
      <p:sp>
        <p:nvSpPr>
          <p:cNvPr id="3" name="Заголовок 2"/>
          <p:cNvSpPr>
            <a:spLocks noGrp="1"/>
          </p:cNvSpPr>
          <p:nvPr>
            <p:ph type="title"/>
          </p:nvPr>
        </p:nvSpPr>
        <p:spPr>
          <a:xfrm>
            <a:off x="637309" y="0"/>
            <a:ext cx="10972800" cy="1143000"/>
          </a:xfrm>
        </p:spPr>
        <p:txBody>
          <a:bodyPr>
            <a:normAutofit/>
          </a:bodyPr>
          <a:lstStyle/>
          <a:p>
            <a:r>
              <a:rPr lang="uk-UA" i="1" dirty="0">
                <a:effectLst/>
              </a:rPr>
              <a:t>2. </a:t>
            </a:r>
            <a:r>
              <a:rPr lang="uk-UA" i="1" dirty="0" smtClean="0">
                <a:effectLst/>
              </a:rPr>
              <a:t>Дослідження</a:t>
            </a:r>
            <a:endParaRPr lang="ru-RU" dirty="0"/>
          </a:p>
        </p:txBody>
      </p:sp>
      <p:sp>
        <p:nvSpPr>
          <p:cNvPr id="4" name="Объект 1"/>
          <p:cNvSpPr txBox="1">
            <a:spLocks/>
          </p:cNvSpPr>
          <p:nvPr/>
        </p:nvSpPr>
        <p:spPr>
          <a:xfrm>
            <a:off x="235527" y="4307657"/>
            <a:ext cx="4904510" cy="2550343"/>
          </a:xfrm>
          <a:prstGeom prst="rect">
            <a:avLst/>
          </a:prstGeom>
        </p:spPr>
        <p:txBody>
          <a:bodyPr vert="horz">
            <a:normAutofit fontScale="92500" lnSpcReduction="1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uk-UA" dirty="0"/>
              <a:t>Запропонуйте їм визначити причину та наслідок у проведених експериментах та стежити за тим, щоб у ході експерименту змінювалася лише одна величина.</a:t>
            </a:r>
            <a:endParaRPr lang="ru-RU" dirty="0"/>
          </a:p>
          <a:p>
            <a:endParaRPr lang="ru-RU" dirty="0"/>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643" t="5872" r="28338" b="15340"/>
          <a:stretch/>
        </p:blipFill>
        <p:spPr bwMode="auto">
          <a:xfrm>
            <a:off x="6924740" y="3103417"/>
            <a:ext cx="3646277" cy="3754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1945" t="6061" r="28763" b="27280"/>
          <a:stretch/>
        </p:blipFill>
        <p:spPr bwMode="auto">
          <a:xfrm>
            <a:off x="1669071" y="996975"/>
            <a:ext cx="3470966" cy="3310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84771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609600" y="1481330"/>
            <a:ext cx="10972800" cy="2605762"/>
          </a:xfrm>
        </p:spPr>
        <p:txBody>
          <a:bodyPr/>
          <a:lstStyle/>
          <a:p>
            <a:r>
              <a:rPr lang="uk-UA" dirty="0"/>
              <a:t>Учні проектують вирішення проблеми, що не має однозначного рішення. Можливо, їм потрібно використовувати поєднання варіантів, моделей, імітацій, програм та уявлень. При проектуванні рішення важливо розуміти, що ідея «невдачі» в інженерній справі є ознакою вдосконалення процесу пізнання. </a:t>
            </a:r>
            <a:endParaRPr lang="ru-RU" dirty="0"/>
          </a:p>
        </p:txBody>
      </p:sp>
      <p:sp>
        <p:nvSpPr>
          <p:cNvPr id="3" name="Заголовок 2"/>
          <p:cNvSpPr>
            <a:spLocks noGrp="1"/>
          </p:cNvSpPr>
          <p:nvPr>
            <p:ph type="title"/>
          </p:nvPr>
        </p:nvSpPr>
        <p:spPr/>
        <p:txBody>
          <a:bodyPr>
            <a:normAutofit/>
          </a:bodyPr>
          <a:lstStyle/>
          <a:p>
            <a:r>
              <a:rPr lang="uk-UA" i="1" dirty="0">
                <a:effectLst/>
              </a:rPr>
              <a:t>3. </a:t>
            </a:r>
            <a:r>
              <a:rPr lang="uk-UA" i="1" dirty="0" smtClean="0">
                <a:effectLst/>
              </a:rPr>
              <a:t>Проектування</a:t>
            </a:r>
            <a:endParaRPr lang="ru-RU" dirty="0"/>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1121" t="47726" r="3420" b="19886"/>
          <a:stretch/>
        </p:blipFill>
        <p:spPr bwMode="auto">
          <a:xfrm>
            <a:off x="6737685" y="4031673"/>
            <a:ext cx="5288061" cy="2715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2353" t="43655" r="3148" b="41762"/>
          <a:stretch/>
        </p:blipFill>
        <p:spPr bwMode="auto">
          <a:xfrm>
            <a:off x="651163" y="4142509"/>
            <a:ext cx="5246729" cy="1246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32393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66256" y="122238"/>
            <a:ext cx="7315200" cy="3313689"/>
          </a:xfrm>
        </p:spPr>
        <p:txBody>
          <a:bodyPr>
            <a:noAutofit/>
          </a:bodyPr>
          <a:lstStyle/>
          <a:p>
            <a:pPr algn="just"/>
            <a:r>
              <a:rPr lang="uk-UA" sz="2400" i="1" dirty="0">
                <a:solidFill>
                  <a:schemeClr val="tx1"/>
                </a:solidFill>
                <a:effectLst/>
              </a:rPr>
              <a:t>LEGO </a:t>
            </a:r>
            <a:r>
              <a:rPr lang="uk-UA" sz="2400" i="1" dirty="0" err="1">
                <a:solidFill>
                  <a:schemeClr val="tx1"/>
                </a:solidFill>
                <a:effectLst/>
              </a:rPr>
              <a:t>WeDo</a:t>
            </a:r>
            <a:r>
              <a:rPr lang="uk-UA" sz="2400" i="1" dirty="0">
                <a:solidFill>
                  <a:schemeClr val="tx1"/>
                </a:solidFill>
                <a:effectLst/>
              </a:rPr>
              <a:t> </a:t>
            </a:r>
            <a:r>
              <a:rPr lang="uk-UA" sz="2400" dirty="0">
                <a:solidFill>
                  <a:schemeClr val="tx1"/>
                </a:solidFill>
                <a:effectLst/>
              </a:rPr>
              <a:t>допомагає дітям опановувати новий матеріал середньої та старшої школи за допомогою своїх </a:t>
            </a:r>
            <a:r>
              <a:rPr lang="uk-UA" sz="2400" dirty="0" err="1">
                <a:solidFill>
                  <a:schemeClr val="tx1"/>
                </a:solidFill>
                <a:effectLst/>
              </a:rPr>
              <a:t>роботизованих</a:t>
            </a:r>
            <a:r>
              <a:rPr lang="uk-UA" sz="2400" dirty="0">
                <a:solidFill>
                  <a:schemeClr val="tx1"/>
                </a:solidFill>
                <a:effectLst/>
              </a:rPr>
              <a:t> і програмованих складових. За допомогою цієї високотехнологічної серії конструктора діти зможуть навчитися основам програмування, змоделювати наукові експерименти і різні умови, навчитися проектувати, як справжні інженери.</a:t>
            </a:r>
            <a:endParaRPr lang="ru-RU" sz="2400" dirty="0">
              <a:solidFill>
                <a:schemeClr val="tx1"/>
              </a:solidFill>
              <a:effectLst/>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964" y="3723545"/>
            <a:ext cx="3851200" cy="2888400"/>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9108" y="3812400"/>
            <a:ext cx="3614255" cy="2710691"/>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7818" y="3723545"/>
            <a:ext cx="3851200" cy="2888400"/>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349564" y="568400"/>
            <a:ext cx="3851200" cy="2888400"/>
          </a:xfrm>
          <a:prstGeom prst="rect">
            <a:avLst/>
          </a:prstGeom>
        </p:spPr>
      </p:pic>
    </p:spTree>
    <p:extLst>
      <p:ext uri="{BB962C8B-B14F-4D97-AF65-F5344CB8AC3E}">
        <p14:creationId xmlns:p14="http://schemas.microsoft.com/office/powerpoint/2010/main" val="33264701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475019" y="575187"/>
            <a:ext cx="7468448" cy="923330"/>
          </a:xfrm>
          <a:prstGeom prst="rect">
            <a:avLst/>
          </a:prstGeom>
          <a:noFill/>
        </p:spPr>
        <p:txBody>
          <a:bodyPr wrap="square" lIns="91440" tIns="45720" rIns="91440" bIns="45720">
            <a:spAutoFit/>
          </a:bodyPr>
          <a:lstStyle/>
          <a:p>
            <a:pPr algn="ctr"/>
            <a:r>
              <a:rPr lang="ru-RU" sz="54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Дякую</a:t>
            </a:r>
            <a:r>
              <a:rPr lang="ru-RU"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за </a:t>
            </a:r>
            <a:r>
              <a:rPr lang="ru-RU" sz="54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увагу</a:t>
            </a:r>
            <a:r>
              <a:rPr lang="ru-RU"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endParaRPr lang="ru-RU"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459" t="11175" r="34833" b="16098"/>
          <a:stretch/>
        </p:blipFill>
        <p:spPr bwMode="auto">
          <a:xfrm>
            <a:off x="207820" y="111060"/>
            <a:ext cx="2798616" cy="3851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4666" t="19413" r="35412" b="15435"/>
          <a:stretch/>
        </p:blipFill>
        <p:spPr bwMode="auto">
          <a:xfrm>
            <a:off x="9202240" y="3103417"/>
            <a:ext cx="2989760" cy="366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6050" t="25663" r="37969" b="14867"/>
          <a:stretch/>
        </p:blipFill>
        <p:spPr bwMode="auto">
          <a:xfrm>
            <a:off x="4232755" y="1979544"/>
            <a:ext cx="3082443" cy="3966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61394" t="52178" r="3999" b="34754"/>
          <a:stretch/>
        </p:blipFill>
        <p:spPr bwMode="auto">
          <a:xfrm rot="16200000">
            <a:off x="1725219" y="1873384"/>
            <a:ext cx="3736494" cy="793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61394" t="52178" r="3999" b="34754"/>
          <a:stretch/>
        </p:blipFill>
        <p:spPr bwMode="auto">
          <a:xfrm rot="5400000">
            <a:off x="6340996" y="4200948"/>
            <a:ext cx="3736494" cy="793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16609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1158B4DC-B190-23C8-E8EF-CC904B72504E}"/>
              </a:ext>
            </a:extLst>
          </p:cNvPr>
          <p:cNvSpPr>
            <a:spLocks noGrp="1"/>
          </p:cNvSpPr>
          <p:nvPr>
            <p:ph idx="1"/>
          </p:nvPr>
        </p:nvSpPr>
        <p:spPr>
          <a:xfrm>
            <a:off x="609600" y="1481330"/>
            <a:ext cx="10972800" cy="4725506"/>
          </a:xfrm>
        </p:spPr>
        <p:txBody>
          <a:bodyPr>
            <a:normAutofit/>
          </a:bodyPr>
          <a:lstStyle/>
          <a:p>
            <a:pPr>
              <a:lnSpc>
                <a:spcPct val="150000"/>
              </a:lnSpc>
            </a:pPr>
            <a:r>
              <a:rPr lang="uk-UA" b="1" i="1" dirty="0"/>
              <a:t>Мета вчителя </a:t>
            </a:r>
            <a:r>
              <a:rPr lang="uk-UA" b="1" i="1" dirty="0" smtClean="0"/>
              <a:t> </a:t>
            </a:r>
            <a:r>
              <a:rPr lang="uk-UA" dirty="0" smtClean="0"/>
              <a:t>у </a:t>
            </a:r>
            <a:r>
              <a:rPr lang="uk-UA" dirty="0"/>
              <a:t>STEM-освіті для молодшої </a:t>
            </a:r>
            <a:r>
              <a:rPr lang="uk-UA" dirty="0" smtClean="0"/>
              <a:t>школи – </a:t>
            </a:r>
          </a:p>
          <a:p>
            <a:pPr marL="109728" indent="0">
              <a:lnSpc>
                <a:spcPct val="150000"/>
              </a:lnSpc>
              <a:buNone/>
            </a:pPr>
            <a:r>
              <a:rPr lang="uk-UA" dirty="0"/>
              <a:t>продемонструвати та максимально просто </a:t>
            </a:r>
            <a:endParaRPr lang="uk-UA" dirty="0" smtClean="0"/>
          </a:p>
          <a:p>
            <a:pPr marL="109728" indent="0">
              <a:lnSpc>
                <a:spcPct val="150000"/>
              </a:lnSpc>
              <a:buNone/>
            </a:pPr>
            <a:r>
              <a:rPr lang="uk-UA" dirty="0" smtClean="0"/>
              <a:t>пояснити </a:t>
            </a:r>
            <a:r>
              <a:rPr lang="uk-UA" dirty="0"/>
              <a:t>зв'язки між </a:t>
            </a:r>
            <a:endParaRPr lang="uk-UA" dirty="0" smtClean="0"/>
          </a:p>
          <a:p>
            <a:pPr marL="109728" indent="0">
              <a:lnSpc>
                <a:spcPct val="150000"/>
              </a:lnSpc>
              <a:buNone/>
            </a:pPr>
            <a:r>
              <a:rPr lang="uk-UA" dirty="0" smtClean="0"/>
              <a:t>процесами, </a:t>
            </a:r>
            <a:r>
              <a:rPr lang="uk-UA" dirty="0"/>
              <a:t>а також – </a:t>
            </a:r>
            <a:endParaRPr lang="uk-UA" dirty="0" smtClean="0"/>
          </a:p>
          <a:p>
            <a:pPr marL="109728" indent="0">
              <a:lnSpc>
                <a:spcPct val="150000"/>
              </a:lnSpc>
              <a:buNone/>
            </a:pPr>
            <a:r>
              <a:rPr lang="uk-UA" dirty="0" smtClean="0"/>
              <a:t>сприяти </a:t>
            </a:r>
            <a:r>
              <a:rPr lang="uk-UA" dirty="0"/>
              <a:t>самостійності </a:t>
            </a:r>
            <a:endParaRPr lang="uk-UA" dirty="0" smtClean="0"/>
          </a:p>
          <a:p>
            <a:pPr marL="109728" indent="0">
              <a:lnSpc>
                <a:spcPct val="150000"/>
              </a:lnSpc>
              <a:buNone/>
            </a:pPr>
            <a:r>
              <a:rPr lang="uk-UA" dirty="0" smtClean="0"/>
              <a:t>у </a:t>
            </a:r>
            <a:r>
              <a:rPr lang="uk-UA" dirty="0"/>
              <a:t>навчанні.</a:t>
            </a:r>
          </a:p>
        </p:txBody>
      </p:sp>
      <p:sp>
        <p:nvSpPr>
          <p:cNvPr id="2" name="Заголовок 1">
            <a:extLst>
              <a:ext uri="{FF2B5EF4-FFF2-40B4-BE49-F238E27FC236}">
                <a16:creationId xmlns:a16="http://schemas.microsoft.com/office/drawing/2014/main" id="{80E404F2-846B-5197-FB91-803D5D6F7F1F}"/>
              </a:ext>
            </a:extLst>
          </p:cNvPr>
          <p:cNvSpPr>
            <a:spLocks noGrp="1"/>
          </p:cNvSpPr>
          <p:nvPr>
            <p:ph type="title"/>
          </p:nvPr>
        </p:nvSpPr>
        <p:spPr/>
        <p:txBody>
          <a:bodyPr/>
          <a:lstStyle/>
          <a:p>
            <a:pPr algn="ctr"/>
            <a:r>
              <a:rPr lang="en-US" dirty="0" smtClean="0"/>
              <a:t>STEM</a:t>
            </a:r>
            <a:r>
              <a:rPr lang="uk-UA" dirty="0" err="1" smtClean="0"/>
              <a:t>-освіті</a:t>
            </a:r>
            <a:r>
              <a:rPr lang="uk-UA" dirty="0" smtClean="0"/>
              <a:t> у початковій школі</a:t>
            </a:r>
            <a:endParaRPr lang="uk-UA"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000" t="12500" r="6296"/>
          <a:stretch/>
        </p:blipFill>
        <p:spPr bwMode="auto">
          <a:xfrm>
            <a:off x="5721388" y="2769782"/>
            <a:ext cx="5736321" cy="3991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2831" t="46642" r="22275" b="39179"/>
          <a:stretch/>
        </p:blipFill>
        <p:spPr bwMode="auto">
          <a:xfrm>
            <a:off x="3138986" y="5268035"/>
            <a:ext cx="1937982" cy="103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66643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ctrTitle"/>
          </p:nvPr>
        </p:nvSpPr>
        <p:spPr>
          <a:xfrm>
            <a:off x="609600" y="270165"/>
            <a:ext cx="10363200" cy="865907"/>
          </a:xfrm>
        </p:spPr>
        <p:txBody>
          <a:bodyPr>
            <a:normAutofit/>
          </a:bodyPr>
          <a:lstStyle/>
          <a:p>
            <a:pPr algn="l"/>
            <a:r>
              <a:rPr lang="uk-UA" sz="4100" dirty="0"/>
              <a:t>Роль вчителя на уроці</a:t>
            </a:r>
            <a:endParaRPr lang="ru-RU" sz="4100" dirty="0"/>
          </a:p>
        </p:txBody>
      </p:sp>
      <p:sp>
        <p:nvSpPr>
          <p:cNvPr id="4" name="Подзаголовок 3"/>
          <p:cNvSpPr>
            <a:spLocks noGrp="1"/>
          </p:cNvSpPr>
          <p:nvPr>
            <p:ph type="subTitle" idx="1"/>
          </p:nvPr>
        </p:nvSpPr>
        <p:spPr>
          <a:xfrm>
            <a:off x="471053" y="1464151"/>
            <a:ext cx="4738256" cy="4756540"/>
          </a:xfrm>
        </p:spPr>
        <p:txBody>
          <a:bodyPr>
            <a:normAutofit fontScale="92500"/>
          </a:bodyPr>
          <a:lstStyle/>
          <a:p>
            <a:pPr algn="l"/>
            <a:r>
              <a:rPr lang="uk-UA" dirty="0"/>
              <a:t>На уроках роль вчителя зведена до мінімуму, учні самостійно шукають шляхи вирішення завдання. Це тренує самостійність дитини, у разі командної роботи – учні вчаться розділяти завдання між собою, обирати найоптимальніший спосіб вирішення практичного завдання.</a:t>
            </a:r>
            <a:endParaRPr lang="ru-RU"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411939" y="495250"/>
            <a:ext cx="3962000" cy="2971500"/>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751544" y="3600487"/>
            <a:ext cx="3722872" cy="2792154"/>
          </a:xfrm>
          <a:prstGeom prst="rect">
            <a:avLst/>
          </a:prstGeom>
        </p:spPr>
      </p:pic>
      <p:pic>
        <p:nvPicPr>
          <p:cNvPr id="133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2830" t="27081" r="21855" b="57142"/>
          <a:stretch/>
        </p:blipFill>
        <p:spPr bwMode="auto">
          <a:xfrm>
            <a:off x="10034796" y="220439"/>
            <a:ext cx="1992573" cy="1154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67971" t="33769" r="7701" b="51679"/>
          <a:stretch/>
        </p:blipFill>
        <p:spPr bwMode="auto">
          <a:xfrm>
            <a:off x="5759354" y="5627028"/>
            <a:ext cx="3165308" cy="1064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81872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609600" y="2133600"/>
            <a:ext cx="10972800" cy="3873692"/>
          </a:xfrm>
        </p:spPr>
        <p:txBody>
          <a:bodyPr/>
          <a:lstStyle/>
          <a:p>
            <a:r>
              <a:rPr lang="uk-UA" dirty="0"/>
              <a:t>Ні, початкова школа - найкращий час для того, щоб почати працювати з дитиною в такому ключі пізнання світу. </a:t>
            </a:r>
            <a:endParaRPr lang="en-US" dirty="0"/>
          </a:p>
          <a:p>
            <a:pPr marL="109728" indent="0">
              <a:buNone/>
            </a:pPr>
            <a:endParaRPr lang="en-US" dirty="0" smtClean="0"/>
          </a:p>
          <a:p>
            <a:r>
              <a:rPr lang="uk-UA" dirty="0"/>
              <a:t>Навчання STEM здійснюється завдяки співпраці вчителя та учня: спілкуванню, спільним дослідженням, вирішенню реальних проблем. STEM урок – це творча співпраця учителя та учнів.</a:t>
            </a:r>
            <a:endParaRPr lang="ru-RU" dirty="0"/>
          </a:p>
          <a:p>
            <a:endParaRPr lang="ru-RU" dirty="0"/>
          </a:p>
        </p:txBody>
      </p:sp>
      <p:sp>
        <p:nvSpPr>
          <p:cNvPr id="3" name="Заголовок 2"/>
          <p:cNvSpPr>
            <a:spLocks noGrp="1"/>
          </p:cNvSpPr>
          <p:nvPr>
            <p:ph type="title"/>
          </p:nvPr>
        </p:nvSpPr>
        <p:spPr>
          <a:xfrm>
            <a:off x="637309" y="537874"/>
            <a:ext cx="10972800" cy="958417"/>
          </a:xfrm>
        </p:spPr>
        <p:txBody>
          <a:bodyPr>
            <a:normAutofit fontScale="90000"/>
          </a:bodyPr>
          <a:lstStyle/>
          <a:p>
            <a:r>
              <a:rPr lang="uk-UA" i="1" dirty="0">
                <a:effectLst/>
              </a:rPr>
              <a:t>Чи не рано використовувати </a:t>
            </a:r>
            <a:r>
              <a:rPr lang="en-US" i="1" dirty="0" smtClean="0">
                <a:effectLst/>
              </a:rPr>
              <a:t>STEM </a:t>
            </a:r>
            <a:r>
              <a:rPr lang="uk-UA" i="1" dirty="0" smtClean="0">
                <a:effectLst/>
              </a:rPr>
              <a:t>у </a:t>
            </a:r>
            <a:r>
              <a:rPr lang="uk-UA" i="1" dirty="0">
                <a:effectLst/>
              </a:rPr>
              <a:t>початковій школі?</a:t>
            </a:r>
            <a:r>
              <a:rPr lang="ru-RU" dirty="0">
                <a:effectLst/>
              </a:rPr>
              <a:t/>
            </a:r>
            <a:br>
              <a:rPr lang="ru-RU" dirty="0">
                <a:effectLst/>
              </a:rPr>
            </a:br>
            <a:endParaRPr lang="ru-RU" dirty="0"/>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1120" t="34659" r="5018" b="52651"/>
          <a:stretch/>
        </p:blipFill>
        <p:spPr bwMode="auto">
          <a:xfrm>
            <a:off x="5985163" y="5370206"/>
            <a:ext cx="5943601" cy="1252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6083" t="17519" r="9005" b="54338"/>
          <a:stretch/>
        </p:blipFill>
        <p:spPr bwMode="auto">
          <a:xfrm>
            <a:off x="10069773" y="48238"/>
            <a:ext cx="2122227" cy="1347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05254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1" y="2325111"/>
            <a:ext cx="10972800" cy="3646198"/>
          </a:xfrm>
        </p:spPr>
        <p:txBody>
          <a:bodyPr>
            <a:normAutofit fontScale="90000"/>
          </a:bodyPr>
          <a:lstStyle/>
          <a:p>
            <a:r>
              <a:rPr lang="uk-UA" dirty="0" smtClean="0">
                <a:effectLst/>
              </a:rPr>
              <a:t>	На </a:t>
            </a:r>
            <a:r>
              <a:rPr lang="uk-UA" dirty="0">
                <a:effectLst/>
              </a:rPr>
              <a:t>своїх уроках та в позаурочний час я користуюсь наборами </a:t>
            </a:r>
            <a:r>
              <a:rPr lang="uk-UA" dirty="0" err="1">
                <a:effectLst/>
              </a:rPr>
              <a:t>Lego</a:t>
            </a:r>
            <a:r>
              <a:rPr lang="uk-UA" dirty="0">
                <a:effectLst/>
              </a:rPr>
              <a:t> </a:t>
            </a:r>
            <a:r>
              <a:rPr lang="uk-UA" dirty="0" err="1">
                <a:effectLst/>
              </a:rPr>
              <a:t>WeDo</a:t>
            </a:r>
            <a:r>
              <a:rPr lang="uk-UA" dirty="0">
                <a:effectLst/>
              </a:rPr>
              <a:t> 2.0. </a:t>
            </a:r>
            <a:r>
              <a:rPr lang="uk-UA" dirty="0" smtClean="0">
                <a:effectLst/>
              </a:rPr>
              <a:t/>
            </a:r>
            <a:br>
              <a:rPr lang="uk-UA" dirty="0" smtClean="0">
                <a:effectLst/>
              </a:rPr>
            </a:br>
            <a:r>
              <a:rPr lang="uk-UA" dirty="0" smtClean="0">
                <a:effectLst/>
              </a:rPr>
              <a:t>Що </a:t>
            </a:r>
            <a:r>
              <a:rPr lang="uk-UA" dirty="0">
                <a:effectLst/>
              </a:rPr>
              <a:t>це? І як застосовується </a:t>
            </a:r>
            <a:r>
              <a:rPr lang="uk-UA" dirty="0" smtClean="0">
                <a:effectLst/>
              </a:rPr>
              <a:t/>
            </a:r>
            <a:br>
              <a:rPr lang="uk-UA" dirty="0" smtClean="0">
                <a:effectLst/>
              </a:rPr>
            </a:br>
            <a:r>
              <a:rPr lang="uk-UA" dirty="0" smtClean="0">
                <a:effectLst/>
              </a:rPr>
              <a:t>на </a:t>
            </a:r>
            <a:r>
              <a:rPr lang="uk-UA" dirty="0">
                <a:effectLst/>
              </a:rPr>
              <a:t>уроках та в позаурочний </a:t>
            </a:r>
            <a:r>
              <a:rPr lang="uk-UA" dirty="0" smtClean="0">
                <a:effectLst/>
              </a:rPr>
              <a:t/>
            </a:r>
            <a:br>
              <a:rPr lang="uk-UA" dirty="0" smtClean="0">
                <a:effectLst/>
              </a:rPr>
            </a:br>
            <a:r>
              <a:rPr lang="uk-UA" dirty="0" smtClean="0">
                <a:effectLst/>
              </a:rPr>
              <a:t>час </a:t>
            </a:r>
            <a:r>
              <a:rPr lang="uk-UA" dirty="0">
                <a:effectLst/>
              </a:rPr>
              <a:t>трішки розкажу!</a:t>
            </a:r>
            <a:r>
              <a:rPr lang="ru-RU" dirty="0">
                <a:effectLst/>
              </a:rPr>
              <a:t/>
            </a:r>
            <a:br>
              <a:rPr lang="ru-RU" dirty="0">
                <a:effectLst/>
              </a:rPr>
            </a:br>
            <a:endParaRPr lang="ru-RU" dirty="0"/>
          </a:p>
        </p:txBody>
      </p:sp>
      <p:sp>
        <p:nvSpPr>
          <p:cNvPr id="7" name="Скругленный прямоугольник 6"/>
          <p:cNvSpPr/>
          <p:nvPr/>
        </p:nvSpPr>
        <p:spPr>
          <a:xfrm>
            <a:off x="290945" y="318655"/>
            <a:ext cx="11443855" cy="12746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400" dirty="0" err="1">
                <a:solidFill>
                  <a:schemeClr val="accent4">
                    <a:lumMod val="50000"/>
                  </a:schemeClr>
                </a:solidFill>
              </a:rPr>
              <a:t>Lego</a:t>
            </a:r>
            <a:r>
              <a:rPr lang="uk-UA" sz="4400" dirty="0">
                <a:solidFill>
                  <a:schemeClr val="accent4">
                    <a:lumMod val="50000"/>
                  </a:schemeClr>
                </a:solidFill>
              </a:rPr>
              <a:t> </a:t>
            </a:r>
            <a:r>
              <a:rPr lang="uk-UA" sz="4400" dirty="0" err="1">
                <a:solidFill>
                  <a:schemeClr val="accent4">
                    <a:lumMod val="50000"/>
                  </a:schemeClr>
                </a:solidFill>
              </a:rPr>
              <a:t>WeDo</a:t>
            </a:r>
            <a:r>
              <a:rPr lang="uk-UA" sz="4400" dirty="0">
                <a:solidFill>
                  <a:schemeClr val="accent4">
                    <a:lumMod val="50000"/>
                  </a:schemeClr>
                </a:solidFill>
              </a:rPr>
              <a:t> </a:t>
            </a:r>
            <a:r>
              <a:rPr lang="uk-UA" sz="4400" dirty="0" smtClean="0">
                <a:solidFill>
                  <a:schemeClr val="accent4">
                    <a:lumMod val="50000"/>
                  </a:schemeClr>
                </a:solidFill>
              </a:rPr>
              <a:t>2.0 що це?</a:t>
            </a:r>
            <a:endParaRPr lang="ru-RU" sz="4400" dirty="0">
              <a:solidFill>
                <a:schemeClr val="accent4">
                  <a:lumMod val="50000"/>
                </a:schemeClr>
              </a:solidFill>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963" t="15152" r="29190" b="12121"/>
          <a:stretch/>
        </p:blipFill>
        <p:spPr bwMode="auto">
          <a:xfrm>
            <a:off x="8676950" y="3643744"/>
            <a:ext cx="3289590" cy="321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98605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5458691" y="2202872"/>
            <a:ext cx="6012871" cy="4211781"/>
          </a:xfrm>
        </p:spPr>
        <p:txBody>
          <a:bodyPr>
            <a:normAutofit fontScale="92500" lnSpcReduction="20000"/>
          </a:bodyPr>
          <a:lstStyle/>
          <a:p>
            <a:r>
              <a:rPr lang="uk-UA" dirty="0"/>
              <a:t>Ні, не іграшка, а корисний інструмент для моделювання реальності, проведення дослідницьких та дизайнерських робіт. А ще – для вивчення алгоритмічного мислення та програмування. </a:t>
            </a:r>
            <a:r>
              <a:rPr lang="uk-UA" dirty="0" err="1"/>
              <a:t>Lego</a:t>
            </a:r>
            <a:r>
              <a:rPr lang="uk-UA" dirty="0"/>
              <a:t> </a:t>
            </a:r>
            <a:r>
              <a:rPr lang="uk-UA" dirty="0" err="1"/>
              <a:t>WeDo</a:t>
            </a:r>
            <a:r>
              <a:rPr lang="uk-UA" dirty="0"/>
              <a:t> 2.0 допомагає зацікавити наших маленьких учнів таким серйозним предметом як Інформатика, сприяє розвитку кооперації, комунікації та презентаційних навичок.</a:t>
            </a:r>
            <a:endParaRPr lang="ru-RU" dirty="0"/>
          </a:p>
          <a:p>
            <a:endParaRPr lang="ru-RU" dirty="0"/>
          </a:p>
        </p:txBody>
      </p:sp>
      <p:sp>
        <p:nvSpPr>
          <p:cNvPr id="3" name="Заголовок 2"/>
          <p:cNvSpPr>
            <a:spLocks noGrp="1"/>
          </p:cNvSpPr>
          <p:nvPr>
            <p:ph type="title"/>
          </p:nvPr>
        </p:nvSpPr>
        <p:spPr/>
        <p:txBody>
          <a:bodyPr/>
          <a:lstStyle/>
          <a:p>
            <a:r>
              <a:rPr lang="uk-UA" sz="4000" dirty="0" err="1">
                <a:solidFill>
                  <a:schemeClr val="accent4">
                    <a:lumMod val="50000"/>
                  </a:schemeClr>
                </a:solidFill>
              </a:rPr>
              <a:t>Lego</a:t>
            </a:r>
            <a:r>
              <a:rPr lang="uk-UA" sz="4000" dirty="0">
                <a:solidFill>
                  <a:schemeClr val="accent4">
                    <a:lumMod val="50000"/>
                  </a:schemeClr>
                </a:solidFill>
              </a:rPr>
              <a:t> </a:t>
            </a:r>
            <a:r>
              <a:rPr lang="uk-UA" sz="4000" dirty="0" err="1">
                <a:solidFill>
                  <a:schemeClr val="accent4">
                    <a:lumMod val="50000"/>
                  </a:schemeClr>
                </a:solidFill>
              </a:rPr>
              <a:t>WeDo</a:t>
            </a:r>
            <a:r>
              <a:rPr lang="uk-UA" sz="4000" dirty="0">
                <a:solidFill>
                  <a:schemeClr val="accent4">
                    <a:lumMod val="50000"/>
                  </a:schemeClr>
                </a:solidFill>
              </a:rPr>
              <a:t> 2.0</a:t>
            </a:r>
            <a:endParaRPr lang="ru-RU"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2186" t="25758" r="10448" b="21402"/>
          <a:stretch/>
        </p:blipFill>
        <p:spPr bwMode="auto">
          <a:xfrm>
            <a:off x="360216" y="1620981"/>
            <a:ext cx="421148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1760" t="33902" r="3633" b="17046"/>
          <a:stretch/>
        </p:blipFill>
        <p:spPr bwMode="auto">
          <a:xfrm>
            <a:off x="9363932" y="124925"/>
            <a:ext cx="2329303" cy="185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32014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387927" y="274639"/>
            <a:ext cx="11596255" cy="2620961"/>
          </a:xfrm>
        </p:spPr>
        <p:txBody>
          <a:bodyPr>
            <a:noAutofit/>
          </a:bodyPr>
          <a:lstStyle/>
          <a:p>
            <a:pPr algn="just"/>
            <a:r>
              <a:rPr lang="uk-UA" sz="2400" i="1" dirty="0">
                <a:solidFill>
                  <a:schemeClr val="tx1"/>
                </a:solidFill>
                <a:effectLst/>
              </a:rPr>
              <a:t>Робототехніка</a:t>
            </a:r>
            <a:r>
              <a:rPr lang="uk-UA" sz="2400" dirty="0">
                <a:solidFill>
                  <a:schemeClr val="tx1"/>
                </a:solidFill>
                <a:effectLst/>
              </a:rPr>
              <a:t> </a:t>
            </a:r>
            <a:r>
              <a:rPr lang="uk-UA" sz="2400" dirty="0">
                <a:effectLst/>
              </a:rPr>
              <a:t>– це проектування, конструювання та програмування всіляких інтелектуальних механізмів – роботів, які мають модульну структуру і володіють потужними мікропроцесорами. Конструктори LEGO забезпечують практичний досвід, який стимулює спілкування, творчість, співпрацю і навички критичного мислення. Тому діти можуть досягти успіху в STEM-освіті сьогодні і реалізувати свій повний потенціал.</a:t>
            </a:r>
            <a:endParaRPr lang="ru-RU" sz="2400"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98967" y="3293008"/>
            <a:ext cx="3835516" cy="2876637"/>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022930" y="3250623"/>
            <a:ext cx="3948545" cy="2961409"/>
          </a:xfrm>
          <a:prstGeom prst="rect">
            <a:avLst/>
          </a:prstGeom>
        </p:spPr>
      </p:pic>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2505" t="23864" r="10022" b="29545"/>
          <a:stretch/>
        </p:blipFill>
        <p:spPr bwMode="auto">
          <a:xfrm>
            <a:off x="4558145" y="3027216"/>
            <a:ext cx="3574473" cy="3408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27777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3933770" y="2226701"/>
            <a:ext cx="4450715" cy="3338037"/>
          </a:xfrm>
        </p:spPr>
      </p:pic>
      <p:sp>
        <p:nvSpPr>
          <p:cNvPr id="3" name="Заголовок 2"/>
          <p:cNvSpPr>
            <a:spLocks noGrp="1"/>
          </p:cNvSpPr>
          <p:nvPr>
            <p:ph type="title"/>
          </p:nvPr>
        </p:nvSpPr>
        <p:spPr>
          <a:xfrm>
            <a:off x="609600" y="274637"/>
            <a:ext cx="10972800" cy="1831254"/>
          </a:xfrm>
        </p:spPr>
        <p:txBody>
          <a:bodyPr>
            <a:normAutofit fontScale="90000"/>
          </a:bodyPr>
          <a:lstStyle/>
          <a:p>
            <a:pPr algn="ctr"/>
            <a:r>
              <a:rPr lang="uk-UA" i="1" u="sng" dirty="0">
                <a:effectLst/>
              </a:rPr>
              <a:t>Метою занять </a:t>
            </a:r>
            <a:r>
              <a:rPr lang="uk-UA" dirty="0">
                <a:effectLst/>
              </a:rPr>
              <a:t>є формування </a:t>
            </a:r>
            <a:r>
              <a:rPr lang="uk-UA" dirty="0" err="1">
                <a:effectLst/>
              </a:rPr>
              <a:t>компетентностей</a:t>
            </a:r>
            <a:r>
              <a:rPr lang="uk-UA" dirty="0">
                <a:effectLst/>
              </a:rPr>
              <a:t> особистості шляхом вивчення основ робототехніки.</a:t>
            </a:r>
            <a:r>
              <a:rPr lang="ru-RU" dirty="0">
                <a:effectLst/>
              </a:rPr>
              <a:t/>
            </a:r>
            <a:br>
              <a:rPr lang="ru-RU" dirty="0">
                <a:effectLst/>
              </a:rPr>
            </a:br>
            <a:endParaRPr lang="ru-RU" dirty="0"/>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56361" y="2821131"/>
            <a:ext cx="4281055" cy="3210791"/>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962019" y="2840637"/>
            <a:ext cx="4437090" cy="3327818"/>
          </a:xfrm>
          <a:prstGeom prst="rect">
            <a:avLst/>
          </a:prstGeom>
        </p:spPr>
      </p:pic>
    </p:spTree>
    <p:extLst>
      <p:ext uri="{BB962C8B-B14F-4D97-AF65-F5344CB8AC3E}">
        <p14:creationId xmlns:p14="http://schemas.microsoft.com/office/powerpoint/2010/main" val="34941559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623454" y="290946"/>
            <a:ext cx="10972800" cy="6151418"/>
          </a:xfrm>
        </p:spPr>
        <p:txBody>
          <a:bodyPr>
            <a:normAutofit fontScale="90000"/>
          </a:bodyPr>
          <a:lstStyle/>
          <a:p>
            <a:r>
              <a:rPr lang="uk-UA" sz="2800" dirty="0" smtClean="0">
                <a:effectLst/>
              </a:rPr>
              <a:t>	Послідовність </a:t>
            </a:r>
            <a:r>
              <a:rPr lang="uk-UA" sz="2800" dirty="0">
                <a:effectLst/>
              </a:rPr>
              <a:t>та різні рівні складності всередині навчально-методичного комплексу </a:t>
            </a:r>
            <a:r>
              <a:rPr lang="uk-UA" sz="2800" dirty="0" err="1">
                <a:effectLst/>
              </a:rPr>
              <a:t>WeDo</a:t>
            </a:r>
            <a:r>
              <a:rPr lang="uk-UA" sz="2800" dirty="0">
                <a:effectLst/>
              </a:rPr>
              <a:t> 2.0 дозволяють учням отримувати знання та досвід у процесі вивчення ключових наукових тем. Проекти ретельно відібрані та охоплюють широкий спектр тем та питань</a:t>
            </a:r>
            <a:r>
              <a:rPr lang="uk-UA" sz="2800" dirty="0" smtClean="0">
                <a:effectLst/>
              </a:rPr>
              <a:t>. </a:t>
            </a:r>
            <a:br>
              <a:rPr lang="uk-UA" sz="2800" dirty="0" smtClean="0">
                <a:effectLst/>
              </a:rPr>
            </a:br>
            <a:r>
              <a:rPr lang="uk-UA" sz="2800" dirty="0" smtClean="0">
                <a:effectLst/>
              </a:rPr>
              <a:t>	Вивчаючи теми «Програмування» можна легко дитині пояснити найпростіші механізми, які допомагають вивчити елементарне поєднання команд, що дають рух нашим виконавцям.</a:t>
            </a:r>
            <a:br>
              <a:rPr lang="uk-UA" sz="2800" dirty="0" smtClean="0">
                <a:effectLst/>
              </a:rPr>
            </a:br>
            <a:r>
              <a:rPr lang="uk-UA" sz="2800" dirty="0">
                <a:effectLst/>
              </a:rPr>
              <a:t>	</a:t>
            </a:r>
            <a:r>
              <a:rPr lang="uk-UA" sz="2800" dirty="0" smtClean="0">
                <a:effectLst/>
              </a:rPr>
              <a:t>У початковій школі можна чергувати вивчення тем </a:t>
            </a:r>
            <a:r>
              <a:rPr lang="en-US" sz="2800" dirty="0" err="1" smtClean="0">
                <a:effectLst/>
              </a:rPr>
              <a:t>Sctatch</a:t>
            </a:r>
            <a:r>
              <a:rPr lang="en-US" sz="2800" dirty="0" smtClean="0">
                <a:effectLst/>
              </a:rPr>
              <a:t>  </a:t>
            </a:r>
            <a:r>
              <a:rPr lang="uk-UA" sz="2800" dirty="0" smtClean="0">
                <a:effectLst/>
              </a:rPr>
              <a:t>та </a:t>
            </a:r>
            <a:r>
              <a:rPr lang="en-US" sz="2800" dirty="0" smtClean="0">
                <a:effectLst/>
              </a:rPr>
              <a:t>WEDO 2,0</a:t>
            </a:r>
            <a:r>
              <a:rPr lang="uk-UA" sz="2800" dirty="0" smtClean="0">
                <a:effectLst/>
              </a:rPr>
              <a:t>., оскільки ми поєднуємо правильно блоки і спостерігаємо за виконанням команд.</a:t>
            </a:r>
            <a:br>
              <a:rPr lang="uk-UA" sz="2800" dirty="0" smtClean="0">
                <a:effectLst/>
              </a:rPr>
            </a:br>
            <a:r>
              <a:rPr lang="uk-UA" sz="2800" dirty="0" smtClean="0">
                <a:effectLst/>
              </a:rPr>
              <a:t/>
            </a:r>
            <a:br>
              <a:rPr lang="uk-UA" sz="2800" dirty="0" smtClean="0">
                <a:effectLst/>
              </a:rPr>
            </a:br>
            <a:r>
              <a:rPr lang="ru-RU" sz="2800" dirty="0">
                <a:effectLst/>
              </a:rPr>
              <a:t/>
            </a:r>
            <a:br>
              <a:rPr lang="ru-RU" sz="2800" dirty="0">
                <a:effectLst/>
              </a:rPr>
            </a:br>
            <a:endParaRPr lang="ru-RU" sz="2800"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6968" t="25000" r="15133" b="63636"/>
          <a:stretch/>
        </p:blipFill>
        <p:spPr bwMode="auto">
          <a:xfrm>
            <a:off x="4890655" y="5209309"/>
            <a:ext cx="6941127" cy="1589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32220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Открытая">
  <a:themeElements>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Открытая">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Открытая">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138</TotalTime>
  <Words>504</Words>
  <Application>Microsoft Office PowerPoint</Application>
  <PresentationFormat>Широкоэкранный</PresentationFormat>
  <Paragraphs>33</Paragraphs>
  <Slides>16</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16</vt:i4>
      </vt:variant>
    </vt:vector>
  </HeadingPairs>
  <TitlesOfParts>
    <vt:vector size="21" baseType="lpstr">
      <vt:lpstr>Lucida Sans Unicode</vt:lpstr>
      <vt:lpstr>Verdana</vt:lpstr>
      <vt:lpstr>Wingdings 2</vt:lpstr>
      <vt:lpstr>Wingdings 3</vt:lpstr>
      <vt:lpstr>Открытая</vt:lpstr>
      <vt:lpstr>Презентация PowerPoint</vt:lpstr>
      <vt:lpstr>STEM-освіті у початковій школі</vt:lpstr>
      <vt:lpstr>Роль вчителя на уроці</vt:lpstr>
      <vt:lpstr>Чи не рано використовувати STEM у початковій школі? </vt:lpstr>
      <vt:lpstr> На своїх уроках та в позаурочний час я користуюсь наборами Lego WeDo 2.0.  Що це? І як застосовується  на уроках та в позаурочний  час трішки розкажу! </vt:lpstr>
      <vt:lpstr>Lego WeDo 2.0</vt:lpstr>
      <vt:lpstr>Робототехніка – це проектування, конструювання та програмування всіляких інтелектуальних механізмів – роботів, які мають модульну структуру і володіють потужними мікропроцесорами. Конструктори LEGO забезпечують практичний досвід, який стимулює спілкування, творчість, співпрацю і навички критичного мислення. Тому діти можуть досягти успіху в STEM-освіті сьогодні і реалізувати свій повний потенціал.</vt:lpstr>
      <vt:lpstr>Метою занять є формування компетентностей особистості шляхом вивчення основ робототехніки. </vt:lpstr>
      <vt:lpstr> Послідовність та різні рівні складності всередині навчально-методичного комплексу WeDo 2.0 дозволяють учням отримувати знання та досвід у процесі вивчення ключових наукових тем. Проекти ретельно відібрані та охоплюють широкий спектр тем та питань.   Вивчаючи теми «Програмування» можна легко дитині пояснити найпростіші механізми, які допомагають вивчити елементарне поєднання команд, що дають рух нашим виконавцям.  У початковій школі можна чергувати вивчення тем Sctatch  та WEDO 2,0., оскільки ми поєднуємо правильно блоки і спостерігаємо за виконанням команд.   </vt:lpstr>
      <vt:lpstr>Основний педагогічний принцип полягає в тому, щоб кожен учень був залучений у всі ці типи діяльності у процесі виконання проектів на протязі всього курсу WeDo 2.0. </vt:lpstr>
      <vt:lpstr>   У проектах WeDo 2.0 кубики LEGO® використовуються трьома способами: 1. Для моделювання дійсності;  2. Для досліджень;  3. Для проектування. </vt:lpstr>
      <vt:lpstr>1. Використання моделей </vt:lpstr>
      <vt:lpstr>2. Дослідження</vt:lpstr>
      <vt:lpstr>3. Проектування</vt:lpstr>
      <vt:lpstr>LEGO WeDo допомагає дітям опановувати новий матеріал середньої та старшої школи за допомогою своїх роботизованих і програмованих складових. За допомогою цієї високотехнологічної серії конструктора діти зможуть навчитися основам програмування, змоделювати наукові експерименти і різні умови, навчитися проектувати, як справжні інженери.</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creator>Вчитель</dc:creator>
  <cp:lastModifiedBy>Home</cp:lastModifiedBy>
  <cp:revision>11</cp:revision>
  <dcterms:created xsi:type="dcterms:W3CDTF">2024-03-13T14:01:02Z</dcterms:created>
  <dcterms:modified xsi:type="dcterms:W3CDTF">2024-03-28T09:39:27Z</dcterms:modified>
</cp:coreProperties>
</file>