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media/image10.svg" ContentType="image/svg+xml"/>
  <Override PartName="/ppt/media/image13.svg" ContentType="image/svg+xml"/>
  <Override PartName="/ppt/media/image2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8288000" cy="10287000"/>
  <p:notesSz cx="6858000" cy="9144000"/>
  <p:embeddedFontLst>
    <p:embeddedFont>
      <p:font typeface="Monotype Corsiva" panose="03010101010201010101" pitchFamily="66" charset="0"/>
      <p:italic r:id="rId25"/>
    </p:embeddedFont>
    <p:embeddedFont>
      <p:font typeface="KG Primary Penmanship" panose="02000506000000020003"/>
      <p:regular r:id="rId26"/>
    </p:embeddedFont>
    <p:embeddedFont>
      <p:font typeface="Canva Sans" panose="020B0503030501040103"/>
      <p:regular r:id="rId27"/>
    </p:embeddedFont>
    <p:embeddedFont>
      <p:font typeface="Calibri" panose="020F050202020403020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69" d="100"/>
          <a:sy n="69" d="100"/>
        </p:scale>
        <p:origin x="8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sv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6.svg"/><Relationship Id="rId7" Type="http://schemas.openxmlformats.org/officeDocument/2006/relationships/image" Target="../media/image5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Relationship Id="rId3" Type="http://schemas.openxmlformats.org/officeDocument/2006/relationships/image" Target="../media/image1.png"/><Relationship Id="rId2" Type="http://schemas.openxmlformats.org/officeDocument/2006/relationships/image" Target="../media/image13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0.svg"/><Relationship Id="rId13" Type="http://schemas.openxmlformats.org/officeDocument/2006/relationships/image" Target="../media/image9.png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10" Type="http://schemas.openxmlformats.org/officeDocument/2006/relationships/image" Target="../media/image6.sv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sv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sv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sv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sv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6.sv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sv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sv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sv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sv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sv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sv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sv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sv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sv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BAB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2735451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3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769176">
            <a:off x="12474823" y="-2539330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486400" y="7417424"/>
            <a:ext cx="7315200" cy="448056"/>
          </a:xfrm>
          <a:custGeom>
            <a:avLst/>
            <a:gdLst/>
            <a:ahLst/>
            <a:cxnLst/>
            <a:rect l="l" t="t" r="r" b="b"/>
            <a:pathLst>
              <a:path w="7315200" h="448056">
                <a:moveTo>
                  <a:pt x="0" y="0"/>
                </a:moveTo>
                <a:lnTo>
                  <a:pt x="7315200" y="0"/>
                </a:lnTo>
                <a:lnTo>
                  <a:pt x="7315200" y="448056"/>
                </a:lnTo>
                <a:lnTo>
                  <a:pt x="0" y="4480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124100" y="-2629207"/>
            <a:ext cx="13808714" cy="9148273"/>
          </a:xfrm>
          <a:custGeom>
            <a:avLst/>
            <a:gdLst/>
            <a:ahLst/>
            <a:cxnLst/>
            <a:rect l="l" t="t" r="r" b="b"/>
            <a:pathLst>
              <a:path w="13808714" h="9148273">
                <a:moveTo>
                  <a:pt x="0" y="0"/>
                </a:moveTo>
                <a:lnTo>
                  <a:pt x="13808714" y="0"/>
                </a:lnTo>
                <a:lnTo>
                  <a:pt x="13808714" y="9148273"/>
                </a:lnTo>
                <a:lnTo>
                  <a:pt x="0" y="91482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092220">
            <a:off x="-7888820" y="3332138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484001" y="957460"/>
            <a:ext cx="13115514" cy="8576399"/>
          </a:xfrm>
          <a:custGeom>
            <a:avLst/>
            <a:gdLst/>
            <a:ahLst/>
            <a:cxnLst/>
            <a:rect l="l" t="t" r="r" b="b"/>
            <a:pathLst>
              <a:path w="13115514" h="8576399">
                <a:moveTo>
                  <a:pt x="0" y="0"/>
                </a:moveTo>
                <a:lnTo>
                  <a:pt x="13115514" y="0"/>
                </a:lnTo>
                <a:lnTo>
                  <a:pt x="13115514" y="8576399"/>
                </a:lnTo>
                <a:lnTo>
                  <a:pt x="0" y="857639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652" r="-5211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CC0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2735451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3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84944" y="411801"/>
            <a:ext cx="14284374" cy="9463398"/>
          </a:xfrm>
          <a:custGeom>
            <a:avLst/>
            <a:gdLst/>
            <a:ahLst/>
            <a:cxnLst/>
            <a:rect l="l" t="t" r="r" b="b"/>
            <a:pathLst>
              <a:path w="14284374" h="9463398">
                <a:moveTo>
                  <a:pt x="0" y="0"/>
                </a:moveTo>
                <a:lnTo>
                  <a:pt x="14284374" y="0"/>
                </a:lnTo>
                <a:lnTo>
                  <a:pt x="14284374" y="9463398"/>
                </a:lnTo>
                <a:lnTo>
                  <a:pt x="0" y="94633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160715">
            <a:off x="-6904656" y="9657056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54536" y="742294"/>
            <a:ext cx="16230600" cy="1099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5"/>
              </a:lnSpc>
            </a:pPr>
            <a:r>
              <a:rPr lang="en-US" sz="8545" b="1" i="1" spc="247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Критерії</a:t>
            </a:r>
            <a:r>
              <a:rPr lang="en-US" sz="8545" b="1" i="1" spc="247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 </a:t>
            </a:r>
            <a:r>
              <a:rPr lang="en-US" sz="8545" b="1" i="1" spc="247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оцінювання</a:t>
            </a:r>
            <a:endParaRPr lang="en-US" sz="8545" b="1" i="1" spc="247" dirty="0">
              <a:solidFill>
                <a:srgbClr val="000000"/>
              </a:solidFill>
              <a:latin typeface="Porcelain"/>
              <a:ea typeface="Porcelain"/>
              <a:cs typeface="Porcelain"/>
              <a:sym typeface="Porcelain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7414466" y="1641275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770625" y="2070241"/>
            <a:ext cx="13313012" cy="2052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0"/>
              </a:lnSpc>
            </a:pPr>
            <a:r>
              <a:rPr lang="en-US" sz="5545" spc="160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дають</a:t>
            </a:r>
            <a:r>
              <a:rPr lang="en-US" sz="5545" spc="160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545" spc="160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змогу</a:t>
            </a:r>
            <a:r>
              <a:rPr lang="en-US" sz="5545" spc="160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545" spc="160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здійснювати</a:t>
            </a:r>
            <a:r>
              <a:rPr lang="en-US" sz="5545" spc="160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545" spc="160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оцінювання</a:t>
            </a:r>
            <a:r>
              <a:rPr lang="en-US" sz="5545" spc="160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545" spc="160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результатів</a:t>
            </a:r>
            <a:r>
              <a:rPr lang="en-US" sz="5545" spc="160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545" spc="160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навчання</a:t>
            </a:r>
            <a:r>
              <a:rPr lang="en-US" sz="5545" spc="160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у 12-бальній </a:t>
            </a:r>
            <a:r>
              <a:rPr lang="en-US" sz="5545" spc="160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шкалі</a:t>
            </a:r>
            <a:r>
              <a:rPr lang="en-US" sz="5545" spc="160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545" spc="160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оцінювання</a:t>
            </a:r>
            <a:endParaRPr lang="en-US" sz="5545" spc="160" dirty="0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735451" y="4215129"/>
            <a:ext cx="13510801" cy="5199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Опис кожного бала шкали оцінювання подано в додатках з урахуванням структури компетентності (знання, уміння, цінності, ставлення) і наскрізних у всіх ключових компетентностях умінь (читання з розумінням, уміння висловлювати власну думку усно й письмово, критично й системно мислити, здатність логічно обґрунтовувати позицію, вміння конструктивно керувати емоціями, оцінювати ризики, ухвалювати рішення, розв’язувати проблеми, творчість, ініціативність, здатність співпрацювати з іншими людьми)</a:t>
            </a:r>
            <a:endParaRPr lang="en-US" sz="3300">
              <a:solidFill>
                <a:srgbClr val="000000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7"/>
          <p:cNvSpPr/>
          <p:nvPr/>
        </p:nvSpPr>
        <p:spPr>
          <a:xfrm rot="10800000">
            <a:off x="76197" y="-159739"/>
            <a:ext cx="18059401" cy="1484165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-2" y="7016518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CC0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2735451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47800" y="149891"/>
            <a:ext cx="15332820" cy="9532096"/>
          </a:xfrm>
          <a:custGeom>
            <a:avLst/>
            <a:gdLst/>
            <a:ahLst/>
            <a:cxnLst/>
            <a:rect l="l" t="t" r="r" b="b"/>
            <a:pathLst>
              <a:path w="14284374" h="9463398">
                <a:moveTo>
                  <a:pt x="0" y="0"/>
                </a:moveTo>
                <a:lnTo>
                  <a:pt x="14284374" y="0"/>
                </a:lnTo>
                <a:lnTo>
                  <a:pt x="14284374" y="9463398"/>
                </a:lnTo>
                <a:lnTo>
                  <a:pt x="0" y="94633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698" y="173744"/>
            <a:ext cx="16230600" cy="1099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5"/>
              </a:lnSpc>
            </a:pPr>
            <a:r>
              <a:rPr lang="en-US" sz="8545" b="1" i="1" spc="247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Критерії</a:t>
            </a:r>
            <a:r>
              <a:rPr lang="en-US" sz="8545" b="1" i="1" spc="247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 </a:t>
            </a:r>
            <a:r>
              <a:rPr lang="en-US" sz="8545" b="1" i="1" spc="247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оцінювання</a:t>
            </a:r>
            <a:endParaRPr lang="en-US" sz="8545" b="1" i="1" spc="247" dirty="0">
              <a:solidFill>
                <a:srgbClr val="000000"/>
              </a:solidFill>
              <a:latin typeface="Porcelain"/>
              <a:ea typeface="Porcelain"/>
              <a:cs typeface="Porcelain"/>
              <a:sym typeface="Porcelain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984641" y="1069492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73378" y="1127944"/>
            <a:ext cx="6637195" cy="72663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/>
          <a:srcRect b="60779"/>
          <a:stretch>
            <a:fillRect/>
          </a:stretch>
        </p:blipFill>
        <p:spPr>
          <a:xfrm>
            <a:off x="5181786" y="1181065"/>
            <a:ext cx="6031270" cy="29553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3570" y="4316497"/>
            <a:ext cx="5601740" cy="53249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33073" y="4387644"/>
            <a:ext cx="6417653" cy="56959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/>
          <a:srcRect l="8181" t="60456"/>
          <a:stretch>
            <a:fillRect/>
          </a:stretch>
        </p:blipFill>
        <p:spPr>
          <a:xfrm>
            <a:off x="10667912" y="1252647"/>
            <a:ext cx="6702044" cy="3201037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 rot="16200000">
            <a:off x="10996588" y="391616"/>
            <a:ext cx="13998362" cy="1355750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051207">
            <a:off x="-3334095" y="9159311"/>
            <a:ext cx="9983719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CC0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2735451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3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316403" y="218589"/>
            <a:ext cx="14284374" cy="9463398"/>
          </a:xfrm>
          <a:custGeom>
            <a:avLst/>
            <a:gdLst/>
            <a:ahLst/>
            <a:cxnLst/>
            <a:rect l="l" t="t" r="r" b="b"/>
            <a:pathLst>
              <a:path w="14284374" h="9463398">
                <a:moveTo>
                  <a:pt x="0" y="0"/>
                </a:moveTo>
                <a:lnTo>
                  <a:pt x="14284374" y="0"/>
                </a:lnTo>
                <a:lnTo>
                  <a:pt x="14284374" y="9463398"/>
                </a:lnTo>
                <a:lnTo>
                  <a:pt x="0" y="94633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160715">
            <a:off x="-8729278" y="877620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54536" y="742294"/>
            <a:ext cx="16230600" cy="1099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5"/>
              </a:lnSpc>
            </a:pPr>
            <a:r>
              <a:rPr lang="en-US" sz="8545" b="1" i="1" spc="247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Критерії</a:t>
            </a:r>
            <a:r>
              <a:rPr lang="en-US" sz="8545" b="1" i="1" spc="247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 </a:t>
            </a:r>
            <a:r>
              <a:rPr lang="en-US" sz="8545" b="1" i="1" spc="247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оцінювання</a:t>
            </a:r>
            <a:endParaRPr lang="en-US" sz="8545" b="1" i="1" spc="247" dirty="0">
              <a:solidFill>
                <a:srgbClr val="000000"/>
              </a:solidFill>
              <a:latin typeface="Porcelain"/>
              <a:ea typeface="Porcelain"/>
              <a:cs typeface="Porcelain"/>
              <a:sym typeface="Porcelain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7414466" y="1641275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06800" y="2709545"/>
            <a:ext cx="11910695" cy="5621020"/>
          </a:xfrm>
          <a:custGeom>
            <a:avLst/>
            <a:gdLst/>
            <a:ahLst/>
            <a:cxnLst/>
            <a:rect l="l" t="t" r="r" b="b"/>
            <a:pathLst>
              <a:path w="9317395" h="4202136">
                <a:moveTo>
                  <a:pt x="0" y="0"/>
                </a:moveTo>
                <a:lnTo>
                  <a:pt x="9317395" y="0"/>
                </a:lnTo>
                <a:lnTo>
                  <a:pt x="9317395" y="4202136"/>
                </a:lnTo>
                <a:lnTo>
                  <a:pt x="0" y="420213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CC0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2735451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3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49888" y="480513"/>
            <a:ext cx="13401026" cy="8878180"/>
          </a:xfrm>
          <a:custGeom>
            <a:avLst/>
            <a:gdLst/>
            <a:ahLst/>
            <a:cxnLst/>
            <a:rect l="l" t="t" r="r" b="b"/>
            <a:pathLst>
              <a:path w="13401026" h="8878180">
                <a:moveTo>
                  <a:pt x="0" y="0"/>
                </a:moveTo>
                <a:lnTo>
                  <a:pt x="13401026" y="0"/>
                </a:lnTo>
                <a:lnTo>
                  <a:pt x="13401026" y="8878180"/>
                </a:lnTo>
                <a:lnTo>
                  <a:pt x="0" y="88781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160715">
            <a:off x="-8729278" y="877620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55393" y="1120944"/>
            <a:ext cx="15377213" cy="115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5"/>
              </a:lnSpc>
            </a:pPr>
            <a:r>
              <a:rPr lang="en-US" sz="8940" b="1" i="1" spc="259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У </a:t>
            </a:r>
            <a:r>
              <a:rPr lang="en-US" sz="8940" b="1" i="1" spc="259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Свідоцтві</a:t>
            </a:r>
            <a:r>
              <a:rPr lang="en-US" sz="8940" b="1" i="1" spc="259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 </a:t>
            </a:r>
            <a:r>
              <a:rPr lang="en-US" sz="8940" b="1" i="1" spc="259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досягнень</a:t>
            </a:r>
            <a:endParaRPr lang="en-US" sz="8940" b="1" i="1" spc="259" dirty="0">
              <a:solidFill>
                <a:srgbClr val="000000"/>
              </a:solidFill>
              <a:latin typeface="Porcelain"/>
              <a:ea typeface="Porcelain"/>
              <a:cs typeface="Porcelain"/>
              <a:sym typeface="Porcelain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7783186" y="2088235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4"/>
                </a:lnTo>
                <a:lnTo>
                  <a:pt x="0" y="1833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884714" y="2395424"/>
            <a:ext cx="12790651" cy="629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5"/>
              </a:lnSpc>
            </a:pP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виставляють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семестрові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оцінки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за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групами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результатів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.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На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підставі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оцінок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за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групами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результатів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виставляють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загальну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оцінку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за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семестр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з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кожного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навчального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предмета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/ інтегрованого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курсу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навчального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плану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освітньої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програми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закладу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65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освіти</a:t>
            </a:r>
            <a:r>
              <a:rPr lang="en-US" sz="5765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.</a:t>
            </a:r>
            <a:endParaRPr lang="en-US" sz="5765" spc="167" dirty="0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BAB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2735451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3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49823" y="490922"/>
            <a:ext cx="13916936" cy="9219970"/>
          </a:xfrm>
          <a:custGeom>
            <a:avLst/>
            <a:gdLst/>
            <a:ahLst/>
            <a:cxnLst/>
            <a:rect l="l" t="t" r="r" b="b"/>
            <a:pathLst>
              <a:path w="13916936" h="9219970">
                <a:moveTo>
                  <a:pt x="0" y="0"/>
                </a:moveTo>
                <a:lnTo>
                  <a:pt x="13916936" y="0"/>
                </a:lnTo>
                <a:lnTo>
                  <a:pt x="13916936" y="9219970"/>
                </a:lnTo>
                <a:lnTo>
                  <a:pt x="0" y="92199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18788">
            <a:off x="13406808" y="3934219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-5600121" y="1074504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2" y="0"/>
                </a:lnTo>
                <a:lnTo>
                  <a:pt x="13257642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444833"/>
            <a:ext cx="15858914" cy="142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11045" b="1" i="1" spc="320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Річне</a:t>
            </a:r>
            <a:r>
              <a:rPr lang="en-US" sz="11045" b="1" i="1" spc="320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 </a:t>
            </a:r>
            <a:r>
              <a:rPr lang="en-US" sz="11045" b="1" i="1" spc="320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оцінювання</a:t>
            </a:r>
            <a:endParaRPr lang="en-US" sz="11045" b="1" i="1" spc="320" dirty="0">
              <a:solidFill>
                <a:srgbClr val="000000"/>
              </a:solidFill>
              <a:latin typeface="Porcelain"/>
              <a:ea typeface="Porcelain"/>
              <a:cs typeface="Porcelain"/>
              <a:sym typeface="Porcelain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7711438" y="1549593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4"/>
                </a:lnTo>
                <a:lnTo>
                  <a:pt x="0" y="1833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336548" y="1847257"/>
            <a:ext cx="13743486" cy="7718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Підсумкове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оцінювання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за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рік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не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здійснюють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.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Річну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оцінку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виставляють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на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підставі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загальних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оцінок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за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І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та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II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семестри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або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скоригованих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семестрових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оцінок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.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Річна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оцінка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не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обов’язково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є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середнім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арифметичним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оцінок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за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І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та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II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семестри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.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Для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визначення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річної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оцінки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потрібно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враховувати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динаміку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особистих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досягнень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учня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і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учениці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протягом</a:t>
            </a:r>
            <a:r>
              <a:rPr lang="en-US" sz="5790" spc="16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790" spc="16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року</a:t>
            </a:r>
            <a:endParaRPr lang="en-US" sz="5790" spc="167" dirty="0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27400" y="9548045"/>
            <a:ext cx="17833200" cy="691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0"/>
              </a:lnSpc>
            </a:pPr>
            <a:r>
              <a:rPr lang="en-US" sz="5295" spc="153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*</a:t>
            </a:r>
            <a:r>
              <a:rPr lang="en-US" sz="5295" u="sng" spc="153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Річне оцінювання також може бути скоригованим</a:t>
            </a:r>
            <a:endParaRPr lang="en-US" sz="5295" u="sng" spc="153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CC0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2735451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3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32981" y="1211698"/>
            <a:ext cx="12298446" cy="8147721"/>
          </a:xfrm>
          <a:custGeom>
            <a:avLst/>
            <a:gdLst/>
            <a:ahLst/>
            <a:cxnLst/>
            <a:rect l="l" t="t" r="r" b="b"/>
            <a:pathLst>
              <a:path w="12298446" h="8147721">
                <a:moveTo>
                  <a:pt x="0" y="0"/>
                </a:moveTo>
                <a:lnTo>
                  <a:pt x="12298446" y="0"/>
                </a:lnTo>
                <a:lnTo>
                  <a:pt x="12298446" y="8147721"/>
                </a:lnTo>
                <a:lnTo>
                  <a:pt x="0" y="8147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160715">
            <a:off x="-7864155" y="9114465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2" y="0"/>
                </a:lnTo>
                <a:lnTo>
                  <a:pt x="13257642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397517" y="2353721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4"/>
                </a:lnTo>
                <a:lnTo>
                  <a:pt x="0" y="1833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17275" y="1411723"/>
            <a:ext cx="16729858" cy="1125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05"/>
              </a:lnSpc>
            </a:pPr>
            <a:r>
              <a:rPr lang="en-US" sz="8745" b="1" i="1" spc="253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Фіксація</a:t>
            </a:r>
            <a:r>
              <a:rPr lang="en-US" sz="8745" b="1" i="1" spc="253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 </a:t>
            </a:r>
            <a:r>
              <a:rPr lang="en-US" sz="8745" b="1" i="1" spc="253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оцінювання</a:t>
            </a:r>
            <a:endParaRPr lang="en-US" sz="8745" b="1" i="1" spc="253" dirty="0">
              <a:solidFill>
                <a:srgbClr val="000000"/>
              </a:solidFill>
              <a:latin typeface="Porcelain"/>
              <a:ea typeface="Porcelain"/>
              <a:cs typeface="Porcelain"/>
              <a:sym typeface="Porcelai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414522" y="2679960"/>
            <a:ext cx="11458957" cy="6404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0"/>
              </a:lnSpc>
            </a:pPr>
            <a:r>
              <a:rPr lang="en-US" sz="5870" spc="17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Результати семестрового та річного оцінювання фіксують у класному журналі та Свідоцтві досягнень (далі - Свідоцтво). Результати ДПА — у класному журналі та додатку до Свідоцтва про здобуття базової середньої освіти. </a:t>
            </a:r>
            <a:endParaRPr lang="en-US" sz="5870" spc="170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CC0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2735451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3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35451" y="818630"/>
            <a:ext cx="12965760" cy="8589816"/>
          </a:xfrm>
          <a:custGeom>
            <a:avLst/>
            <a:gdLst/>
            <a:ahLst/>
            <a:cxnLst/>
            <a:rect l="l" t="t" r="r" b="b"/>
            <a:pathLst>
              <a:path w="12965760" h="8589816">
                <a:moveTo>
                  <a:pt x="0" y="0"/>
                </a:moveTo>
                <a:lnTo>
                  <a:pt x="12965760" y="0"/>
                </a:lnTo>
                <a:lnTo>
                  <a:pt x="12965760" y="8589816"/>
                </a:lnTo>
                <a:lnTo>
                  <a:pt x="0" y="8589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160715">
            <a:off x="-6857468" y="931100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504404" y="2300297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845457" y="1337067"/>
            <a:ext cx="12543652" cy="96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0"/>
              </a:lnSpc>
            </a:pPr>
            <a:r>
              <a:rPr lang="en-US" sz="7450" b="1" i="1" spc="216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СВІДОЦТВО ДОСЯГНЕНЬ</a:t>
            </a:r>
            <a:endParaRPr lang="en-US" sz="7450" b="1" i="1" spc="216" dirty="0">
              <a:solidFill>
                <a:srgbClr val="000000"/>
              </a:solidFill>
              <a:latin typeface="Porcelain"/>
              <a:ea typeface="Porcelain"/>
              <a:cs typeface="Porcelain"/>
              <a:sym typeface="Porcelai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36978" y="2683350"/>
            <a:ext cx="12452131" cy="6418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5"/>
              </a:lnSpc>
            </a:pPr>
            <a:r>
              <a:rPr lang="en-US" sz="4820" spc="139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складається з двох частин і передбачає характеристику навчальної діяльності учнів та фіксацію результатів навчання за групами результатів, визначеними Державним стандартом для певних освітніх галузей, з переліку навчальних предметів та інтегрованих курсів, визначених навчальним планом освітньої програми закладу освіти.</a:t>
            </a:r>
            <a:endParaRPr lang="en-US" sz="4820" spc="139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CC0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2735451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3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43071" y="876415"/>
            <a:ext cx="12965760" cy="8589816"/>
          </a:xfrm>
          <a:custGeom>
            <a:avLst/>
            <a:gdLst/>
            <a:ahLst/>
            <a:cxnLst/>
            <a:rect l="l" t="t" r="r" b="b"/>
            <a:pathLst>
              <a:path w="12965760" h="8589816">
                <a:moveTo>
                  <a:pt x="0" y="0"/>
                </a:moveTo>
                <a:lnTo>
                  <a:pt x="12965760" y="0"/>
                </a:lnTo>
                <a:lnTo>
                  <a:pt x="12965760" y="8589816"/>
                </a:lnTo>
                <a:lnTo>
                  <a:pt x="0" y="8589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160715">
            <a:off x="-6857468" y="931100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504404" y="2300297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15577" y="1555454"/>
            <a:ext cx="5752485" cy="6775612"/>
          </a:xfrm>
          <a:custGeom>
            <a:avLst/>
            <a:gdLst/>
            <a:ahLst/>
            <a:cxnLst/>
            <a:rect l="l" t="t" r="r" b="b"/>
            <a:pathLst>
              <a:path w="5801864" h="6478748">
                <a:moveTo>
                  <a:pt x="0" y="0"/>
                </a:moveTo>
                <a:lnTo>
                  <a:pt x="5801863" y="0"/>
                </a:lnTo>
                <a:lnTo>
                  <a:pt x="5801863" y="6478748"/>
                </a:lnTo>
                <a:lnTo>
                  <a:pt x="0" y="647874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845457" y="1337067"/>
            <a:ext cx="12543652" cy="96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0"/>
              </a:lnSpc>
            </a:pPr>
            <a:r>
              <a:rPr lang="en-US" sz="7450" b="1" i="1" spc="216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СВІДОЦТВО ДОСЯГНЕНЬ</a:t>
            </a:r>
            <a:endParaRPr lang="en-US" sz="7450" b="1" i="1" spc="216" dirty="0">
              <a:solidFill>
                <a:srgbClr val="000000"/>
              </a:solidFill>
              <a:latin typeface="Porcelain"/>
              <a:ea typeface="Porcelain"/>
              <a:cs typeface="Porcelain"/>
              <a:sym typeface="Porcelai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00" y="2483485"/>
            <a:ext cx="7658735" cy="58947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CC0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2735451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3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61897" y="808814"/>
            <a:ext cx="14142382" cy="9369328"/>
          </a:xfrm>
          <a:custGeom>
            <a:avLst/>
            <a:gdLst/>
            <a:ahLst/>
            <a:cxnLst/>
            <a:rect l="l" t="t" r="r" b="b"/>
            <a:pathLst>
              <a:path w="14142382" h="9369328">
                <a:moveTo>
                  <a:pt x="0" y="0"/>
                </a:moveTo>
                <a:lnTo>
                  <a:pt x="14142382" y="0"/>
                </a:lnTo>
                <a:lnTo>
                  <a:pt x="14142382" y="9369328"/>
                </a:lnTo>
                <a:lnTo>
                  <a:pt x="0" y="93693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160715">
            <a:off x="-6747361" y="9842238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554398">
            <a:off x="10897449" y="63418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521310" y="2548558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8" y="0"/>
                </a:lnTo>
                <a:lnTo>
                  <a:pt x="2993708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368927" y="1162050"/>
            <a:ext cx="15298474" cy="156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0"/>
              </a:lnSpc>
            </a:pPr>
            <a:r>
              <a:rPr lang="en-US" sz="6245" b="1" i="1" spc="181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«</a:t>
            </a:r>
            <a:r>
              <a:rPr lang="en-US" sz="6245" b="1" i="1" spc="181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Характеристика</a:t>
            </a:r>
            <a:r>
              <a:rPr lang="en-US" sz="6245" b="1" i="1" spc="181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 </a:t>
            </a:r>
            <a:r>
              <a:rPr lang="en-US" sz="6245" b="1" i="1" spc="181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навчальної</a:t>
            </a:r>
            <a:r>
              <a:rPr lang="en-US" sz="6245" b="1" i="1" spc="181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 </a:t>
            </a:r>
            <a:r>
              <a:rPr lang="en-US" sz="6245" b="1" i="1" spc="181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діяльності</a:t>
            </a:r>
            <a:r>
              <a:rPr lang="en-US" sz="6245" b="1" i="1" spc="181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»</a:t>
            </a:r>
            <a:endParaRPr lang="en-US" sz="6245" b="1" i="1" spc="181" dirty="0">
              <a:solidFill>
                <a:srgbClr val="000000"/>
              </a:solidFill>
              <a:latin typeface="Porcelain"/>
              <a:ea typeface="Porcelain"/>
              <a:cs typeface="Porcelain"/>
              <a:sym typeface="Porcelai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329039" y="2967882"/>
            <a:ext cx="13629922" cy="6172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5"/>
              </a:lnSpc>
            </a:pP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сформована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відповідно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до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переліку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наскрізних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умінь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,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визначених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Державним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стандартом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.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Результатом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спостереження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за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розвитком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наскрізних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умінь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є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виставлення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відповідної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позначки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в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стовпці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«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Має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значні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успіхи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/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Демонструє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помітний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прогрес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/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Потребує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уваги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і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допомоги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»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після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завершення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кожного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навчального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року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або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в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разі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зміни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учнями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закладу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5090" spc="147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освіти</a:t>
            </a:r>
            <a:r>
              <a:rPr lang="en-US" sz="5090" spc="147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.</a:t>
            </a:r>
            <a:endParaRPr lang="en-US" sz="5090" spc="147" dirty="0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CC0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2735451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3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66555" y="520942"/>
            <a:ext cx="13624045" cy="9025930"/>
          </a:xfrm>
          <a:custGeom>
            <a:avLst/>
            <a:gdLst/>
            <a:ahLst/>
            <a:cxnLst/>
            <a:rect l="l" t="t" r="r" b="b"/>
            <a:pathLst>
              <a:path w="13624045" h="9025930">
                <a:moveTo>
                  <a:pt x="0" y="0"/>
                </a:moveTo>
                <a:lnTo>
                  <a:pt x="13624045" y="0"/>
                </a:lnTo>
                <a:lnTo>
                  <a:pt x="13624045" y="9025930"/>
                </a:lnTo>
                <a:lnTo>
                  <a:pt x="0" y="90259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160715">
            <a:off x="-8729278" y="877620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406005" y="2420214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166555" y="868840"/>
            <a:ext cx="13472607" cy="1643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5"/>
              </a:lnSpc>
            </a:pPr>
            <a:r>
              <a:rPr lang="en-US" sz="6545" b="1" i="1" spc="189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«</a:t>
            </a:r>
            <a:r>
              <a:rPr lang="en-US" sz="6545" b="1" i="1" spc="189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Характеристика</a:t>
            </a:r>
            <a:r>
              <a:rPr lang="en-US" sz="6545" b="1" i="1" spc="189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 </a:t>
            </a:r>
            <a:r>
              <a:rPr lang="en-US" sz="6545" b="1" i="1" spc="189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результатів</a:t>
            </a:r>
            <a:r>
              <a:rPr lang="en-US" sz="6545" b="1" i="1" spc="189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 </a:t>
            </a:r>
            <a:r>
              <a:rPr lang="en-US" sz="6545" b="1" i="1" spc="189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навчання</a:t>
            </a:r>
            <a:r>
              <a:rPr lang="en-US" sz="6545" b="1" i="1" spc="189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»</a:t>
            </a:r>
            <a:endParaRPr lang="en-US" sz="6545" b="1" i="1" spc="189" dirty="0">
              <a:solidFill>
                <a:srgbClr val="000000"/>
              </a:solidFill>
              <a:latin typeface="Porcelain"/>
              <a:ea typeface="Porcelain"/>
              <a:cs typeface="Porcelain"/>
              <a:sym typeface="Porcelai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735451" y="3178657"/>
            <a:ext cx="12627797" cy="569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0"/>
              </a:lnSpc>
            </a:pPr>
            <a:r>
              <a:rPr lang="en-US" sz="5920" spc="17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Заповнення цієї частини Свідоцтва здійснюють відповідно до переліку навчальних предметів / інтегрованих курсів, визначених затвердженою освітньою програмою закладу освіти. </a:t>
            </a:r>
            <a:endParaRPr lang="en-US" sz="5920" spc="171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CC0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2735451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3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4102" y="342900"/>
            <a:ext cx="14321145" cy="9487758"/>
          </a:xfrm>
          <a:custGeom>
            <a:avLst/>
            <a:gdLst/>
            <a:ahLst/>
            <a:cxnLst/>
            <a:rect l="l" t="t" r="r" b="b"/>
            <a:pathLst>
              <a:path w="14321145" h="9487758">
                <a:moveTo>
                  <a:pt x="0" y="0"/>
                </a:moveTo>
                <a:lnTo>
                  <a:pt x="14321145" y="0"/>
                </a:lnTo>
                <a:lnTo>
                  <a:pt x="14321145" y="9487759"/>
                </a:lnTo>
                <a:lnTo>
                  <a:pt x="0" y="94877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955075">
            <a:off x="-8686412" y="10522273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86000" y="766772"/>
            <a:ext cx="13504597" cy="2488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55"/>
              </a:lnSpc>
            </a:pPr>
            <a:r>
              <a:rPr lang="en-US" sz="9850" b="1" i="1" spc="285" dirty="0" err="1">
                <a:solidFill>
                  <a:srgbClr val="000000"/>
                </a:solidFill>
                <a:latin typeface="Monotype Corsiva" panose="03010101010201010101" pitchFamily="66" charset="0"/>
                <a:ea typeface="Porcelain"/>
                <a:cs typeface="Porcelain"/>
                <a:sym typeface="Porcelain"/>
              </a:rPr>
              <a:t>Основні</a:t>
            </a:r>
            <a:r>
              <a:rPr lang="en-US" sz="9850" b="1" i="1" spc="285" dirty="0">
                <a:solidFill>
                  <a:srgbClr val="000000"/>
                </a:solidFill>
                <a:latin typeface="Monotype Corsiva" panose="03010101010201010101" pitchFamily="66" charset="0"/>
                <a:ea typeface="Porcelain"/>
                <a:cs typeface="Porcelain"/>
                <a:sym typeface="Porcelain"/>
              </a:rPr>
              <a:t> </a:t>
            </a:r>
            <a:r>
              <a:rPr lang="en-US" sz="9850" b="1" i="1" spc="285" dirty="0" err="1">
                <a:solidFill>
                  <a:srgbClr val="000000"/>
                </a:solidFill>
                <a:latin typeface="Monotype Corsiva" panose="03010101010201010101" pitchFamily="66" charset="0"/>
                <a:ea typeface="Porcelain"/>
                <a:cs typeface="Porcelain"/>
                <a:sym typeface="Porcelain"/>
              </a:rPr>
              <a:t>функції</a:t>
            </a:r>
            <a:r>
              <a:rPr lang="en-US" sz="9850" b="1" i="1" spc="285" dirty="0">
                <a:solidFill>
                  <a:srgbClr val="000000"/>
                </a:solidFill>
                <a:latin typeface="Monotype Corsiva" panose="03010101010201010101" pitchFamily="66" charset="0"/>
                <a:ea typeface="Porcelain"/>
                <a:cs typeface="Porcelain"/>
                <a:sym typeface="Porcelain"/>
              </a:rPr>
              <a:t> </a:t>
            </a:r>
            <a:r>
              <a:rPr lang="en-US" sz="9850" b="1" i="1" spc="285" dirty="0" err="1">
                <a:solidFill>
                  <a:srgbClr val="000000"/>
                </a:solidFill>
                <a:latin typeface="Monotype Corsiva" panose="03010101010201010101" pitchFamily="66" charset="0"/>
                <a:ea typeface="Porcelain"/>
                <a:cs typeface="Porcelain"/>
                <a:sym typeface="Porcelain"/>
              </a:rPr>
              <a:t>оцінювання</a:t>
            </a:r>
            <a:r>
              <a:rPr lang="en-US" sz="9850" b="1" i="1" spc="285" dirty="0">
                <a:solidFill>
                  <a:srgbClr val="000000"/>
                </a:solidFill>
                <a:latin typeface="Monotype Corsiva" panose="03010101010201010101" pitchFamily="66" charset="0"/>
                <a:ea typeface="Porcelain"/>
                <a:cs typeface="Porcelain"/>
                <a:sym typeface="Porcelain"/>
              </a:rPr>
              <a:t>:</a:t>
            </a:r>
            <a:endParaRPr lang="en-US" sz="9850" b="1" i="1" spc="285" dirty="0">
              <a:solidFill>
                <a:srgbClr val="000000"/>
              </a:solidFill>
              <a:latin typeface="Monotype Corsiva" panose="03010101010201010101" pitchFamily="66" charset="0"/>
              <a:ea typeface="Porcelain"/>
              <a:cs typeface="Porcelain"/>
              <a:sym typeface="Porcelain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7404931" y="3042491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26436" y="3664296"/>
            <a:ext cx="14139196" cy="5745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1825" lvl="1" indent="-315595" algn="ctr">
              <a:lnSpc>
                <a:spcPts val="2780"/>
              </a:lnSpc>
              <a:buFont typeface="Arial" panose="020B0604020202020204"/>
              <a:buChar char="•"/>
            </a:pP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3600" b="1" i="1" u="sng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формувальна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(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забезпечує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відстеження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динаміки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навчального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поступу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);</a:t>
            </a:r>
            <a:endParaRPr lang="en-US" sz="2925" spc="84" dirty="0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marL="631825" lvl="1" indent="-315595" algn="ctr">
              <a:lnSpc>
                <a:spcPts val="2780"/>
              </a:lnSpc>
              <a:buFont typeface="Arial" panose="020B0604020202020204"/>
              <a:buChar char="•"/>
            </a:pPr>
            <a:r>
              <a:rPr lang="en-US" sz="3600" b="1" i="1" u="sng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констатувальна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(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забезпечує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встановлення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рівня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досягнення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результатів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навчання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);</a:t>
            </a:r>
            <a:endParaRPr lang="en-US" sz="2925" spc="84" dirty="0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marL="631825" lvl="1" indent="-315595" algn="ctr">
              <a:lnSpc>
                <a:spcPts val="2780"/>
              </a:lnSpc>
              <a:buFont typeface="Arial" panose="020B0604020202020204"/>
              <a:buChar char="•"/>
            </a:pPr>
            <a:r>
              <a:rPr lang="en-US" sz="3600" b="1" i="1" u="sng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діагностувальна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(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надає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інформацію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про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стан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досягнення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результатів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навчання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,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наявність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навчальних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втрат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,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причини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виникнення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утруднень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);</a:t>
            </a:r>
            <a:endParaRPr lang="en-US" sz="2925" spc="84" dirty="0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marL="631825" lvl="1" indent="-315595" algn="ctr">
              <a:lnSpc>
                <a:spcPts val="2780"/>
              </a:lnSpc>
              <a:buFont typeface="Arial" panose="020B0604020202020204"/>
              <a:buChar char="•"/>
            </a:pPr>
            <a:r>
              <a:rPr lang="en-US" sz="3600" b="1" i="1" u="sng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коригувальна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(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надає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змогу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вчителю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відповідним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чином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адаптувати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освітній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процес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);</a:t>
            </a:r>
            <a:endParaRPr lang="en-US" sz="2925" spc="84" dirty="0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marL="631825" lvl="1" indent="-315595" algn="ctr">
              <a:lnSpc>
                <a:spcPts val="2780"/>
              </a:lnSpc>
              <a:buFont typeface="Arial" panose="020B0604020202020204"/>
              <a:buChar char="•"/>
            </a:pPr>
            <a:r>
              <a:rPr lang="en-US" sz="3600" b="1" i="1" u="sng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орієнтувальна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(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надає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змогу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відстежити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динаміку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формування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результатів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навчання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та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спрогнозувати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їх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розвиток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);</a:t>
            </a:r>
            <a:endParaRPr lang="en-US" sz="2925" spc="84" dirty="0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marL="631825" lvl="1" indent="-315595" algn="ctr">
              <a:lnSpc>
                <a:spcPts val="2780"/>
              </a:lnSpc>
              <a:buFont typeface="Arial" panose="020B0604020202020204"/>
              <a:buChar char="•"/>
            </a:pPr>
            <a:r>
              <a:rPr lang="en-US" sz="3600" b="1" i="1" u="sng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мотиваційно-стимулювальна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(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активізує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внутрішні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й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зовнішні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мотиви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до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навчання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);</a:t>
            </a:r>
            <a:endParaRPr lang="en-US" sz="2925" spc="84" dirty="0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marL="631825" lvl="1" indent="-315595" algn="ctr">
              <a:lnSpc>
                <a:spcPts val="2780"/>
              </a:lnSpc>
              <a:buFont typeface="Arial" panose="020B0604020202020204"/>
              <a:buChar char="•"/>
            </a:pPr>
            <a:r>
              <a:rPr lang="en-US" sz="3600" b="1" i="1" u="sng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розвивальна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(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мотивує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до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рефлексії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та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самовдосконалення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);</a:t>
            </a:r>
            <a:endParaRPr lang="en-US" sz="2925" spc="84" dirty="0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marL="631825" lvl="1" indent="-315595" algn="ctr">
              <a:lnSpc>
                <a:spcPts val="2780"/>
              </a:lnSpc>
              <a:buFont typeface="Arial" panose="020B0604020202020204"/>
              <a:buChar char="•"/>
            </a:pPr>
            <a:r>
              <a:rPr lang="en-US" sz="3600" b="1" i="1" u="sng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прогностична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(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ставить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цілі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навчання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на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майбутнє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);</a:t>
            </a:r>
            <a:endParaRPr lang="en-US" sz="2925" spc="84" dirty="0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marL="631825" lvl="1" indent="-315595" algn="ctr">
              <a:lnSpc>
                <a:spcPts val="2780"/>
              </a:lnSpc>
              <a:buFont typeface="Arial" panose="020B0604020202020204"/>
              <a:buChar char="•"/>
            </a:pPr>
            <a:r>
              <a:rPr lang="en-US" sz="3600" b="1" i="1" u="sng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виховна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(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сприяє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вихованню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в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учнів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свідомої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дисципліни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,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наполегливості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в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роботі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,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працьовитості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,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почуття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відповідальності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, </a:t>
            </a:r>
            <a:r>
              <a:rPr lang="en-US" sz="2925" spc="84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обов'язку</a:t>
            </a:r>
            <a:r>
              <a:rPr lang="en-US" sz="2925" spc="84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)</a:t>
            </a:r>
            <a:endParaRPr lang="en-US" sz="2925" spc="84" dirty="0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CC0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2735451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3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63306" y="713695"/>
            <a:ext cx="14081758" cy="9329164"/>
          </a:xfrm>
          <a:custGeom>
            <a:avLst/>
            <a:gdLst/>
            <a:ahLst/>
            <a:cxnLst/>
            <a:rect l="l" t="t" r="r" b="b"/>
            <a:pathLst>
              <a:path w="14081758" h="9329164">
                <a:moveTo>
                  <a:pt x="0" y="0"/>
                </a:moveTo>
                <a:lnTo>
                  <a:pt x="14081758" y="0"/>
                </a:lnTo>
                <a:lnTo>
                  <a:pt x="14081758" y="9329164"/>
                </a:lnTo>
                <a:lnTo>
                  <a:pt x="0" y="93291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160715">
            <a:off x="-8729278" y="877620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46869" y="3312557"/>
            <a:ext cx="14611884" cy="5764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71065" lvl="1" indent="-1085850" algn="ctr">
              <a:lnSpc>
                <a:spcPts val="9555"/>
              </a:lnSpc>
              <a:buFont typeface="Arial" panose="020B0604020202020204"/>
              <a:buChar char="•"/>
            </a:pPr>
            <a:r>
              <a:rPr lang="en-US" sz="10055" spc="291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формувальне</a:t>
            </a:r>
            <a:r>
              <a:rPr lang="en-US" sz="10055" spc="291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;</a:t>
            </a:r>
            <a:endParaRPr lang="en-US" sz="10055" spc="291" dirty="0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marL="2171065" lvl="1" indent="-1085850" algn="ctr">
              <a:lnSpc>
                <a:spcPts val="9555"/>
              </a:lnSpc>
              <a:buFont typeface="Arial" panose="020B0604020202020204"/>
              <a:buChar char="•"/>
            </a:pPr>
            <a:r>
              <a:rPr lang="en-US" sz="10055" spc="291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підсумкове</a:t>
            </a:r>
            <a:r>
              <a:rPr lang="en-US" sz="10055" spc="291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;</a:t>
            </a:r>
            <a:endParaRPr lang="en-US" sz="10055" spc="291" dirty="0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marL="1953260" lvl="1" indent="-976630" algn="ctr">
              <a:lnSpc>
                <a:spcPts val="8595"/>
              </a:lnSpc>
              <a:buFont typeface="Arial" panose="020B0604020202020204"/>
              <a:buChar char="•"/>
            </a:pPr>
            <a:r>
              <a:rPr lang="en-US" sz="9045" spc="262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державна</a:t>
            </a:r>
            <a:r>
              <a:rPr lang="en-US" sz="9045" spc="262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9045" spc="262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підсумкова</a:t>
            </a:r>
            <a:r>
              <a:rPr lang="en-US" sz="9045" spc="262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r>
              <a:rPr lang="en-US" sz="9045" spc="262" dirty="0" err="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атестація</a:t>
            </a:r>
            <a:r>
              <a:rPr lang="en-US" sz="9045" spc="262" dirty="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(ДПА)</a:t>
            </a:r>
            <a:endParaRPr lang="en-US" sz="9045" spc="262" dirty="0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86885" y="1109780"/>
            <a:ext cx="15234599" cy="1087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25"/>
              </a:lnSpc>
            </a:pPr>
            <a:r>
              <a:rPr lang="en-US" sz="8445" b="1" i="1" spc="244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Основні</a:t>
            </a:r>
            <a:r>
              <a:rPr lang="en-US" sz="8445" b="1" i="1" spc="244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 </a:t>
            </a:r>
            <a:r>
              <a:rPr lang="en-US" sz="8445" b="1" i="1" spc="244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види</a:t>
            </a:r>
            <a:r>
              <a:rPr lang="en-US" sz="8445" b="1" i="1" spc="244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 </a:t>
            </a:r>
            <a:r>
              <a:rPr lang="en-US" sz="8445" b="1" i="1" spc="244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оцінювання</a:t>
            </a:r>
            <a:r>
              <a:rPr lang="en-US" sz="8445" b="1" i="1" spc="244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:</a:t>
            </a:r>
            <a:endParaRPr lang="en-US" sz="8445" b="1" i="1" spc="244" dirty="0">
              <a:solidFill>
                <a:srgbClr val="000000"/>
              </a:solidFill>
              <a:latin typeface="Porcelain"/>
              <a:ea typeface="Porcelain"/>
              <a:cs typeface="Porcelain"/>
              <a:sym typeface="Porcelain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7707331" y="2105439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8" y="0"/>
                </a:lnTo>
                <a:lnTo>
                  <a:pt x="2993708" y="183364"/>
                </a:lnTo>
                <a:lnTo>
                  <a:pt x="0" y="1833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CC0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2735451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3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41395" y="1028700"/>
            <a:ext cx="12685623" cy="8404225"/>
          </a:xfrm>
          <a:custGeom>
            <a:avLst/>
            <a:gdLst/>
            <a:ahLst/>
            <a:cxnLst/>
            <a:rect l="l" t="t" r="r" b="b"/>
            <a:pathLst>
              <a:path w="12685623" h="8404225">
                <a:moveTo>
                  <a:pt x="0" y="0"/>
                </a:moveTo>
                <a:lnTo>
                  <a:pt x="12685623" y="0"/>
                </a:lnTo>
                <a:lnTo>
                  <a:pt x="12685623" y="8404225"/>
                </a:lnTo>
                <a:lnTo>
                  <a:pt x="0" y="84042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160715">
            <a:off x="-8729278" y="877620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209205" y="3809832"/>
            <a:ext cx="12150003" cy="5623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5"/>
              </a:lnSpc>
            </a:pPr>
            <a:r>
              <a:rPr lang="en-US" sz="5205" spc="150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спрямоване на відстеження динаміки навчального поступу учнів, визначення їхніх навчальних потреб і скерування освітнього процесу на підвищення ефективності навчання з урахуванням встановлених результатів навчання.</a:t>
            </a:r>
            <a:endParaRPr lang="en-US" sz="5205" spc="150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algn="ctr">
              <a:lnSpc>
                <a:spcPts val="4945"/>
              </a:lnSpc>
            </a:pPr>
            <a:endParaRPr lang="en-US" sz="5205" spc="150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712622" y="1470754"/>
            <a:ext cx="10892420" cy="1477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70"/>
              </a:lnSpc>
            </a:pPr>
            <a:r>
              <a:rPr lang="en-US" sz="11445" b="1" i="1" spc="331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Формувальне</a:t>
            </a:r>
            <a:endParaRPr lang="en-US" sz="11445" b="1" i="1" spc="331" dirty="0">
              <a:solidFill>
                <a:srgbClr val="000000"/>
              </a:solidFill>
              <a:latin typeface="Porcelain"/>
              <a:ea typeface="Porcelain"/>
              <a:cs typeface="Porcelain"/>
              <a:sym typeface="Porcelain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7647146" y="2948522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8" y="0"/>
                </a:lnTo>
                <a:lnTo>
                  <a:pt x="2993708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BAB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2735451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3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79987" y="1211698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18788">
            <a:off x="13155136" y="2943530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-5600121" y="1074504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2" y="0"/>
                </a:lnTo>
                <a:lnTo>
                  <a:pt x="13257642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445221" y="1822400"/>
            <a:ext cx="11539124" cy="142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11045" b="1" i="1" spc="320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Формувальне</a:t>
            </a:r>
            <a:r>
              <a:rPr lang="en-US" sz="11045" b="1" i="1" spc="320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:</a:t>
            </a:r>
            <a:endParaRPr lang="en-US" sz="11045" b="1" i="1" spc="320" dirty="0">
              <a:solidFill>
                <a:srgbClr val="000000"/>
              </a:solidFill>
              <a:latin typeface="Porcelain"/>
              <a:ea typeface="Porcelain"/>
              <a:cs typeface="Porcelain"/>
              <a:sym typeface="Porcelain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7647146" y="3247309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8" y="0"/>
                </a:lnTo>
                <a:lnTo>
                  <a:pt x="2993708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485721" y="4275272"/>
            <a:ext cx="12768302" cy="4122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31620" lvl="1" indent="-765810" algn="ctr">
              <a:lnSpc>
                <a:spcPts val="6740"/>
              </a:lnSpc>
              <a:buFont typeface="Arial" panose="020B0604020202020204"/>
              <a:buChar char="•"/>
            </a:pPr>
            <a:r>
              <a:rPr lang="en-US" sz="7095" spc="205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самооцінювання;</a:t>
            </a:r>
            <a:endParaRPr lang="en-US" sz="7095" spc="205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marL="1531620" lvl="1" indent="-765810" algn="ctr">
              <a:lnSpc>
                <a:spcPts val="6740"/>
              </a:lnSpc>
              <a:buFont typeface="Arial" panose="020B0604020202020204"/>
              <a:buChar char="•"/>
            </a:pPr>
            <a:r>
              <a:rPr lang="en-US" sz="7095" spc="205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взаємооцінювання;</a:t>
            </a:r>
            <a:endParaRPr lang="en-US" sz="7095" spc="205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marL="1423670" lvl="1" indent="-711835" algn="ctr">
              <a:lnSpc>
                <a:spcPts val="6265"/>
              </a:lnSpc>
              <a:buFont typeface="Arial" panose="020B0604020202020204"/>
              <a:buChar char="•"/>
            </a:pPr>
            <a:r>
              <a:rPr lang="en-US" sz="6595" spc="19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оцінювання вчителем з використанням окремих інструментів</a:t>
            </a:r>
            <a:endParaRPr lang="en-US" sz="6595" spc="191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BAB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2735451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3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32981" y="1098358"/>
            <a:ext cx="12316893" cy="8159942"/>
          </a:xfrm>
          <a:custGeom>
            <a:avLst/>
            <a:gdLst/>
            <a:ahLst/>
            <a:cxnLst/>
            <a:rect l="l" t="t" r="r" b="b"/>
            <a:pathLst>
              <a:path w="12316893" h="8159942">
                <a:moveTo>
                  <a:pt x="0" y="0"/>
                </a:moveTo>
                <a:lnTo>
                  <a:pt x="12316893" y="0"/>
                </a:lnTo>
                <a:lnTo>
                  <a:pt x="12316893" y="8159942"/>
                </a:lnTo>
                <a:lnTo>
                  <a:pt x="0" y="81599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18788">
            <a:off x="13155136" y="2943530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-5600121" y="1074504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2" y="0"/>
                </a:lnTo>
                <a:lnTo>
                  <a:pt x="13257642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647146" y="3039924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8" y="0"/>
                </a:lnTo>
                <a:lnTo>
                  <a:pt x="2993708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52342" y="3992649"/>
            <a:ext cx="11926454" cy="4570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5"/>
              </a:lnSpc>
            </a:pPr>
            <a:r>
              <a:rPr lang="en-US" sz="6255" spc="181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передбачає оцінювання відповідності результатів навчання учнів, які завершили здобуття базової середньої освіти, вимогам Державного стандарту</a:t>
            </a:r>
            <a:endParaRPr lang="en-US" sz="6255" spc="181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382264" y="1706697"/>
            <a:ext cx="9510019" cy="142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11045" b="1" i="1" spc="320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ДПА</a:t>
            </a:r>
            <a:endParaRPr lang="en-US" sz="11045" b="1" i="1" spc="320" dirty="0">
              <a:solidFill>
                <a:srgbClr val="000000"/>
              </a:solidFill>
              <a:latin typeface="Porcelain"/>
              <a:ea typeface="Porcelain"/>
              <a:cs typeface="Porcelain"/>
              <a:sym typeface="Porcela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CC0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2735451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3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9205" y="1211698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0" y="0"/>
                </a:lnTo>
                <a:lnTo>
                  <a:pt x="11869590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160715">
            <a:off x="-8729278" y="877620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640420" y="31473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388991" y="1722426"/>
            <a:ext cx="9510019" cy="142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11045" b="1" i="1" spc="320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Підсумкове</a:t>
            </a:r>
            <a:endParaRPr lang="en-US" sz="11045" b="1" i="1" spc="320" dirty="0">
              <a:solidFill>
                <a:srgbClr val="000000"/>
              </a:solidFill>
              <a:latin typeface="Porcelain"/>
              <a:ea typeface="Porcelain"/>
              <a:cs typeface="Porcelain"/>
              <a:sym typeface="Porcelai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402443" y="4100532"/>
            <a:ext cx="9496566" cy="3962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0"/>
              </a:lnSpc>
            </a:pPr>
            <a:r>
              <a:rPr lang="en-US" sz="8095" spc="234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показує результат навчання та розвитку</a:t>
            </a:r>
            <a:endParaRPr lang="en-US" sz="8095" spc="234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BAB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2735451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3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9205" y="1211698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0" y="0"/>
                </a:lnTo>
                <a:lnTo>
                  <a:pt x="11869590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18788">
            <a:off x="13155136" y="278573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-5600121" y="1074504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2" y="0"/>
                </a:lnTo>
                <a:lnTo>
                  <a:pt x="13257642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445221" y="1768742"/>
            <a:ext cx="11159821" cy="177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0"/>
              </a:lnSpc>
            </a:pPr>
            <a:r>
              <a:rPr lang="en-US" sz="7045" b="1" i="1" spc="204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Підсумкове</a:t>
            </a:r>
            <a:r>
              <a:rPr lang="en-US" sz="7045" b="1" i="1" spc="204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 </a:t>
            </a:r>
            <a:r>
              <a:rPr lang="en-US" sz="7045" b="1" i="1" spc="204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оцінювання</a:t>
            </a:r>
            <a:r>
              <a:rPr lang="en-US" sz="7045" b="1" i="1" spc="204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 </a:t>
            </a:r>
            <a:r>
              <a:rPr lang="en-US" sz="7045" b="1" i="1" spc="204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за</a:t>
            </a:r>
            <a:r>
              <a:rPr lang="en-US" sz="7045" b="1" i="1" spc="204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 </a:t>
            </a:r>
            <a:r>
              <a:rPr lang="en-US" sz="7045" b="1" i="1" spc="204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семестр</a:t>
            </a:r>
            <a:endParaRPr lang="en-US" sz="7045" b="1" i="1" spc="204" dirty="0">
              <a:solidFill>
                <a:srgbClr val="000000"/>
              </a:solidFill>
              <a:latin typeface="Porcelain"/>
              <a:ea typeface="Porcelain"/>
              <a:cs typeface="Porcelain"/>
              <a:sym typeface="Porcelain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7647146" y="3434257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8" y="0"/>
                </a:lnTo>
                <a:lnTo>
                  <a:pt x="2993708" y="183364"/>
                </a:lnTo>
                <a:lnTo>
                  <a:pt x="0" y="1833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980025" y="4103953"/>
            <a:ext cx="12098770" cy="4520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0"/>
              </a:lnSpc>
            </a:pPr>
            <a:r>
              <a:rPr lang="en-US" sz="5295" spc="153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здійснюють за групами результатів навчання, що передбачені Критеріями оцінювання за освітніми галузями, з урахуванням різних форм і видів навчальної діяльності</a:t>
            </a:r>
            <a:endParaRPr lang="en-US" sz="5295" spc="153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CC0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2735451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31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27649" y="411801"/>
            <a:ext cx="14284374" cy="9463398"/>
          </a:xfrm>
          <a:custGeom>
            <a:avLst/>
            <a:gdLst/>
            <a:ahLst/>
            <a:cxnLst/>
            <a:rect l="l" t="t" r="r" b="b"/>
            <a:pathLst>
              <a:path w="14284374" h="9463398">
                <a:moveTo>
                  <a:pt x="0" y="0"/>
                </a:moveTo>
                <a:lnTo>
                  <a:pt x="14284374" y="0"/>
                </a:lnTo>
                <a:lnTo>
                  <a:pt x="14284374" y="9463398"/>
                </a:lnTo>
                <a:lnTo>
                  <a:pt x="0" y="94633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160715">
            <a:off x="-8729278" y="877620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54536" y="600728"/>
            <a:ext cx="16230600" cy="315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5"/>
              </a:lnSpc>
            </a:pPr>
            <a:r>
              <a:rPr lang="en-US" sz="8545" b="1" i="1" spc="247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Критерії</a:t>
            </a:r>
            <a:r>
              <a:rPr lang="en-US" sz="8545" b="1" i="1" spc="247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 </a:t>
            </a:r>
            <a:r>
              <a:rPr lang="en-US" sz="8545" b="1" i="1" spc="247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оцінювання</a:t>
            </a:r>
            <a:r>
              <a:rPr lang="en-US" sz="8545" b="1" i="1" spc="247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 </a:t>
            </a:r>
            <a:r>
              <a:rPr lang="en-US" sz="8545" b="1" i="1" spc="247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реалізуються</a:t>
            </a:r>
            <a:r>
              <a:rPr lang="en-US" sz="8545" b="1" i="1" spc="247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 </a:t>
            </a:r>
            <a:r>
              <a:rPr lang="en-US" sz="8545" b="1" i="1" spc="247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за</a:t>
            </a:r>
            <a:r>
              <a:rPr lang="en-US" sz="8545" b="1" i="1" spc="247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 </a:t>
            </a:r>
            <a:r>
              <a:rPr lang="en-US" sz="8545" b="1" i="1" spc="247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чотирма</a:t>
            </a:r>
            <a:r>
              <a:rPr lang="en-US" sz="8545" b="1" i="1" spc="247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 </a:t>
            </a:r>
            <a:r>
              <a:rPr lang="en-US" sz="8545" b="1" i="1" spc="247" dirty="0" err="1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рівнями</a:t>
            </a:r>
            <a:r>
              <a:rPr lang="en-US" sz="8545" b="1" i="1" spc="247" dirty="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:</a:t>
            </a:r>
            <a:endParaRPr lang="en-US" sz="8545" b="1" i="1" spc="247" dirty="0">
              <a:solidFill>
                <a:srgbClr val="000000"/>
              </a:solidFill>
              <a:latin typeface="Porcelain"/>
              <a:ea typeface="Porcelain"/>
              <a:cs typeface="Porcelain"/>
              <a:sym typeface="Porcelain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7640420" y="3666409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355092" y="4634422"/>
            <a:ext cx="11112456" cy="4852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53285" lvl="1" indent="-1076325" algn="ctr">
              <a:lnSpc>
                <a:spcPts val="9475"/>
              </a:lnSpc>
              <a:buFont typeface="Arial" panose="020B0604020202020204"/>
              <a:buChar char="•"/>
            </a:pPr>
            <a:r>
              <a:rPr lang="en-US" sz="9970" spc="289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початковий</a:t>
            </a:r>
            <a:endParaRPr lang="en-US" sz="9970" spc="289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marL="2153285" lvl="1" indent="-1076325" algn="ctr">
              <a:lnSpc>
                <a:spcPts val="9475"/>
              </a:lnSpc>
              <a:buFont typeface="Arial" panose="020B0604020202020204"/>
              <a:buChar char="•"/>
            </a:pPr>
            <a:r>
              <a:rPr lang="en-US" sz="9970" spc="289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середній</a:t>
            </a:r>
            <a:endParaRPr lang="en-US" sz="9970" spc="289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marL="2153285" lvl="1" indent="-1076325" algn="ctr">
              <a:lnSpc>
                <a:spcPts val="9475"/>
              </a:lnSpc>
              <a:buFont typeface="Arial" panose="020B0604020202020204"/>
              <a:buChar char="•"/>
            </a:pPr>
            <a:r>
              <a:rPr lang="en-US" sz="9970" spc="289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достатній</a:t>
            </a:r>
            <a:endParaRPr lang="en-US" sz="9970" spc="289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marL="2153285" lvl="1" indent="-1076325" algn="ctr">
              <a:lnSpc>
                <a:spcPts val="9475"/>
              </a:lnSpc>
              <a:buFont typeface="Arial" panose="020B0604020202020204"/>
              <a:buChar char="•"/>
            </a:pPr>
            <a:r>
              <a:rPr lang="en-US" sz="9970" spc="289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високий</a:t>
            </a:r>
            <a:endParaRPr lang="en-US" sz="9970" spc="289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4172</Words>
  <Application>WPS Presentation</Application>
  <PresentationFormat>Довільний</PresentationFormat>
  <Paragraphs>86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SimSun</vt:lpstr>
      <vt:lpstr>Wingdings</vt:lpstr>
      <vt:lpstr>Monotype Corsiva</vt:lpstr>
      <vt:lpstr>Porcelain</vt:lpstr>
      <vt:lpstr>Arial</vt:lpstr>
      <vt:lpstr>KG Primary Penmanship</vt:lpstr>
      <vt:lpstr>Canva Sans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оцінювання результатів навчання та оформлення свідоцтв досягнень учнів 5-9 класів НУШ</dc:title>
  <dc:creator/>
  <cp:lastModifiedBy>test_</cp:lastModifiedBy>
  <cp:revision>5</cp:revision>
  <dcterms:created xsi:type="dcterms:W3CDTF">2006-08-16T00:00:00Z</dcterms:created>
  <dcterms:modified xsi:type="dcterms:W3CDTF">2024-09-19T14:46:05Z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8D5D73F3A06B46A8AA251ABFD3968101_12</vt:lpwstr>
  </property>
  <property fmtid="{D5CDD505-2E9C-101B-9397-08002B2CF9AE}" pid="3" name="KSOProductBuildVer">
    <vt:lpwstr>1033-12.2.0.17562</vt:lpwstr>
  </property>
</Properties>
</file>