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76" r:id="rId3"/>
    <p:sldId id="275" r:id="rId4"/>
    <p:sldId id="258" r:id="rId5"/>
    <p:sldId id="271" r:id="rId6"/>
    <p:sldId id="298" r:id="rId7"/>
    <p:sldId id="299" r:id="rId8"/>
    <p:sldId id="300" r:id="rId9"/>
    <p:sldId id="30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680AEA9-F74D-4FD0-95A6-349F47A3D309}">
          <p14:sldIdLst>
            <p14:sldId id="256"/>
            <p14:sldId id="276"/>
            <p14:sldId id="275"/>
            <p14:sldId id="258"/>
            <p14:sldId id="271"/>
            <p14:sldId id="298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14A"/>
    <a:srgbClr val="568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746" autoAdjust="0"/>
  </p:normalViewPr>
  <p:slideViewPr>
    <p:cSldViewPr>
      <p:cViewPr varScale="1">
        <p:scale>
          <a:sx n="65" d="100"/>
          <a:sy n="65" d="100"/>
        </p:scale>
        <p:origin x="126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18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1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5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77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3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940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70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7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6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7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99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2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75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81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8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97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6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D9DB2F-7F9D-4C20-A70B-4E25769ED2AD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0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ano.pl.ua/wp-content/uploads/2024/08/MR-2024-2025-n.r.-onovleno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on.gov.ua/osvita-2/zagalna-serednya-osvita/osvitni-programi/modelni-navchalni-programi-dlya-5-9-klasiv-novoi-ukrainskoi-shkoli-zaprovadzhuyutsya-poetapno-z-2022-rok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atic-objects/mon/sites/1/zagalna%20serednya/programy-5-9-klas/matematika-algebra-geometriya.pdf" TargetMode="External"/><Relationship Id="rId2" Type="http://schemas.openxmlformats.org/officeDocument/2006/relationships/hyperlink" Target="https://mon.gov.ua/osvita/zagalna-serednya-osvita/navchalni-programi/navchalni-programi-5-9-kla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.gov.ua/osvita/zagalna-serednya-osvita/navchalni-programi/navchalni-programi-dlya-10-11-klasi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589240"/>
            <a:ext cx="5637010" cy="1152128"/>
          </a:xfrm>
        </p:spPr>
        <p:txBody>
          <a:bodyPr>
            <a:noAutofit/>
          </a:bodyPr>
          <a:lstStyle/>
          <a:p>
            <a:pPr algn="r"/>
            <a:r>
              <a:rPr lang="uk-UA" sz="1800" b="1" dirty="0" smtClean="0">
                <a:latin typeface="Arial Black" panose="020B0A04020102020204" pitchFamily="34" charset="0"/>
              </a:rPr>
              <a:t>Оксана ПОМІН,</a:t>
            </a:r>
          </a:p>
          <a:p>
            <a:pPr algn="r"/>
            <a:r>
              <a:rPr lang="uk-UA" sz="1800" b="1" dirty="0">
                <a:latin typeface="Arial Black" panose="020B0A04020102020204" pitchFamily="34" charset="0"/>
              </a:rPr>
              <a:t>к</a:t>
            </a:r>
            <a:r>
              <a:rPr lang="uk-UA" sz="1800" b="1" dirty="0" smtClean="0">
                <a:latin typeface="Arial Black" panose="020B0A04020102020204" pitchFamily="34" charset="0"/>
              </a:rPr>
              <a:t>онсультант КЗ «</a:t>
            </a:r>
            <a:r>
              <a:rPr lang="uk-UA" sz="1800" b="1" dirty="0" err="1" smtClean="0">
                <a:latin typeface="Arial Black" panose="020B0A04020102020204" pitchFamily="34" charset="0"/>
              </a:rPr>
              <a:t>Рокитнівський</a:t>
            </a:r>
            <a:r>
              <a:rPr lang="uk-UA" sz="1800" b="1" dirty="0" smtClean="0">
                <a:latin typeface="Arial Black" panose="020B0A04020102020204" pitchFamily="34" charset="0"/>
              </a:rPr>
              <a:t> ЦПРПП»</a:t>
            </a:r>
            <a:endParaRPr lang="uk-UA" sz="1800" b="1" dirty="0" smtClean="0">
              <a:latin typeface="Arial Black" panose="020B0A04020102020204" pitchFamily="34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1187624" y="2348880"/>
            <a:ext cx="6552728" cy="24482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altLang="uk-UA" sz="4000" dirty="0" err="1" smtClean="0"/>
              <a:t>Інструктивно-методичн</a:t>
            </a:r>
            <a:r>
              <a:rPr lang="uk-UA" altLang="uk-UA" sz="4000" dirty="0" err="1" smtClean="0"/>
              <a:t>ий</a:t>
            </a:r>
            <a:r>
              <a:rPr lang="uk-UA" altLang="uk-UA" sz="4000" dirty="0" smtClean="0"/>
              <a:t> </a:t>
            </a:r>
          </a:p>
          <a:p>
            <a:pPr>
              <a:defRPr/>
            </a:pPr>
            <a:r>
              <a:rPr lang="uk-UA" altLang="uk-UA" sz="4000" dirty="0" smtClean="0"/>
              <a:t>супровід</a:t>
            </a:r>
            <a:r>
              <a:rPr lang="ru-RU" altLang="uk-UA" sz="4000" dirty="0" smtClean="0"/>
              <a:t> </a:t>
            </a:r>
            <a:r>
              <a:rPr lang="uk-UA" altLang="uk-UA" sz="4000" dirty="0" smtClean="0"/>
              <a:t> вивчення математики </a:t>
            </a:r>
          </a:p>
          <a:p>
            <a:pPr>
              <a:defRPr/>
            </a:pPr>
            <a:r>
              <a:rPr lang="ru-RU" altLang="uk-UA" sz="4000" dirty="0" smtClean="0"/>
              <a:t> у 202</a:t>
            </a:r>
            <a:r>
              <a:rPr lang="uk-UA" altLang="uk-UA" sz="4000" dirty="0" smtClean="0"/>
              <a:t>4</a:t>
            </a:r>
            <a:r>
              <a:rPr lang="en-US" altLang="uk-UA" sz="4000" dirty="0" smtClean="0"/>
              <a:t>/</a:t>
            </a:r>
            <a:r>
              <a:rPr lang="uk-UA" altLang="uk-UA" sz="4000" dirty="0" smtClean="0"/>
              <a:t>2025 </a:t>
            </a:r>
          </a:p>
          <a:p>
            <a:pPr>
              <a:defRPr/>
            </a:pPr>
            <a:r>
              <a:rPr lang="uk-UA" altLang="uk-UA" sz="4000" dirty="0" smtClean="0"/>
              <a:t>навчальному році</a:t>
            </a:r>
            <a:r>
              <a:rPr lang="ru-RU" altLang="uk-UA" sz="4000" dirty="0" smtClean="0"/>
              <a:t>.</a:t>
            </a:r>
            <a:r>
              <a:rPr lang="uk-UA" altLang="uk-UA" sz="4000" dirty="0" smtClean="0"/>
              <a:t> </a:t>
            </a:r>
            <a:endParaRPr lang="uk-UA" altLang="uk-UA" sz="4000" dirty="0" smtClean="0"/>
          </a:p>
        </p:txBody>
      </p:sp>
    </p:spTree>
    <p:extLst>
      <p:ext uri="{BB962C8B-B14F-4D97-AF65-F5344CB8AC3E}">
        <p14:creationId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539552" y="908720"/>
            <a:ext cx="7776864" cy="442277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3000" dirty="0" smtClean="0"/>
              <a:t>Аналіз роботи спільноти вчителів математики за 2023-2024 </a:t>
            </a:r>
            <a:r>
              <a:rPr lang="uk-UA" sz="3000" dirty="0" err="1" smtClean="0"/>
              <a:t>н.р</a:t>
            </a:r>
            <a:r>
              <a:rPr lang="uk-UA" sz="3000" dirty="0" smtClean="0"/>
              <a:t>. та планування роботи на 2024-2025 </a:t>
            </a:r>
            <a:r>
              <a:rPr lang="uk-UA" sz="3000" dirty="0" err="1" smtClean="0"/>
              <a:t>н.р</a:t>
            </a:r>
            <a:r>
              <a:rPr lang="uk-UA" sz="3000" dirty="0" smtClean="0"/>
              <a:t>.</a:t>
            </a:r>
          </a:p>
          <a:p>
            <a:pPr>
              <a:defRPr/>
            </a:pPr>
            <a:r>
              <a:rPr lang="uk-UA" sz="3000" dirty="0" smtClean="0"/>
              <a:t>Методичні рекомендації щодо вивчення математики у 2024-2025 </a:t>
            </a:r>
            <a:r>
              <a:rPr lang="uk-UA" sz="3000" dirty="0" err="1" smtClean="0"/>
              <a:t>н.р</a:t>
            </a:r>
            <a:r>
              <a:rPr lang="uk-UA" sz="3000" dirty="0" smtClean="0"/>
              <a:t>.</a:t>
            </a:r>
          </a:p>
          <a:p>
            <a:pPr>
              <a:defRPr/>
            </a:pPr>
            <a:r>
              <a:rPr lang="uk-UA" sz="3000" dirty="0" smtClean="0"/>
              <a:t>Оцінювання результатів навчальних досягнень у класах НУШ.</a:t>
            </a:r>
            <a:endParaRPr lang="uk-UA" sz="3000" dirty="0" smtClean="0"/>
          </a:p>
        </p:txBody>
      </p:sp>
    </p:spTree>
    <p:extLst>
      <p:ext uri="{BB962C8B-B14F-4D97-AF65-F5344CB8AC3E}">
        <p14:creationId xmlns:p14="http://schemas.microsoft.com/office/powerpoint/2010/main" val="27790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324517"/>
              </p:ext>
            </p:extLst>
          </p:nvPr>
        </p:nvGraphicFramePr>
        <p:xfrm>
          <a:off x="755576" y="1092806"/>
          <a:ext cx="7776864" cy="5513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773">
                  <a:extLst>
                    <a:ext uri="{9D8B030D-6E8A-4147-A177-3AD203B41FA5}">
                      <a16:colId xmlns:a16="http://schemas.microsoft.com/office/drawing/2014/main" val="916417132"/>
                    </a:ext>
                  </a:extLst>
                </a:gridCol>
                <a:gridCol w="2195246">
                  <a:extLst>
                    <a:ext uri="{9D8B030D-6E8A-4147-A177-3AD203B41FA5}">
                      <a16:colId xmlns:a16="http://schemas.microsoft.com/office/drawing/2014/main" val="1541594519"/>
                    </a:ext>
                  </a:extLst>
                </a:gridCol>
                <a:gridCol w="2741605">
                  <a:extLst>
                    <a:ext uri="{9D8B030D-6E8A-4147-A177-3AD203B41FA5}">
                      <a16:colId xmlns:a16="http://schemas.microsoft.com/office/drawing/2014/main" val="3258951216"/>
                    </a:ext>
                  </a:extLst>
                </a:gridCol>
                <a:gridCol w="960260">
                  <a:extLst>
                    <a:ext uri="{9D8B030D-6E8A-4147-A177-3AD203B41FA5}">
                      <a16:colId xmlns:a16="http://schemas.microsoft.com/office/drawing/2014/main" val="3007570707"/>
                    </a:ext>
                  </a:extLst>
                </a:gridCol>
                <a:gridCol w="1253980">
                  <a:extLst>
                    <a:ext uri="{9D8B030D-6E8A-4147-A177-3AD203B41FA5}">
                      <a16:colId xmlns:a16="http://schemas.microsoft.com/office/drawing/2014/main" val="1308521744"/>
                    </a:ext>
                  </a:extLst>
                </a:gridCol>
              </a:tblGrid>
              <a:tr h="273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№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ПІБ вчителя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Посада та ЗНЗ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Дата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Тема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extLst>
                  <a:ext uri="{0D108BD9-81ED-4DB2-BD59-A6C34878D82A}">
                    <a16:rowId xmlns:a16="http://schemas.microsoft.com/office/drawing/2014/main" val="2606068737"/>
                  </a:ext>
                </a:extLst>
              </a:tr>
              <a:tr h="1365190">
                <a:tc rowSpan="3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Бондар Людмила Анатоліївна,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заступник директора з навчальної роботи </a:t>
                      </a:r>
                      <a:r>
                        <a:rPr lang="uk-UA" sz="1800" dirty="0" err="1">
                          <a:effectLst/>
                        </a:rPr>
                        <a:t>Вараського</a:t>
                      </a:r>
                      <a:r>
                        <a:rPr lang="uk-UA" sz="1800" dirty="0">
                          <a:effectLst/>
                        </a:rPr>
                        <a:t> ліцею №1,   завідувач </a:t>
                      </a:r>
                      <a:r>
                        <a:rPr lang="uk-UA" sz="1800" dirty="0" err="1">
                          <a:effectLst/>
                        </a:rPr>
                        <a:t>стем</a:t>
                      </a:r>
                      <a:r>
                        <a:rPr lang="uk-UA" sz="1800" dirty="0">
                          <a:effectLst/>
                        </a:rPr>
                        <a:t>-центру ліцею 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26.01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Вебінар Впровадження </a:t>
                      </a:r>
                      <a:r>
                        <a:rPr lang="en-US" sz="1800">
                          <a:effectLst/>
                        </a:rPr>
                        <a:t>STEM</a:t>
                      </a:r>
                      <a:r>
                        <a:rPr lang="uk-UA" sz="1800">
                          <a:effectLst/>
                        </a:rPr>
                        <a:t>-технологій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extLst>
                  <a:ext uri="{0D108BD9-81ED-4DB2-BD59-A6C34878D82A}">
                    <a16:rowId xmlns:a16="http://schemas.microsoft.com/office/drawing/2014/main" val="2617673105"/>
                  </a:ext>
                </a:extLst>
              </a:tr>
              <a:tr h="71224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Лавренчук Ольга Святославівна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вчитель початкових класів </a:t>
                      </a:r>
                      <a:r>
                        <a:rPr lang="uk-UA" sz="1800" dirty="0" err="1">
                          <a:effectLst/>
                        </a:rPr>
                        <a:t>Вараського</a:t>
                      </a:r>
                      <a:r>
                        <a:rPr lang="uk-UA" sz="1800" dirty="0">
                          <a:effectLst/>
                        </a:rPr>
                        <a:t> ліцею №1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extLst>
                  <a:ext uri="{0D108BD9-81ED-4DB2-BD59-A6C34878D82A}">
                    <a16:rowId xmlns:a16="http://schemas.microsoft.com/office/drawing/2014/main" val="3883804818"/>
                  </a:ext>
                </a:extLst>
              </a:tr>
              <a:tr h="74275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Хомицька Юлія Олексіївна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вчитель математики Рокитнівського ліцею №2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extLst>
                  <a:ext uri="{0D108BD9-81ED-4DB2-BD59-A6C34878D82A}">
                    <a16:rowId xmlns:a16="http://schemas.microsoft.com/office/drawing/2014/main" val="2453914984"/>
                  </a:ext>
                </a:extLst>
              </a:tr>
              <a:tr h="55706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Ірина БОГДАНЕЦЬ, 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вчитель математики Рокитнівського ліцею №2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23.08.2023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Серпневі студії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extLst>
                  <a:ext uri="{0D108BD9-81ED-4DB2-BD59-A6C34878D82A}">
                    <a16:rowId xmlns:a16="http://schemas.microsoft.com/office/drawing/2014/main" val="3529464619"/>
                  </a:ext>
                </a:extLst>
              </a:tr>
              <a:tr h="819114"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Галина Крупеня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вчитель математики Рокитнівського ліцею №1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13.10.2023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Робота з обдарованими дітьми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extLst>
                  <a:ext uri="{0D108BD9-81ED-4DB2-BD59-A6C34878D82A}">
                    <a16:rowId xmlns:a16="http://schemas.microsoft.com/office/drawing/2014/main" val="3565061962"/>
                  </a:ext>
                </a:extLst>
              </a:tr>
              <a:tr h="81911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Олена Михалєвська, 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вчитель математики </a:t>
                      </a:r>
                      <a:r>
                        <a:rPr lang="uk-UA" sz="1800" dirty="0" err="1">
                          <a:effectLst/>
                        </a:rPr>
                        <a:t>Рокитнівського</a:t>
                      </a:r>
                      <a:r>
                        <a:rPr lang="uk-UA" sz="1800" dirty="0">
                          <a:effectLst/>
                        </a:rPr>
                        <a:t> ліцею №1.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13.10.2023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Робота з обдарованими дітьми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89" marR="54989" marT="0" marB="0"/>
                </a:tc>
                <a:extLst>
                  <a:ext uri="{0D108BD9-81ED-4DB2-BD59-A6C34878D82A}">
                    <a16:rowId xmlns:a16="http://schemas.microsoft.com/office/drawing/2014/main" val="5279457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7584" y="548680"/>
            <a:ext cx="79198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спікерів математики 2023-2024 </a:t>
            </a:r>
            <a:r>
              <a:rPr kumimoji="0" lang="uk-UA" alt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620688"/>
            <a:ext cx="8510588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uk-UA" smtClean="0"/>
              <a:t>Теми засідань</a:t>
            </a:r>
            <a:endParaRPr lang="uk-UA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70644"/>
              </p:ext>
            </p:extLst>
          </p:nvPr>
        </p:nvGraphicFramePr>
        <p:xfrm>
          <a:off x="827584" y="1950157"/>
          <a:ext cx="7488831" cy="19828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9865">
                  <a:extLst>
                    <a:ext uri="{9D8B030D-6E8A-4147-A177-3AD203B41FA5}">
                      <a16:colId xmlns:a16="http://schemas.microsoft.com/office/drawing/2014/main" val="3165111520"/>
                    </a:ext>
                  </a:extLst>
                </a:gridCol>
                <a:gridCol w="2802039">
                  <a:extLst>
                    <a:ext uri="{9D8B030D-6E8A-4147-A177-3AD203B41FA5}">
                      <a16:colId xmlns:a16="http://schemas.microsoft.com/office/drawing/2014/main" val="2648587162"/>
                    </a:ext>
                  </a:extLst>
                </a:gridCol>
                <a:gridCol w="1175173">
                  <a:extLst>
                    <a:ext uri="{9D8B030D-6E8A-4147-A177-3AD203B41FA5}">
                      <a16:colId xmlns:a16="http://schemas.microsoft.com/office/drawing/2014/main" val="2390094725"/>
                    </a:ext>
                  </a:extLst>
                </a:gridCol>
                <a:gridCol w="1290219">
                  <a:extLst>
                    <a:ext uri="{9D8B030D-6E8A-4147-A177-3AD203B41FA5}">
                      <a16:colId xmlns:a16="http://schemas.microsoft.com/office/drawing/2014/main" val="3022530265"/>
                    </a:ext>
                  </a:extLst>
                </a:gridCol>
                <a:gridCol w="1641535">
                  <a:extLst>
                    <a:ext uri="{9D8B030D-6E8A-4147-A177-3AD203B41FA5}">
                      <a16:colId xmlns:a16="http://schemas.microsoft.com/office/drawing/2014/main" val="1933943018"/>
                    </a:ext>
                  </a:extLst>
                </a:gridCol>
              </a:tblGrid>
              <a:tr h="198289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Семінар-практикум «Формування предметних </a:t>
                      </a:r>
                      <a:r>
                        <a:rPr lang="uk-UA" sz="1800" dirty="0" err="1">
                          <a:effectLst/>
                        </a:rPr>
                        <a:t>компетентностей</a:t>
                      </a:r>
                      <a:r>
                        <a:rPr lang="uk-UA" sz="1800" dirty="0">
                          <a:effectLst/>
                        </a:rPr>
                        <a:t> з математики під час підготовки до олімпіади та ДПА у формі ЗНО»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жовтень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Помін О.С., Хомицька Ю.О.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КЗ «</a:t>
                      </a:r>
                      <a:r>
                        <a:rPr lang="uk-UA" sz="1800" dirty="0" err="1">
                          <a:effectLst/>
                        </a:rPr>
                        <a:t>Рокитнівський</a:t>
                      </a:r>
                      <a:r>
                        <a:rPr lang="uk-UA" sz="1800" dirty="0">
                          <a:effectLst/>
                        </a:rPr>
                        <a:t> ЦПРПП»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734739"/>
                  </a:ext>
                </a:extLst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24075" y="4076700"/>
            <a:ext cx="457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dirty="0"/>
              <a:t>Всеукраїнська олімпіада та конкурс МАН</a:t>
            </a:r>
          </a:p>
        </p:txBody>
      </p:sp>
    </p:spTree>
    <p:extLst>
      <p:ext uri="{BB962C8B-B14F-4D97-AF65-F5344CB8AC3E}">
        <p14:creationId xmlns:p14="http://schemas.microsoft.com/office/powerpoint/2010/main" val="32202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95536" y="476672"/>
            <a:ext cx="8064896" cy="540067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b="1" dirty="0" smtClean="0"/>
          </a:p>
          <a:p>
            <a:pPr algn="just">
              <a:defRPr/>
            </a:pPr>
            <a:endParaRPr lang="ru-RU" b="1" dirty="0"/>
          </a:p>
          <a:p>
            <a:pPr algn="just">
              <a:defRPr/>
            </a:pPr>
            <a:r>
              <a:rPr lang="ru-RU" b="1" dirty="0" err="1" smtClean="0">
                <a:hlinkClick r:id="rId2"/>
              </a:rPr>
              <a:t>Викладання</a:t>
            </a:r>
            <a:r>
              <a:rPr lang="ru-RU" b="1" dirty="0" smtClean="0">
                <a:hlinkClick r:id="rId2"/>
              </a:rPr>
              <a:t> </a:t>
            </a:r>
            <a:r>
              <a:rPr lang="ru-RU" b="1" dirty="0" err="1" smtClean="0">
                <a:hlinkClick r:id="rId2"/>
              </a:rPr>
              <a:t>математикиу</a:t>
            </a:r>
            <a:r>
              <a:rPr lang="ru-RU" b="1" dirty="0" smtClean="0">
                <a:hlinkClick r:id="rId2"/>
              </a:rPr>
              <a:t> 2024/2025 </a:t>
            </a:r>
            <a:r>
              <a:rPr lang="ru-RU" b="1" dirty="0" err="1" smtClean="0">
                <a:hlinkClick r:id="rId2"/>
              </a:rPr>
              <a:t>навчальному</a:t>
            </a:r>
            <a:r>
              <a:rPr lang="ru-RU" b="1" dirty="0" smtClean="0">
                <a:hlinkClick r:id="rId2"/>
              </a:rPr>
              <a:t> </a:t>
            </a:r>
            <a:r>
              <a:rPr lang="ru-RU" b="1" dirty="0" err="1" smtClean="0">
                <a:hlinkClick r:id="rId2"/>
              </a:rPr>
              <a:t>році</a:t>
            </a:r>
            <a:r>
              <a:rPr lang="ru-RU" b="1" dirty="0" smtClean="0">
                <a:hlinkClick r:id="rId2"/>
              </a:rPr>
              <a:t> </a:t>
            </a:r>
            <a:r>
              <a:rPr lang="ru-RU" b="1" dirty="0" err="1" smtClean="0">
                <a:hlinkClick r:id="rId2"/>
              </a:rPr>
              <a:t>здійснюватиметься</a:t>
            </a:r>
            <a:r>
              <a:rPr lang="ru-RU" b="1" dirty="0" smtClean="0"/>
              <a:t>: </a:t>
            </a:r>
          </a:p>
          <a:p>
            <a:pPr algn="just">
              <a:defRPr/>
            </a:pPr>
            <a:endParaRPr lang="ru-RU" b="1" dirty="0" smtClean="0"/>
          </a:p>
          <a:p>
            <a:pPr algn="just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202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05678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err="1"/>
              <a:t>Відповідно</a:t>
            </a:r>
            <a:r>
              <a:rPr lang="ru-RU" sz="2500" dirty="0"/>
              <a:t> до типового </a:t>
            </a:r>
            <a:r>
              <a:rPr lang="ru-RU" sz="2500" dirty="0" err="1"/>
              <a:t>навчального</a:t>
            </a:r>
            <a:r>
              <a:rPr lang="ru-RU" sz="2500" dirty="0"/>
              <a:t> плану (</a:t>
            </a:r>
            <a:r>
              <a:rPr lang="ru-RU" sz="2500" dirty="0" err="1"/>
              <a:t>додаток</a:t>
            </a:r>
            <a:r>
              <a:rPr lang="ru-RU" sz="2500" dirty="0"/>
              <a:t> 3 </a:t>
            </a:r>
            <a:r>
              <a:rPr lang="ru-RU" sz="2500" dirty="0" err="1"/>
              <a:t>Типової</a:t>
            </a:r>
            <a:r>
              <a:rPr lang="ru-RU" sz="2500" dirty="0"/>
              <a:t> </a:t>
            </a:r>
            <a:r>
              <a:rPr lang="ru-RU" sz="2500" dirty="0" err="1"/>
              <a:t>освітньої</a:t>
            </a:r>
            <a:r>
              <a:rPr lang="ru-RU" sz="2500" dirty="0"/>
              <a:t> </a:t>
            </a:r>
            <a:r>
              <a:rPr lang="ru-RU" sz="2500" dirty="0" err="1"/>
              <a:t>програми</a:t>
            </a:r>
            <a:r>
              <a:rPr lang="ru-RU" sz="2500" dirty="0"/>
              <a:t> № 235), для </a:t>
            </a:r>
            <a:r>
              <a:rPr lang="ru-RU" sz="2500" dirty="0" err="1"/>
              <a:t>вивчення</a:t>
            </a:r>
            <a:r>
              <a:rPr lang="ru-RU" sz="2500" dirty="0"/>
              <a:t> </a:t>
            </a:r>
            <a:r>
              <a:rPr lang="ru-RU" sz="2500" dirty="0" err="1"/>
              <a:t>математичної</a:t>
            </a:r>
            <a:r>
              <a:rPr lang="ru-RU" sz="2500" dirty="0"/>
              <a:t> </a:t>
            </a:r>
            <a:r>
              <a:rPr lang="ru-RU" sz="2500" dirty="0" err="1"/>
              <a:t>освітньої</a:t>
            </a:r>
            <a:r>
              <a:rPr lang="ru-RU" sz="2500" dirty="0"/>
              <a:t> </a:t>
            </a:r>
            <a:r>
              <a:rPr lang="ru-RU" sz="2500" dirty="0" err="1"/>
              <a:t>галузі</a:t>
            </a:r>
            <a:r>
              <a:rPr lang="ru-RU" sz="2500" dirty="0"/>
              <a:t>: </a:t>
            </a:r>
            <a:endParaRPr lang="ru-RU" sz="2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/>
              <a:t>в </a:t>
            </a:r>
            <a:r>
              <a:rPr lang="ru-RU" sz="2500" dirty="0"/>
              <a:t>5-6 </a:t>
            </a:r>
            <a:r>
              <a:rPr lang="ru-RU" sz="2500" dirty="0" err="1"/>
              <a:t>класі</a:t>
            </a:r>
            <a:r>
              <a:rPr lang="ru-RU" sz="2500" dirty="0"/>
              <a:t> рекомендовано 5 годин на </a:t>
            </a:r>
            <a:r>
              <a:rPr lang="ru-RU" sz="2500" dirty="0" err="1"/>
              <a:t>тиждень</a:t>
            </a:r>
            <a:r>
              <a:rPr lang="ru-RU" sz="2500" dirty="0"/>
              <a:t> (</a:t>
            </a:r>
            <a:r>
              <a:rPr lang="ru-RU" sz="2500" dirty="0" err="1"/>
              <a:t>мінімально</a:t>
            </a:r>
            <a:r>
              <a:rPr lang="ru-RU" sz="2500" dirty="0"/>
              <a:t> – 4 год, максимально – 6 год</a:t>
            </a:r>
            <a:r>
              <a:rPr lang="ru-RU" sz="2500" dirty="0" smtClean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/>
              <a:t> </a:t>
            </a:r>
            <a:r>
              <a:rPr lang="ru-RU" sz="2500" dirty="0"/>
              <a:t>у 7 </a:t>
            </a:r>
            <a:r>
              <a:rPr lang="ru-RU" sz="2500" dirty="0" err="1"/>
              <a:t>класі</a:t>
            </a:r>
            <a:r>
              <a:rPr lang="ru-RU" sz="2500" dirty="0"/>
              <a:t> рекомендовано 5 годин на </a:t>
            </a:r>
            <a:r>
              <a:rPr lang="ru-RU" sz="2500" dirty="0" err="1"/>
              <a:t>тиждень</a:t>
            </a:r>
            <a:r>
              <a:rPr lang="ru-RU" sz="2500" dirty="0"/>
              <a:t> (</a:t>
            </a:r>
            <a:r>
              <a:rPr lang="ru-RU" sz="2500" dirty="0" err="1"/>
              <a:t>мінімально</a:t>
            </a:r>
            <a:r>
              <a:rPr lang="ru-RU" sz="2500" dirty="0"/>
              <a:t> – 4 год, максимально – 6 год</a:t>
            </a:r>
            <a:r>
              <a:rPr lang="ru-RU" sz="2500" dirty="0" smtClean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/>
              <a:t> </a:t>
            </a:r>
            <a:r>
              <a:rPr lang="ru-RU" sz="2500" dirty="0"/>
              <a:t>у 8-9 </a:t>
            </a:r>
            <a:r>
              <a:rPr lang="ru-RU" sz="2500" dirty="0" err="1"/>
              <a:t>класах</a:t>
            </a:r>
            <a:r>
              <a:rPr lang="ru-RU" sz="2500" dirty="0"/>
              <a:t> рекомендовано 5 годин на </a:t>
            </a:r>
            <a:r>
              <a:rPr lang="ru-RU" sz="2500" dirty="0" err="1"/>
              <a:t>тиждень</a:t>
            </a:r>
            <a:r>
              <a:rPr lang="ru-RU" sz="2500" dirty="0"/>
              <a:t> (</a:t>
            </a:r>
            <a:r>
              <a:rPr lang="ru-RU" sz="2500" dirty="0" err="1"/>
              <a:t>мінімально</a:t>
            </a:r>
            <a:r>
              <a:rPr lang="ru-RU" sz="2500" dirty="0"/>
              <a:t> – 4 год, максимально – 7 год). </a:t>
            </a: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231351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12776"/>
            <a:ext cx="7200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На </a:t>
            </a:r>
            <a:r>
              <a:rPr lang="ru-RU" sz="2200" dirty="0" err="1"/>
              <a:t>основі</a:t>
            </a:r>
            <a:r>
              <a:rPr lang="ru-RU" sz="2200" dirty="0"/>
              <a:t> </a:t>
            </a:r>
            <a:r>
              <a:rPr lang="ru-RU" sz="2200" dirty="0" err="1"/>
              <a:t>даної</a:t>
            </a:r>
            <a:r>
              <a:rPr lang="ru-RU" sz="2200" dirty="0"/>
              <a:t> </a:t>
            </a:r>
            <a:r>
              <a:rPr lang="ru-RU" sz="2200" dirty="0" err="1"/>
              <a:t>Типової</a:t>
            </a:r>
            <a:r>
              <a:rPr lang="ru-RU" sz="2200" dirty="0"/>
              <a:t> </a:t>
            </a:r>
            <a:r>
              <a:rPr lang="ru-RU" sz="2200" dirty="0" err="1"/>
              <a:t>освітньої</a:t>
            </a:r>
            <a:r>
              <a:rPr lang="ru-RU" sz="2200" dirty="0"/>
              <a:t> </a:t>
            </a:r>
            <a:r>
              <a:rPr lang="ru-RU" sz="2200" dirty="0" err="1"/>
              <a:t>програми</a:t>
            </a:r>
            <a:r>
              <a:rPr lang="ru-RU" sz="2200" dirty="0"/>
              <a:t> створено </a:t>
            </a:r>
            <a:r>
              <a:rPr lang="ru-RU" sz="2200" dirty="0" err="1"/>
              <a:t>сім</a:t>
            </a:r>
            <a:r>
              <a:rPr lang="ru-RU" sz="2200" dirty="0"/>
              <a:t> </a:t>
            </a:r>
            <a:r>
              <a:rPr lang="ru-RU" sz="2200" dirty="0" err="1"/>
              <a:t>модельних</a:t>
            </a:r>
            <a:r>
              <a:rPr lang="ru-RU" sz="2200" dirty="0"/>
              <a:t> </a:t>
            </a:r>
            <a:r>
              <a:rPr lang="ru-RU" sz="2200" dirty="0" err="1"/>
              <a:t>навчальних</a:t>
            </a:r>
            <a:r>
              <a:rPr lang="ru-RU" sz="2200" dirty="0"/>
              <a:t> </a:t>
            </a:r>
            <a:r>
              <a:rPr lang="ru-RU" sz="2200" dirty="0" err="1"/>
              <a:t>програм</a:t>
            </a:r>
            <a:r>
              <a:rPr lang="ru-RU" sz="2200" dirty="0"/>
              <a:t> з математики для 5 – 6 </a:t>
            </a:r>
            <a:r>
              <a:rPr lang="ru-RU" sz="2200" dirty="0" err="1"/>
              <a:t>класів</a:t>
            </a:r>
            <a:r>
              <a:rPr lang="ru-RU" sz="2200" dirty="0"/>
              <a:t>, два </a:t>
            </a:r>
            <a:r>
              <a:rPr lang="ru-RU" sz="2200" dirty="0" err="1"/>
              <a:t>інтегрованих</a:t>
            </a:r>
            <a:r>
              <a:rPr lang="ru-RU" sz="2200" dirty="0"/>
              <a:t> </a:t>
            </a:r>
            <a:r>
              <a:rPr lang="ru-RU" sz="2200" dirty="0" err="1"/>
              <a:t>курси</a:t>
            </a:r>
            <a:r>
              <a:rPr lang="ru-RU" sz="2200" dirty="0"/>
              <a:t> «Математика», </a:t>
            </a:r>
            <a:r>
              <a:rPr lang="ru-RU" sz="2200" dirty="0" err="1"/>
              <a:t>чотири</a:t>
            </a:r>
            <a:r>
              <a:rPr lang="ru-RU" sz="2200" dirty="0"/>
              <a:t> </a:t>
            </a:r>
            <a:r>
              <a:rPr lang="ru-RU" sz="2200" dirty="0" err="1"/>
              <a:t>модельні</a:t>
            </a:r>
            <a:r>
              <a:rPr lang="ru-RU" sz="2200" dirty="0"/>
              <a:t> </a:t>
            </a:r>
            <a:r>
              <a:rPr lang="ru-RU" sz="2200" dirty="0" err="1"/>
              <a:t>програми</a:t>
            </a:r>
            <a:r>
              <a:rPr lang="ru-RU" sz="2200" dirty="0"/>
              <a:t> з </a:t>
            </a:r>
            <a:r>
              <a:rPr lang="ru-RU" sz="2200" dirty="0" err="1"/>
              <a:t>алгебри</a:t>
            </a:r>
            <a:r>
              <a:rPr lang="ru-RU" sz="2200" dirty="0"/>
              <a:t> та </a:t>
            </a:r>
            <a:r>
              <a:rPr lang="ru-RU" sz="2200" dirty="0" err="1"/>
              <a:t>шість</a:t>
            </a:r>
            <a:r>
              <a:rPr lang="ru-RU" sz="2200" dirty="0"/>
              <a:t> </a:t>
            </a:r>
            <a:r>
              <a:rPr lang="ru-RU" sz="2200" dirty="0" err="1"/>
              <a:t>модельних</a:t>
            </a:r>
            <a:r>
              <a:rPr lang="ru-RU" sz="2200" dirty="0"/>
              <a:t> </a:t>
            </a:r>
            <a:r>
              <a:rPr lang="ru-RU" sz="2200" dirty="0" err="1"/>
              <a:t>програм</a:t>
            </a:r>
            <a:r>
              <a:rPr lang="ru-RU" sz="2200" dirty="0"/>
              <a:t> з </a:t>
            </a:r>
            <a:r>
              <a:rPr lang="ru-RU" sz="2200" dirty="0" err="1"/>
              <a:t>геометрії</a:t>
            </a:r>
            <a:r>
              <a:rPr lang="ru-RU" sz="2200" dirty="0"/>
              <a:t> для 7-9 </a:t>
            </a:r>
            <a:r>
              <a:rPr lang="ru-RU" sz="2200" dirty="0" err="1"/>
              <a:t>класів</a:t>
            </a:r>
            <a:r>
              <a:rPr lang="ru-RU" sz="2200" dirty="0"/>
              <a:t>. З </a:t>
            </a:r>
            <a:r>
              <a:rPr lang="ru-RU" sz="2200" dirty="0" err="1"/>
              <a:t>модельними</a:t>
            </a:r>
            <a:r>
              <a:rPr lang="ru-RU" sz="2200" dirty="0"/>
              <a:t> </a:t>
            </a:r>
            <a:r>
              <a:rPr lang="ru-RU" sz="2200" dirty="0" err="1"/>
              <a:t>навчальними</a:t>
            </a:r>
            <a:r>
              <a:rPr lang="ru-RU" sz="2200" dirty="0"/>
              <a:t> </a:t>
            </a:r>
            <a:r>
              <a:rPr lang="ru-RU" sz="2200" dirty="0" err="1"/>
              <a:t>програми</a:t>
            </a:r>
            <a:r>
              <a:rPr lang="ru-RU" sz="2200" dirty="0"/>
              <a:t> для 5-9 </a:t>
            </a:r>
            <a:r>
              <a:rPr lang="ru-RU" sz="2200" dirty="0" err="1"/>
              <a:t>класів</a:t>
            </a:r>
            <a:r>
              <a:rPr lang="ru-RU" sz="2200" dirty="0"/>
              <a:t> </a:t>
            </a:r>
            <a:r>
              <a:rPr lang="ru-RU" sz="2200" dirty="0" err="1">
                <a:hlinkClick r:id="rId2"/>
              </a:rPr>
              <a:t>Нової</a:t>
            </a:r>
            <a:r>
              <a:rPr lang="ru-RU" sz="2200" dirty="0">
                <a:hlinkClick r:id="rId2"/>
              </a:rPr>
              <a:t> </a:t>
            </a:r>
            <a:r>
              <a:rPr lang="ru-RU" sz="2200" dirty="0" err="1">
                <a:hlinkClick r:id="rId2"/>
              </a:rPr>
              <a:t>української</a:t>
            </a:r>
            <a:r>
              <a:rPr lang="ru-RU" sz="2200" dirty="0">
                <a:hlinkClick r:id="rId2"/>
              </a:rPr>
              <a:t> </a:t>
            </a:r>
            <a:r>
              <a:rPr lang="ru-RU" sz="2200" dirty="0" err="1">
                <a:hlinkClick r:id="rId2"/>
              </a:rPr>
              <a:t>школи</a:t>
            </a:r>
            <a:r>
              <a:rPr lang="ru-RU" sz="2200" dirty="0">
                <a:hlinkClick r:id="rId2"/>
              </a:rPr>
              <a:t> </a:t>
            </a:r>
            <a:r>
              <a:rPr lang="ru-RU" sz="2200" dirty="0" err="1">
                <a:hlinkClick r:id="rId2"/>
              </a:rPr>
              <a:t>можна</a:t>
            </a:r>
            <a:r>
              <a:rPr lang="ru-RU" sz="2200" dirty="0">
                <a:hlinkClick r:id="rId2"/>
              </a:rPr>
              <a:t> </a:t>
            </a:r>
            <a:r>
              <a:rPr lang="ru-RU" sz="2200" dirty="0" err="1">
                <a:hlinkClick r:id="rId2"/>
              </a:rPr>
              <a:t>ознайомитися</a:t>
            </a:r>
            <a:r>
              <a:rPr lang="ru-RU" sz="2200" dirty="0">
                <a:hlinkClick r:id="rId2"/>
              </a:rPr>
              <a:t> на </a:t>
            </a:r>
            <a:r>
              <a:rPr lang="ru-RU" sz="2200" dirty="0" err="1">
                <a:hlinkClick r:id="rId2"/>
              </a:rPr>
              <a:t>сайті</a:t>
            </a:r>
            <a:r>
              <a:rPr lang="ru-RU" sz="2200" dirty="0">
                <a:hlinkClick r:id="rId2"/>
              </a:rPr>
              <a:t> МОН </a:t>
            </a:r>
            <a:r>
              <a:rPr lang="ru-RU" sz="2200" dirty="0" err="1" smtClean="0">
                <a:hlinkClick r:id="rId2"/>
              </a:rPr>
              <a:t>України</a:t>
            </a:r>
            <a:r>
              <a:rPr lang="ru-RU" sz="2200" dirty="0"/>
              <a:t>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41836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556792"/>
            <a:ext cx="74168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Календарно-</a:t>
            </a:r>
            <a:r>
              <a:rPr lang="ru-RU" sz="2200" dirty="0" err="1"/>
              <a:t>тематичне</a:t>
            </a:r>
            <a:r>
              <a:rPr lang="ru-RU" sz="2200" dirty="0"/>
              <a:t> та </a:t>
            </a:r>
            <a:r>
              <a:rPr lang="ru-RU" sz="2200" dirty="0" err="1"/>
              <a:t>поурочне</a:t>
            </a:r>
            <a:r>
              <a:rPr lang="ru-RU" sz="2200" dirty="0"/>
              <a:t> </a:t>
            </a:r>
            <a:r>
              <a:rPr lang="ru-RU" sz="2200" dirty="0" err="1"/>
              <a:t>планування</a:t>
            </a:r>
            <a:r>
              <a:rPr lang="ru-RU" sz="2200" dirty="0"/>
              <a:t> </a:t>
            </a:r>
            <a:r>
              <a:rPr lang="ru-RU" sz="2200" dirty="0" err="1"/>
              <a:t>здійснюється</a:t>
            </a:r>
            <a:r>
              <a:rPr lang="ru-RU" sz="2200" dirty="0"/>
              <a:t> </a:t>
            </a:r>
            <a:r>
              <a:rPr lang="ru-RU" sz="2200" dirty="0" err="1"/>
              <a:t>вчителем</a:t>
            </a:r>
            <a:r>
              <a:rPr lang="ru-RU" sz="2200" dirty="0"/>
              <a:t> у </a:t>
            </a:r>
            <a:r>
              <a:rPr lang="ru-RU" sz="2200" dirty="0" err="1"/>
              <a:t>довільній</a:t>
            </a:r>
            <a:r>
              <a:rPr lang="ru-RU" sz="2200" dirty="0"/>
              <a:t> </a:t>
            </a:r>
            <a:r>
              <a:rPr lang="ru-RU" sz="2200" dirty="0" err="1"/>
              <a:t>формі</a:t>
            </a:r>
            <a:r>
              <a:rPr lang="ru-RU" sz="2200" dirty="0"/>
              <a:t>, у тому </a:t>
            </a:r>
            <a:r>
              <a:rPr lang="ru-RU" sz="2200" dirty="0" err="1"/>
              <a:t>числі</a:t>
            </a:r>
            <a:r>
              <a:rPr lang="ru-RU" sz="2200" dirty="0"/>
              <a:t> з </a:t>
            </a:r>
            <a:r>
              <a:rPr lang="ru-RU" sz="2200" dirty="0" err="1"/>
              <a:t>використанням</a:t>
            </a:r>
            <a:r>
              <a:rPr lang="ru-RU" sz="2200" dirty="0"/>
              <a:t> </a:t>
            </a:r>
            <a:r>
              <a:rPr lang="ru-RU" sz="2200" dirty="0" err="1"/>
              <a:t>друкованих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електронних</a:t>
            </a:r>
            <a:r>
              <a:rPr lang="ru-RU" sz="2200" dirty="0"/>
              <a:t> </a:t>
            </a:r>
            <a:r>
              <a:rPr lang="ru-RU" sz="2200" dirty="0" err="1"/>
              <a:t>джерел</a:t>
            </a:r>
            <a:r>
              <a:rPr lang="ru-RU" sz="2200" dirty="0"/>
              <a:t> </a:t>
            </a:r>
            <a:r>
              <a:rPr lang="ru-RU" sz="2200" dirty="0" err="1"/>
              <a:t>тощо</a:t>
            </a:r>
            <a:r>
              <a:rPr lang="ru-RU" sz="2200" dirty="0"/>
              <a:t>. Формат, </a:t>
            </a:r>
            <a:r>
              <a:rPr lang="ru-RU" sz="2200" dirty="0" err="1"/>
              <a:t>обсяг</a:t>
            </a:r>
            <a:r>
              <a:rPr lang="ru-RU" sz="2200" dirty="0"/>
              <a:t>, структура, </a:t>
            </a:r>
            <a:r>
              <a:rPr lang="ru-RU" sz="2200" dirty="0" err="1"/>
              <a:t>зміст</a:t>
            </a:r>
            <a:r>
              <a:rPr lang="ru-RU" sz="2200" dirty="0"/>
              <a:t> та </a:t>
            </a:r>
            <a:r>
              <a:rPr lang="ru-RU" sz="2200" dirty="0" err="1"/>
              <a:t>оформлення</a:t>
            </a:r>
            <a:r>
              <a:rPr lang="ru-RU" sz="2200" dirty="0"/>
              <a:t> календарно-</a:t>
            </a:r>
            <a:r>
              <a:rPr lang="ru-RU" sz="2200" dirty="0" err="1"/>
              <a:t>тематичних</a:t>
            </a:r>
            <a:r>
              <a:rPr lang="ru-RU" sz="2200" dirty="0"/>
              <a:t> </a:t>
            </a:r>
            <a:r>
              <a:rPr lang="ru-RU" sz="2200" dirty="0" err="1"/>
              <a:t>планів</a:t>
            </a:r>
            <a:r>
              <a:rPr lang="ru-RU" sz="2200" dirty="0"/>
              <a:t> та </a:t>
            </a:r>
            <a:r>
              <a:rPr lang="ru-RU" sz="2200" dirty="0" err="1"/>
              <a:t>поурочних</a:t>
            </a:r>
            <a:r>
              <a:rPr lang="ru-RU" sz="2200" dirty="0"/>
              <a:t> </a:t>
            </a:r>
            <a:r>
              <a:rPr lang="ru-RU" sz="2200" dirty="0" err="1"/>
              <a:t>планів-конспектів</a:t>
            </a:r>
            <a:r>
              <a:rPr lang="ru-RU" sz="2200" dirty="0"/>
              <a:t> є </a:t>
            </a:r>
            <a:r>
              <a:rPr lang="ru-RU" sz="2200" dirty="0" err="1"/>
              <a:t>індивідуальною</a:t>
            </a:r>
            <a:r>
              <a:rPr lang="ru-RU" sz="2200" dirty="0"/>
              <a:t> справою </a:t>
            </a:r>
            <a:r>
              <a:rPr lang="ru-RU" sz="2200" dirty="0" err="1"/>
              <a:t>вчителя</a:t>
            </a:r>
            <a:r>
              <a:rPr lang="ru-RU" sz="2200" dirty="0"/>
              <a:t>. </a:t>
            </a:r>
            <a:r>
              <a:rPr lang="ru-RU" sz="2200" dirty="0" err="1"/>
              <a:t>Встановлення</a:t>
            </a:r>
            <a:r>
              <a:rPr lang="ru-RU" sz="2200" dirty="0"/>
              <a:t> </a:t>
            </a:r>
            <a:r>
              <a:rPr lang="ru-RU" sz="2200" dirty="0" err="1"/>
              <a:t>універсальних</a:t>
            </a:r>
            <a:r>
              <a:rPr lang="ru-RU" sz="2200" dirty="0"/>
              <a:t> </a:t>
            </a:r>
            <a:r>
              <a:rPr lang="ru-RU" sz="2200" dirty="0" err="1"/>
              <a:t>стандартів</a:t>
            </a:r>
            <a:r>
              <a:rPr lang="ru-RU" sz="2200" dirty="0"/>
              <a:t> таких </a:t>
            </a:r>
            <a:r>
              <a:rPr lang="ru-RU" sz="2200" dirty="0" err="1"/>
              <a:t>документів</a:t>
            </a:r>
            <a:r>
              <a:rPr lang="ru-RU" sz="2200" dirty="0"/>
              <a:t> у межах закладу </a:t>
            </a:r>
            <a:r>
              <a:rPr lang="ru-RU" sz="2200" dirty="0" err="1"/>
              <a:t>загальної</a:t>
            </a:r>
            <a:r>
              <a:rPr lang="ru-RU" sz="2200" dirty="0"/>
              <a:t> </a:t>
            </a:r>
            <a:r>
              <a:rPr lang="ru-RU" sz="2200" dirty="0" err="1"/>
              <a:t>середньої</a:t>
            </a:r>
            <a:r>
              <a:rPr lang="ru-RU" sz="2200" dirty="0"/>
              <a:t> </a:t>
            </a:r>
            <a:r>
              <a:rPr lang="ru-RU" sz="2200" dirty="0" err="1"/>
              <a:t>освіти</a:t>
            </a:r>
            <a:r>
              <a:rPr lang="ru-RU" sz="2200" dirty="0"/>
              <a:t> </a:t>
            </a:r>
            <a:r>
              <a:rPr lang="ru-RU" sz="2200" dirty="0" err="1"/>
              <a:t>міста</a:t>
            </a:r>
            <a:r>
              <a:rPr lang="ru-RU" sz="2200" dirty="0"/>
              <a:t>, району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області</a:t>
            </a:r>
            <a:r>
              <a:rPr lang="ru-RU" sz="2200" dirty="0"/>
              <a:t> є </a:t>
            </a:r>
            <a:r>
              <a:rPr lang="ru-RU" sz="2200" dirty="0" err="1"/>
              <a:t>неприпустимим</a:t>
            </a:r>
            <a:r>
              <a:rPr lang="ru-RU" sz="2200" dirty="0"/>
              <a:t>. 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05189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Викладання</a:t>
            </a:r>
            <a:r>
              <a:rPr lang="ru-RU" sz="2400" b="1" dirty="0"/>
              <a:t> </a:t>
            </a:r>
            <a:r>
              <a:rPr lang="ru-RU" sz="2400" b="1" dirty="0" err="1"/>
              <a:t>навчального</a:t>
            </a:r>
            <a:r>
              <a:rPr lang="ru-RU" sz="2400" b="1" dirty="0"/>
              <a:t> предмета «Математика» у 8-11 </a:t>
            </a:r>
            <a:r>
              <a:rPr lang="ru-RU" sz="2400" b="1" dirty="0" err="1"/>
              <a:t>класах</a:t>
            </a:r>
            <a:r>
              <a:rPr lang="ru-RU" sz="2400" b="1" dirty="0"/>
              <a:t> </a:t>
            </a:r>
            <a:endParaRPr lang="uk-UA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82340"/>
            <a:ext cx="73448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Навчання</a:t>
            </a:r>
            <a:r>
              <a:rPr lang="ru-RU" sz="2200" dirty="0"/>
              <a:t> математики у закладах </a:t>
            </a:r>
            <a:r>
              <a:rPr lang="ru-RU" sz="2200" dirty="0" err="1"/>
              <a:t>загальної</a:t>
            </a:r>
            <a:r>
              <a:rPr lang="ru-RU" sz="2200" dirty="0"/>
              <a:t> </a:t>
            </a:r>
            <a:r>
              <a:rPr lang="ru-RU" sz="2200" dirty="0" err="1"/>
              <a:t>середньої</a:t>
            </a:r>
            <a:r>
              <a:rPr lang="ru-RU" sz="2200" dirty="0"/>
              <a:t> </a:t>
            </a:r>
            <a:r>
              <a:rPr lang="ru-RU" sz="2200" dirty="0" err="1"/>
              <a:t>освіти</a:t>
            </a:r>
            <a:r>
              <a:rPr lang="ru-RU" sz="2200" dirty="0"/>
              <a:t> буде </a:t>
            </a:r>
            <a:r>
              <a:rPr lang="ru-RU" sz="2200" dirty="0" err="1"/>
              <a:t>реалізовуватись</a:t>
            </a:r>
            <a:r>
              <a:rPr lang="ru-RU" sz="2200" dirty="0"/>
              <a:t> за </a:t>
            </a:r>
            <a:r>
              <a:rPr lang="ru-RU" sz="2200" dirty="0" err="1"/>
              <a:t>програмами</a:t>
            </a:r>
            <a:r>
              <a:rPr lang="ru-RU" sz="2200" dirty="0"/>
              <a:t>: </a:t>
            </a:r>
            <a:endParaRPr lang="ru-R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hlinkClick r:id="rId2"/>
              </a:rPr>
              <a:t>8 </a:t>
            </a:r>
            <a:r>
              <a:rPr lang="ru-RU" sz="2200" dirty="0">
                <a:hlinkClick r:id="rId2"/>
              </a:rPr>
              <a:t>– 9 </a:t>
            </a:r>
            <a:r>
              <a:rPr lang="ru-RU" sz="2200" dirty="0" err="1">
                <a:hlinkClick r:id="rId2"/>
              </a:rPr>
              <a:t>класи</a:t>
            </a:r>
            <a:r>
              <a:rPr lang="ru-RU" sz="2200" dirty="0">
                <a:hlinkClick r:id="rId2"/>
              </a:rPr>
              <a:t> - «Математика. </a:t>
            </a:r>
            <a:r>
              <a:rPr lang="ru-RU" sz="2200" dirty="0" err="1">
                <a:hlinkClick r:id="rId2"/>
              </a:rPr>
              <a:t>Навчальна</a:t>
            </a:r>
            <a:r>
              <a:rPr lang="ru-RU" sz="2200" dirty="0">
                <a:hlinkClick r:id="rId2"/>
              </a:rPr>
              <a:t> </a:t>
            </a:r>
            <a:r>
              <a:rPr lang="ru-RU" sz="2200" dirty="0" err="1">
                <a:hlinkClick r:id="rId2"/>
              </a:rPr>
              <a:t>програма</a:t>
            </a:r>
            <a:r>
              <a:rPr lang="ru-RU" sz="2200" dirty="0">
                <a:hlinkClick r:id="rId2"/>
              </a:rPr>
              <a:t> для </a:t>
            </a:r>
            <a:r>
              <a:rPr lang="ru-RU" sz="2200" dirty="0" err="1">
                <a:hlinkClick r:id="rId2"/>
              </a:rPr>
              <a:t>учнів</a:t>
            </a:r>
            <a:r>
              <a:rPr lang="ru-RU" sz="2200" dirty="0">
                <a:hlinkClick r:id="rId2"/>
              </a:rPr>
              <a:t> 5–9 </a:t>
            </a:r>
            <a:r>
              <a:rPr lang="ru-RU" sz="2200" dirty="0" err="1">
                <a:hlinkClick r:id="rId2"/>
              </a:rPr>
              <a:t>класів</a:t>
            </a:r>
            <a:r>
              <a:rPr lang="ru-RU" sz="2200" dirty="0">
                <a:hlinkClick r:id="rId2"/>
              </a:rPr>
              <a:t> </a:t>
            </a:r>
            <a:r>
              <a:rPr lang="ru-RU" sz="2200" dirty="0" err="1">
                <a:hlinkClick r:id="rId2"/>
              </a:rPr>
              <a:t>загальноосвітніх</a:t>
            </a:r>
            <a:r>
              <a:rPr lang="ru-RU" sz="2200" dirty="0">
                <a:hlinkClick r:id="rId2"/>
              </a:rPr>
              <a:t> </a:t>
            </a:r>
            <a:r>
              <a:rPr lang="ru-RU" sz="2200" dirty="0" err="1">
                <a:hlinkClick r:id="rId2"/>
              </a:rPr>
              <a:t>навчальних</a:t>
            </a:r>
            <a:r>
              <a:rPr lang="ru-RU" sz="2200" dirty="0">
                <a:hlinkClick r:id="rId2"/>
              </a:rPr>
              <a:t> </a:t>
            </a:r>
            <a:r>
              <a:rPr lang="ru-RU" sz="2200" dirty="0" err="1">
                <a:hlinkClick r:id="rId2"/>
              </a:rPr>
              <a:t>закладів</a:t>
            </a:r>
            <a:r>
              <a:rPr lang="ru-RU" sz="2200" dirty="0">
                <a:hlinkClick r:id="rId2"/>
              </a:rPr>
              <a:t>»; </a:t>
            </a:r>
            <a:endParaRPr lang="ru-R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hlinkClick r:id="rId3"/>
              </a:rPr>
              <a:t>8 </a:t>
            </a:r>
            <a:r>
              <a:rPr lang="ru-RU" sz="2200" dirty="0">
                <a:hlinkClick r:id="rId3"/>
              </a:rPr>
              <a:t>-9 </a:t>
            </a:r>
            <a:r>
              <a:rPr lang="ru-RU" sz="2200" dirty="0" err="1">
                <a:hlinkClick r:id="rId3"/>
              </a:rPr>
              <a:t>клас</a:t>
            </a:r>
            <a:r>
              <a:rPr lang="ru-RU" sz="2200" dirty="0">
                <a:hlinkClick r:id="rId3"/>
              </a:rPr>
              <a:t> (з </a:t>
            </a:r>
            <a:r>
              <a:rPr lang="ru-RU" sz="2200" dirty="0" err="1">
                <a:hlinkClick r:id="rId3"/>
              </a:rPr>
              <a:t>поглибленим</a:t>
            </a:r>
            <a:r>
              <a:rPr lang="ru-RU" sz="2200" dirty="0">
                <a:hlinkClick r:id="rId3"/>
              </a:rPr>
              <a:t> </a:t>
            </a:r>
            <a:r>
              <a:rPr lang="ru-RU" sz="2200" dirty="0" err="1">
                <a:hlinkClick r:id="rId3"/>
              </a:rPr>
              <a:t>вивченням</a:t>
            </a:r>
            <a:r>
              <a:rPr lang="ru-RU" sz="2200" dirty="0">
                <a:hlinkClick r:id="rId3"/>
              </a:rPr>
              <a:t> математики) - «</a:t>
            </a:r>
            <a:r>
              <a:rPr lang="ru-RU" sz="2200" dirty="0" err="1">
                <a:hlinkClick r:id="rId3"/>
              </a:rPr>
              <a:t>Навчальна</a:t>
            </a:r>
            <a:r>
              <a:rPr lang="ru-RU" sz="2200" dirty="0">
                <a:hlinkClick r:id="rId3"/>
              </a:rPr>
              <a:t> </a:t>
            </a:r>
            <a:r>
              <a:rPr lang="ru-RU" sz="2200" dirty="0" err="1">
                <a:hlinkClick r:id="rId3"/>
              </a:rPr>
              <a:t>програма</a:t>
            </a:r>
            <a:r>
              <a:rPr lang="ru-RU" sz="2200" dirty="0">
                <a:hlinkClick r:id="rId3"/>
              </a:rPr>
              <a:t> для </a:t>
            </a:r>
            <a:r>
              <a:rPr lang="ru-RU" sz="2200" dirty="0" err="1">
                <a:hlinkClick r:id="rId3"/>
              </a:rPr>
              <a:t>поглибленого</a:t>
            </a:r>
            <a:r>
              <a:rPr lang="ru-RU" sz="2200" dirty="0">
                <a:hlinkClick r:id="rId3"/>
              </a:rPr>
              <a:t> </a:t>
            </a:r>
            <a:r>
              <a:rPr lang="ru-RU" sz="2200" dirty="0" err="1">
                <a:hlinkClick r:id="rId3"/>
              </a:rPr>
              <a:t>вивчення</a:t>
            </a:r>
            <a:r>
              <a:rPr lang="ru-RU" sz="2200" dirty="0">
                <a:hlinkClick r:id="rId3"/>
              </a:rPr>
              <a:t> математики у 8–9 </a:t>
            </a:r>
            <a:r>
              <a:rPr lang="ru-RU" sz="2200" dirty="0" err="1">
                <a:hlinkClick r:id="rId3"/>
              </a:rPr>
              <a:t>класах</a:t>
            </a:r>
            <a:r>
              <a:rPr lang="ru-RU" sz="2200" dirty="0">
                <a:hlinkClick r:id="rId3"/>
              </a:rPr>
              <a:t> </a:t>
            </a:r>
            <a:r>
              <a:rPr lang="ru-RU" sz="2200" dirty="0" err="1">
                <a:hlinkClick r:id="rId3"/>
              </a:rPr>
              <a:t>загальноосвітніх</a:t>
            </a:r>
            <a:r>
              <a:rPr lang="ru-RU" sz="2200" dirty="0">
                <a:hlinkClick r:id="rId3"/>
              </a:rPr>
              <a:t> </a:t>
            </a:r>
            <a:r>
              <a:rPr lang="ru-RU" sz="2200" dirty="0" err="1">
                <a:hlinkClick r:id="rId3"/>
              </a:rPr>
              <a:t>навчальних</a:t>
            </a:r>
            <a:r>
              <a:rPr lang="ru-RU" sz="2200" dirty="0">
                <a:hlinkClick r:id="rId3"/>
              </a:rPr>
              <a:t> </a:t>
            </a:r>
            <a:r>
              <a:rPr lang="ru-RU" sz="2200" dirty="0" err="1">
                <a:hlinkClick r:id="rId3"/>
              </a:rPr>
              <a:t>закладів</a:t>
            </a:r>
            <a:r>
              <a:rPr lang="ru-RU" sz="2200" dirty="0" smtClean="0">
                <a:hlinkClick r:id="rId3"/>
              </a:rPr>
              <a:t>»;</a:t>
            </a:r>
            <a:endParaRPr lang="ru-R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dirty="0">
                <a:hlinkClick r:id="rId4"/>
              </a:rPr>
              <a:t>10-11 </a:t>
            </a:r>
            <a:r>
              <a:rPr lang="ru-RU" sz="2200" dirty="0" err="1">
                <a:hlinkClick r:id="rId4"/>
              </a:rPr>
              <a:t>класи</a:t>
            </a:r>
            <a:r>
              <a:rPr lang="ru-RU" sz="2200" dirty="0">
                <a:hlinkClick r:id="rId4"/>
              </a:rPr>
              <a:t> – </a:t>
            </a:r>
            <a:r>
              <a:rPr lang="ru-RU" sz="2200" dirty="0" err="1">
                <a:hlinkClick r:id="rId4"/>
              </a:rPr>
              <a:t>Навчальні</a:t>
            </a:r>
            <a:r>
              <a:rPr lang="ru-RU" sz="2200" dirty="0">
                <a:hlinkClick r:id="rId4"/>
              </a:rPr>
              <a:t> </a:t>
            </a:r>
            <a:r>
              <a:rPr lang="ru-RU" sz="2200" dirty="0" err="1">
                <a:hlinkClick r:id="rId4"/>
              </a:rPr>
              <a:t>програми</a:t>
            </a:r>
            <a:r>
              <a:rPr lang="ru-RU" sz="2200" dirty="0">
                <a:hlinkClick r:id="rId4"/>
              </a:rPr>
              <a:t> для 10-11 </a:t>
            </a:r>
            <a:r>
              <a:rPr lang="ru-RU" sz="2200" dirty="0" err="1">
                <a:hlinkClick r:id="rId4"/>
              </a:rPr>
              <a:t>класів</a:t>
            </a:r>
            <a:r>
              <a:rPr lang="ru-RU" sz="2200" dirty="0">
                <a:hlinkClick r:id="rId4"/>
              </a:rPr>
              <a:t> </a:t>
            </a:r>
            <a:r>
              <a:rPr lang="ru-RU" sz="2200" dirty="0" err="1">
                <a:hlinkClick r:id="rId4"/>
              </a:rPr>
              <a:t>загальноосвітніх</a:t>
            </a:r>
            <a:r>
              <a:rPr lang="ru-RU" sz="2200" dirty="0">
                <a:hlinkClick r:id="rId4"/>
              </a:rPr>
              <a:t> </a:t>
            </a:r>
            <a:r>
              <a:rPr lang="ru-RU" sz="2200" dirty="0" err="1">
                <a:hlinkClick r:id="rId4"/>
              </a:rPr>
              <a:t>навчальних</a:t>
            </a:r>
            <a:r>
              <a:rPr lang="ru-RU" sz="2200" dirty="0">
                <a:hlinkClick r:id="rId4"/>
              </a:rPr>
              <a:t> </a:t>
            </a:r>
            <a:r>
              <a:rPr lang="ru-RU" sz="2200" dirty="0" err="1">
                <a:hlinkClick r:id="rId4"/>
              </a:rPr>
              <a:t>закладів</a:t>
            </a:r>
            <a:r>
              <a:rPr lang="ru-RU" sz="2200" dirty="0">
                <a:hlinkClick r:id="rId4"/>
              </a:rPr>
              <a:t>. Математика </a:t>
            </a:r>
            <a:r>
              <a:rPr lang="ru-RU" sz="2200" dirty="0" err="1">
                <a:hlinkClick r:id="rId4"/>
              </a:rPr>
              <a:t>рівень</a:t>
            </a:r>
            <a:r>
              <a:rPr lang="ru-RU" sz="2200" dirty="0">
                <a:hlinkClick r:id="rId4"/>
              </a:rPr>
              <a:t> стандарту та </a:t>
            </a:r>
            <a:r>
              <a:rPr lang="ru-RU" sz="2200" dirty="0" err="1">
                <a:hlinkClick r:id="rId4"/>
              </a:rPr>
              <a:t>профільний</a:t>
            </a:r>
            <a:r>
              <a:rPr lang="ru-RU" sz="2200" dirty="0">
                <a:hlinkClick r:id="rId4"/>
              </a:rPr>
              <a:t> </a:t>
            </a:r>
            <a:r>
              <a:rPr lang="ru-RU" sz="2200" dirty="0" err="1">
                <a:hlinkClick r:id="rId4"/>
              </a:rPr>
              <a:t>рівень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273461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1052</TotalTime>
  <Words>455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Формувальне   оцінювання навчальних досягнень учнів  у НУШ.</dc:title>
  <dc:creator>Admin</dc:creator>
  <cp:lastModifiedBy>Home</cp:lastModifiedBy>
  <cp:revision>95</cp:revision>
  <dcterms:created xsi:type="dcterms:W3CDTF">2021-03-11T14:26:17Z</dcterms:created>
  <dcterms:modified xsi:type="dcterms:W3CDTF">2024-09-20T09:32:50Z</dcterms:modified>
</cp:coreProperties>
</file>