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10972800"/>
  <p:notesSz cx="10972800" cy="14630400"/>
  <p:embeddedFontLst>
    <p:embeddedFont>
      <p:font typeface="Anton" charset="0"/>
      <p:regular r:id="rId9"/>
    </p:embeddedFont>
    <p:embeddedFont>
      <p:font typeface="Bahnschrift Light Condensed" pitchFamily="34" charset="0"/>
      <p:regular r:id="rId10"/>
    </p:embeddedFont>
    <p:embeddedFont>
      <p:font typeface="Fira Sans" charset="0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38" d="100"/>
          <a:sy n="38" d="100"/>
        </p:scale>
        <p:origin x="-1362" y="-126"/>
      </p:cViewPr>
      <p:guideLst>
        <p:guide orient="horz" pos="3456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109728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556140"/>
            <a:ext cx="7556421" cy="5590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3600" kern="0" spc="-45" dirty="0" err="1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Теоретико-практичний</a:t>
            </a:r>
            <a:r>
              <a:rPr lang="en-US" sz="3600" kern="0" spc="-45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 </a:t>
            </a:r>
            <a:r>
              <a:rPr lang="en-US" sz="3600" kern="0" spc="-45" dirty="0" err="1" smtClean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семінар</a:t>
            </a:r>
            <a:endParaRPr lang="uk-UA" sz="3600" kern="0" spc="-45" dirty="0" smtClean="0">
              <a:solidFill>
                <a:srgbClr val="FA95AF"/>
              </a:solidFill>
              <a:latin typeface="Anton" pitchFamily="34" charset="0"/>
              <a:ea typeface="Anton" pitchFamily="34" charset="-122"/>
              <a:cs typeface="Anton" pitchFamily="34" charset="-120"/>
            </a:endParaRPr>
          </a:p>
          <a:p>
            <a:pPr marL="0" indent="0">
              <a:lnSpc>
                <a:spcPts val="5550"/>
              </a:lnSpc>
              <a:buNone/>
            </a:pPr>
            <a:endParaRPr lang="uk-UA" sz="4450" kern="0" spc="-45" dirty="0">
              <a:solidFill>
                <a:srgbClr val="FA95AF"/>
              </a:solidFill>
              <a:latin typeface="Anton" pitchFamily="34" charset="0"/>
              <a:ea typeface="Anton" pitchFamily="34" charset="-122"/>
              <a:cs typeface="Anton" pitchFamily="34" charset="-120"/>
            </a:endParaRPr>
          </a:p>
          <a:p>
            <a:pPr algn="ctr">
              <a:lnSpc>
                <a:spcPts val="5550"/>
              </a:lnSpc>
            </a:pPr>
            <a:r>
              <a:rPr lang="uk-UA" sz="5400" b="1" dirty="0" err="1" smtClean="0">
                <a:solidFill>
                  <a:schemeClr val="bg2">
                    <a:lumMod val="75000"/>
                  </a:schemeClr>
                </a:solidFill>
                <a:latin typeface="Bahnschrift Light Condensed" pitchFamily="34" charset="0"/>
              </a:rPr>
              <a:t>“Психологічні</a:t>
            </a:r>
            <a:r>
              <a:rPr lang="uk-UA" sz="5400" b="1" dirty="0" smtClean="0">
                <a:solidFill>
                  <a:schemeClr val="bg2">
                    <a:lumMod val="75000"/>
                  </a:schemeClr>
                </a:solidFill>
                <a:latin typeface="Bahnschrift Light Condensed" pitchFamily="34" charset="0"/>
              </a:rPr>
              <a:t> </a:t>
            </a:r>
            <a:r>
              <a:rPr lang="uk-UA" sz="5400" b="1" dirty="0">
                <a:solidFill>
                  <a:schemeClr val="bg2">
                    <a:lumMod val="75000"/>
                  </a:schemeClr>
                </a:solidFill>
                <a:latin typeface="Bahnschrift Light Condensed" pitchFamily="34" charset="0"/>
              </a:rPr>
              <a:t>аспекти навчання іноземної мови: подолання мовного бар'єру, мотивація учнів, створення сприятливого емоційного клімату на </a:t>
            </a:r>
            <a:r>
              <a:rPr lang="uk-UA" sz="5400" b="1" dirty="0" err="1" smtClean="0">
                <a:solidFill>
                  <a:schemeClr val="bg2">
                    <a:lumMod val="75000"/>
                  </a:schemeClr>
                </a:solidFill>
                <a:latin typeface="Bahnschrift Light Condensed" pitchFamily="34" charset="0"/>
              </a:rPr>
              <a:t>уроках”</a:t>
            </a:r>
            <a:endParaRPr lang="en-US" sz="5400" b="1" dirty="0">
              <a:solidFill>
                <a:schemeClr val="bg2">
                  <a:lumMod val="75000"/>
                </a:schemeClr>
              </a:solidFill>
              <a:latin typeface="Bahnschrift Light Condensed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073979" y="7663497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З досвіду вчителів Карпилівського ліцею.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alphaModFix amt="7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46200"/>
            <a:ext cx="13042821" cy="292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uk-UA" sz="4800" dirty="0">
                <a:solidFill>
                  <a:schemeClr val="bg1">
                    <a:lumMod val="85000"/>
                  </a:schemeClr>
                </a:solidFill>
              </a:rPr>
              <a:t>"Психологічні аспекти навчання іноземної мови: подолання мовного бар'єру, мотивація учнів, створення сприятливого емоційного клімату на уроках"</a:t>
            </a:r>
          </a:p>
        </p:txBody>
      </p:sp>
      <p:sp>
        <p:nvSpPr>
          <p:cNvPr id="5" name="Text 3"/>
          <p:cNvSpPr/>
          <p:nvPr/>
        </p:nvSpPr>
        <p:spPr>
          <a:xfrm>
            <a:off x="5332928" y="78994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Мотивація учнів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858520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Які стратегії мотивувати учнів вивчати іноземну мову?</a:t>
            </a:r>
            <a:endParaRPr lang="en-US" sz="175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32928" y="4138136"/>
            <a:ext cx="861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2">
                    <a:lumMod val="75000"/>
                  </a:schemeClr>
                </a:solidFill>
              </a:rPr>
              <a:t>Доповідь вчителя </a:t>
            </a:r>
            <a:r>
              <a:rPr lang="uk-UA" sz="2400" dirty="0" err="1">
                <a:solidFill>
                  <a:schemeClr val="bg2">
                    <a:lumMod val="75000"/>
                  </a:schemeClr>
                </a:solidFill>
              </a:rPr>
              <a:t>Карпилівського</a:t>
            </a:r>
            <a:r>
              <a:rPr lang="uk-UA" sz="2400" dirty="0">
                <a:solidFill>
                  <a:schemeClr val="bg2">
                    <a:lumMod val="75000"/>
                  </a:schemeClr>
                </a:solidFill>
              </a:rPr>
              <a:t> ліцею </a:t>
            </a:r>
            <a:r>
              <a:rPr lang="uk-UA" sz="2400" dirty="0" err="1">
                <a:solidFill>
                  <a:schemeClr val="bg2">
                    <a:lumMod val="75000"/>
                  </a:schemeClr>
                </a:solidFill>
              </a:rPr>
              <a:t>Опанасевич</a:t>
            </a:r>
            <a:r>
              <a:rPr lang="uk-UA" sz="2400" dirty="0">
                <a:solidFill>
                  <a:schemeClr val="bg2">
                    <a:lumMod val="75000"/>
                  </a:schemeClr>
                </a:solidFill>
              </a:rPr>
              <a:t> Н. О.</a:t>
            </a:r>
          </a:p>
          <a:p>
            <a:endParaRPr lang="uk-UA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TPCUser\Downloads\DALL·E-2025-01-20-09.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876800"/>
            <a:ext cx="1066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109728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02275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45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Як </a:t>
            </a:r>
            <a:r>
              <a:rPr lang="en-US" sz="4450" kern="0" spc="-45" dirty="0" err="1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зацікавити</a:t>
            </a:r>
            <a:r>
              <a:rPr lang="en-US" sz="4450" kern="0" spc="-45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 </a:t>
            </a:r>
            <a:r>
              <a:rPr lang="en-US" sz="4450" kern="0" spc="-45" dirty="0" err="1" smtClean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учнів</a:t>
            </a:r>
            <a:r>
              <a:rPr lang="uk-UA" sz="4450" kern="0" spc="-45" dirty="0" smtClean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 -</a:t>
            </a:r>
            <a:r>
              <a:rPr lang="en-US" sz="4450" kern="0" spc="-45" dirty="0" smtClean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 </a:t>
            </a:r>
            <a:r>
              <a:rPr lang="en-US" sz="4450" kern="0" spc="-45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сучасні підходи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03562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E3E3E"/>
          </a:solidFill>
          <a:ln/>
        </p:spPr>
      </p:sp>
      <p:sp>
        <p:nvSpPr>
          <p:cNvPr id="5" name="Text 2"/>
          <p:cNvSpPr/>
          <p:nvPr/>
        </p:nvSpPr>
        <p:spPr>
          <a:xfrm>
            <a:off x="994410" y="5120640"/>
            <a:ext cx="10906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27" dirty="0">
                <a:solidFill>
                  <a:srgbClr val="E0D6DE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50356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Ігрові методи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5526048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Використання ігор мотивує учнів до активного навчання.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503562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E3E3E"/>
          </a:solidFill>
          <a:ln/>
        </p:spPr>
      </p:sp>
      <p:sp>
        <p:nvSpPr>
          <p:cNvPr id="9" name="Text 6"/>
          <p:cNvSpPr/>
          <p:nvPr/>
        </p:nvSpPr>
        <p:spPr>
          <a:xfrm>
            <a:off x="4858226" y="5120640"/>
            <a:ext cx="1647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27" dirty="0">
                <a:solidFill>
                  <a:srgbClr val="E0D6DE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50356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Проектні завдання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5526048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Проекти допомагають учням застосовувати свої знання на практиці.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709672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E3E3E"/>
          </a:solidFill>
          <a:ln/>
        </p:spPr>
      </p:sp>
      <p:sp>
        <p:nvSpPr>
          <p:cNvPr id="13" name="Text 10"/>
          <p:cNvSpPr/>
          <p:nvPr/>
        </p:nvSpPr>
        <p:spPr>
          <a:xfrm>
            <a:off x="966549" y="7181731"/>
            <a:ext cx="1647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27" dirty="0">
                <a:solidFill>
                  <a:srgbClr val="E0D6DE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7096720"/>
            <a:ext cx="314503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Інтерактивні технології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7587139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Сучасні технології роблять навчання цікавішим і доступнішим.</a:t>
            </a:r>
            <a:endParaRPr lang="en-US" sz="175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36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"Як зацікавити учнів: сучасні підходи до створення мотиваційного старту на уроках англійської мови"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 досвіду роботи </a:t>
            </a:r>
            <a:r>
              <a:rPr lang="uk-UA" dirty="0" err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Трохимчук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С. П. та </a:t>
            </a:r>
            <a:r>
              <a:rPr lang="uk-UA" dirty="0" err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Григорчук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А. П.</a:t>
            </a:r>
            <a:endParaRPr lang="uk-UA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109728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0"/>
            <a:ext cx="9144000" cy="599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uk-UA" sz="4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uk-UA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"Поєднання традиційних і сучасних методів навчання для успішного подолання мовного бар'єру на уроках і </a:t>
            </a:r>
            <a:r>
              <a:rPr lang="uk-UA" sz="4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ноземної</a:t>
            </a:r>
            <a:r>
              <a:rPr lang="uk-UA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мови"</a:t>
            </a:r>
          </a:p>
          <a:p>
            <a:endParaRPr lang="uk-UA" sz="2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uk-UA" sz="2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uk-UA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 досвіду роботи Шеремет Т. І. та </a:t>
            </a:r>
            <a:r>
              <a:rPr lang="uk-UA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Опанасюк</a:t>
            </a:r>
            <a:r>
              <a:rPr lang="uk-UA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І. Ю.</a:t>
            </a:r>
            <a:endParaRPr lang="uk-UA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810" y="6705600"/>
            <a:ext cx="781050" cy="124968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68751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Традиційні методи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722947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Граматика, лексика, переклад - основа навчання мови.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89" y="8270437"/>
            <a:ext cx="567035" cy="90725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062162" y="83697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Сучасні методи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927860" y="8724065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Ігрові методи, проектування, цифровий контент роблять навчання більш захопливим.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602" y="9678669"/>
            <a:ext cx="764257" cy="122281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96786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Синергія методів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062162" y="10033000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Поєднання підходів дає кращі результати у навчанні.</a:t>
            </a:r>
            <a:endParaRPr lang="en-US" sz="1750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109728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0263" y="0"/>
            <a:ext cx="8149947" cy="4369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uk-UA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Майстер-клас</a:t>
            </a:r>
            <a:r>
              <a:rPr lang="uk-UA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uk-UA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"Англійська без меж: секрети створення позитивного клімату на уроках англійської мови"</a:t>
            </a:r>
          </a:p>
          <a:p>
            <a:pPr algn="r"/>
            <a:r>
              <a:rPr lang="uk-UA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Кушка Л. С</a:t>
            </a:r>
            <a:r>
              <a:rPr lang="uk-UA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endParaRPr lang="uk-UA" sz="4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369356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5163145"/>
            <a:ext cx="318468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Позитивне спілкування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5653564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Створення атмосфери дружби і взаємодопомоги.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021" y="4369356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42021" y="51631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Емоційна підтримка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742021" y="5653564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Допомога учням подолати страх перед помилками.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7059811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93790" y="78536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Креативність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93790" y="8344019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Використання нестандартних підходів до навчання.</a:t>
            </a:r>
            <a:endParaRPr lang="en-US" sz="175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109728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3378201"/>
            <a:ext cx="6978610" cy="914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7200" kern="0" spc="-45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Дякуємо за увагу</a:t>
            </a:r>
            <a:endParaRPr lang="en-US" sz="7200" dirty="0"/>
          </a:p>
        </p:txBody>
      </p:sp>
      <p:pic>
        <p:nvPicPr>
          <p:cNvPr id="4" name="Рисунок 3" descr="V82J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324" y="4292600"/>
            <a:ext cx="4918075" cy="491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261</Words>
  <Application>Microsoft Office PowerPoint</Application>
  <PresentationFormat>Произвольный</PresentationFormat>
  <Paragraphs>48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Anton</vt:lpstr>
      <vt:lpstr>Bahnschrift Light Condensed</vt:lpstr>
      <vt:lpstr>Fira Sans</vt:lpstr>
      <vt:lpstr>Calibri</vt:lpstr>
      <vt:lpstr>Times New Roman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TPCUser</cp:lastModifiedBy>
  <cp:revision>17</cp:revision>
  <dcterms:created xsi:type="dcterms:W3CDTF">2025-01-20T07:33:39Z</dcterms:created>
  <dcterms:modified xsi:type="dcterms:W3CDTF">2025-01-22T10:25:08Z</dcterms:modified>
</cp:coreProperties>
</file>