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62" r:id="rId6"/>
    <p:sldId id="283" r:id="rId7"/>
    <p:sldId id="260" r:id="rId8"/>
    <p:sldId id="266" r:id="rId9"/>
    <p:sldId id="264" r:id="rId10"/>
    <p:sldId id="265" r:id="rId11"/>
    <p:sldId id="268" r:id="rId12"/>
    <p:sldId id="269" r:id="rId13"/>
    <p:sldId id="270" r:id="rId14"/>
    <p:sldId id="272" r:id="rId15"/>
    <p:sldId id="274" r:id="rId16"/>
    <p:sldId id="273" r:id="rId17"/>
    <p:sldId id="267" r:id="rId18"/>
    <p:sldId id="263" r:id="rId19"/>
    <p:sldId id="280" r:id="rId20"/>
    <p:sldId id="271" r:id="rId21"/>
    <p:sldId id="277" r:id="rId22"/>
    <p:sldId id="279" r:id="rId23"/>
    <p:sldId id="278" r:id="rId24"/>
    <p:sldId id="282" r:id="rId25"/>
    <p:sldId id="275" r:id="rId26"/>
    <p:sldId id="281" r:id="rId27"/>
    <p:sldId id="257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329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689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657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29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902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754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10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668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343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785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156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0940B-5E71-42C1-8266-E54850CBE444}" type="datetimeFigureOut">
              <a:rPr lang="uk-UA" smtClean="0"/>
              <a:t>03.01.2025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550D4-1BF9-4B77-9EB7-97FD8329C1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427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amboozle.com/hom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avebirss.com/storydice/index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ashboard.blooket.com/my-set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5" y="0"/>
            <a:ext cx="9394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7319"/>
            <a:ext cx="8649734" cy="461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9999" y="620688"/>
            <a:ext cx="4445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Пошук доступних матеріалів 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різних тематичних напрямків:</a:t>
            </a:r>
            <a:endParaRPr lang="uk-UA" sz="2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280920" cy="423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9582" y="1083488"/>
            <a:ext cx="5976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Вводимо у пошуку тему, яка нас цікавить: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899326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9403" y="692695"/>
            <a:ext cx="6694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latin typeface="Monotype Corsiva" panose="03010101010201010101" pitchFamily="66" charset="0"/>
              </a:rPr>
              <a:t>Обираємо тип гри: </a:t>
            </a:r>
          </a:p>
          <a:p>
            <a:pPr algn="ctr"/>
            <a:r>
              <a:rPr lang="uk-UA" sz="2400" b="1" dirty="0" smtClean="0">
                <a:latin typeface="Monotype Corsiva" panose="03010101010201010101" pitchFamily="66" charset="0"/>
              </a:rPr>
              <a:t>у реальному часі, домашнє завдання або ж одиночна гра: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32957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" y="1878112"/>
            <a:ext cx="898361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836712"/>
            <a:ext cx="69012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Обираємо свій острів або створюємо новий </a:t>
            </a:r>
          </a:p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(можна продовжити і без острова):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2" y="2348880"/>
            <a:ext cx="8064896" cy="402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980728"/>
            <a:ext cx="5719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Вибір режиму навчання</a:t>
            </a:r>
          </a:p>
          <a:p>
            <a:pPr algn="ctr"/>
            <a:r>
              <a:rPr lang="uk-UA" sz="3200" b="1" dirty="0">
                <a:latin typeface="Monotype Corsiva" panose="03010101010201010101" pitchFamily="66" charset="0"/>
              </a:rPr>
              <a:t>к</a:t>
            </a:r>
            <a:r>
              <a:rPr lang="uk-UA" sz="3200" b="1" dirty="0" smtClean="0">
                <a:latin typeface="Monotype Corsiva" panose="03010101010201010101" pitchFamily="66" charset="0"/>
              </a:rPr>
              <a:t>ласичних 4 види та 8 ігор на вибір: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5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" y="1628800"/>
            <a:ext cx="9116175" cy="458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5379" y="980728"/>
            <a:ext cx="5764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Завантаження  </a:t>
            </a:r>
            <a:r>
              <a:rPr lang="en-US" sz="2800" b="1" dirty="0" smtClean="0">
                <a:latin typeface="Monotype Corsiva" panose="03010101010201010101" pitchFamily="66" charset="0"/>
              </a:rPr>
              <a:t>QR-</a:t>
            </a:r>
            <a:r>
              <a:rPr lang="uk-UA" sz="2800" b="1" dirty="0" smtClean="0">
                <a:latin typeface="Monotype Corsiva" panose="03010101010201010101" pitchFamily="66" charset="0"/>
              </a:rPr>
              <a:t>коду для приєднання: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4456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62" y="22177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0" y="1916832"/>
            <a:ext cx="881733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6059" y="879592"/>
            <a:ext cx="56765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Скануємо  </a:t>
            </a:r>
            <a:r>
              <a:rPr lang="en-US" sz="2800" b="1" dirty="0" smtClean="0">
                <a:latin typeface="Monotype Corsiva" panose="03010101010201010101" pitchFamily="66" charset="0"/>
              </a:rPr>
              <a:t>QR-</a:t>
            </a:r>
            <a:r>
              <a:rPr lang="uk-UA" sz="2800" b="1" dirty="0" smtClean="0">
                <a:latin typeface="Monotype Corsiva" panose="03010101010201010101" pitchFamily="66" charset="0"/>
              </a:rPr>
              <a:t>код та можемо надіслати</a:t>
            </a:r>
            <a:endParaRPr lang="en-US" sz="28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 посилання дітям: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7435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59228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73" y="836712"/>
            <a:ext cx="2671934" cy="578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36712"/>
            <a:ext cx="259228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440" y="0"/>
            <a:ext cx="7308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Інтерфейс, які бачать діти на телефоні:</a:t>
            </a:r>
            <a:endParaRPr lang="uk-UA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1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622"/>
            <a:ext cx="2692299" cy="58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3622"/>
            <a:ext cx="2705578" cy="586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664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820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667" y="644622"/>
            <a:ext cx="652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Вигляд на моніторі під час виконання завдань: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698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332" y="1412776"/>
            <a:ext cx="73448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Використання цифрових ресурсів на </a:t>
            </a:r>
            <a:r>
              <a:rPr lang="uk-UA" sz="4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уроках</a:t>
            </a: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Навчальна платформа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Kahoot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r"/>
            <a:r>
              <a:rPr lang="uk-U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Підготувала:</a:t>
            </a:r>
          </a:p>
          <a:p>
            <a:pPr algn="r"/>
            <a:r>
              <a:rPr lang="uk-U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Вчитель </a:t>
            </a:r>
            <a:r>
              <a:rPr lang="uk-UA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Купельської</a:t>
            </a:r>
            <a:r>
              <a:rPr lang="uk-U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гімназії </a:t>
            </a:r>
          </a:p>
          <a:p>
            <a:pPr algn="r"/>
            <a:r>
              <a:rPr lang="uk-UA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Павлушенко</a:t>
            </a:r>
            <a:r>
              <a:rPr lang="uk-U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Марія</a:t>
            </a:r>
            <a:endParaRPr lang="uk-UA" sz="24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34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Користувач\Pictures\Screenshots\Знімок екрана 2025-01-01 225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0" y="1556792"/>
            <a:ext cx="8581479" cy="4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0727" y="810290"/>
            <a:ext cx="6830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atin typeface="Monotype Corsiva" panose="03010101010201010101" pitchFamily="66" charset="0"/>
              </a:rPr>
              <a:t>Вигляд на моніторі під </a:t>
            </a:r>
            <a:r>
              <a:rPr lang="uk-UA" sz="2800" b="1" dirty="0" smtClean="0">
                <a:latin typeface="Monotype Corsiva" panose="03010101010201010101" pitchFamily="66" charset="0"/>
              </a:rPr>
              <a:t>час проходження  </a:t>
            </a:r>
            <a:r>
              <a:rPr lang="uk-UA" sz="2800" b="1" dirty="0" err="1" smtClean="0">
                <a:latin typeface="Monotype Corsiva" panose="03010101010201010101" pitchFamily="66" charset="0"/>
              </a:rPr>
              <a:t>квесту</a:t>
            </a:r>
            <a:r>
              <a:rPr lang="uk-UA" sz="2800" b="1" dirty="0" smtClean="0">
                <a:latin typeface="Monotype Corsiva" panose="03010101010201010101" pitchFamily="66" charset="0"/>
              </a:rPr>
              <a:t>: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7809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93" y="-33875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936726" cy="42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5245" y="721537"/>
            <a:ext cx="2140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atin typeface="Monotype Corsiva" panose="03010101010201010101" pitchFamily="66" charset="0"/>
              </a:rPr>
              <a:t>П’єдестал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9801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Користувач\Pictures\Screenshots\Знімок екрана 2024-12-30 1654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666750"/>
            <a:ext cx="879475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8774" y="20419"/>
            <a:ext cx="5557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atin typeface="Monotype Corsiva" panose="03010101010201010101" pitchFamily="66" charset="0"/>
              </a:rPr>
              <a:t>Країна, яку будуємо із дітьми: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41777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Користувач\Pictures\Screenshots\Знімок екрана 2024-12-30 2030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32453" cy="49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2225" y="332656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Тут вчитель може побачити результати гри: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1640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80728"/>
            <a:ext cx="72008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latin typeface="Monotype Corsiva" panose="03010101010201010101" pitchFamily="66" charset="0"/>
              </a:rPr>
              <a:t>Додаткові інтерактивні онлайн-ресурси </a:t>
            </a:r>
          </a:p>
          <a:p>
            <a:pPr algn="ctr"/>
            <a:r>
              <a:rPr lang="uk-UA" sz="2200" b="1" dirty="0" smtClean="0">
                <a:latin typeface="Monotype Corsiva" panose="03010101010201010101" pitchFamily="66" charset="0"/>
              </a:rPr>
              <a:t>для використання на </a:t>
            </a:r>
            <a:r>
              <a:rPr lang="uk-UA" sz="2200" b="1" dirty="0" err="1" smtClean="0">
                <a:latin typeface="Monotype Corsiva" panose="03010101010201010101" pitchFamily="66" charset="0"/>
              </a:rPr>
              <a:t>уроках</a:t>
            </a:r>
            <a:r>
              <a:rPr lang="uk-UA" sz="2200" b="1" dirty="0" smtClean="0">
                <a:latin typeface="Monotype Corsiva" panose="03010101010201010101" pitchFamily="66" charset="0"/>
              </a:rPr>
              <a:t>:</a:t>
            </a:r>
          </a:p>
          <a:p>
            <a:r>
              <a:rPr lang="uk-UA" sz="2200" dirty="0" smtClean="0">
                <a:latin typeface="Monotype Corsiva" panose="03010101010201010101" pitchFamily="66" charset="0"/>
              </a:rPr>
              <a:t>1. </a:t>
            </a:r>
            <a:r>
              <a:rPr lang="en-US" sz="2400" b="1" dirty="0" err="1">
                <a:latin typeface="Monotype Corsiva" panose="03010101010201010101" pitchFamily="66" charset="0"/>
              </a:rPr>
              <a:t>Baamboozle</a:t>
            </a:r>
            <a:r>
              <a:rPr lang="en-US" sz="2400" dirty="0">
                <a:latin typeface="Monotype Corsiva" panose="03010101010201010101" pitchFamily="66" charset="0"/>
              </a:rPr>
              <a:t> - </a:t>
            </a:r>
            <a:r>
              <a:rPr lang="uk-UA" sz="2400" dirty="0">
                <a:latin typeface="Monotype Corsiva" panose="03010101010201010101" pitchFamily="66" charset="0"/>
              </a:rPr>
              <a:t>це весела та захоплива онлайн-платформа для навчання, яка перетворює звичайні </a:t>
            </a:r>
            <a:r>
              <a:rPr lang="uk-UA" sz="2400" dirty="0" err="1">
                <a:latin typeface="Monotype Corsiva" panose="03010101010201010101" pitchFamily="66" charset="0"/>
              </a:rPr>
              <a:t>уроки</a:t>
            </a:r>
            <a:r>
              <a:rPr lang="uk-UA" sz="2400" dirty="0">
                <a:latin typeface="Monotype Corsiva" panose="03010101010201010101" pitchFamily="66" charset="0"/>
              </a:rPr>
              <a:t> на захопливу гру. Вона дозволяє вчителям створювати інтерактивні вікторини, ігри та презентації, які залучають учнів і роблять процес навчання більш цікавим. Завдяки різноманітним форматам завдань, </a:t>
            </a:r>
            <a:r>
              <a:rPr lang="en-US" sz="2400" dirty="0" err="1">
                <a:latin typeface="Monotype Corsiva" panose="03010101010201010101" pitchFamily="66" charset="0"/>
              </a:rPr>
              <a:t>Baamboozle</a:t>
            </a:r>
            <a:r>
              <a:rPr lang="en-US" sz="2400" dirty="0"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допомагає закріпити новий матеріал, перевірити знання та розвивати критичне мислення. Платформа підходить для вивчення різних предметів і може бути використана як у класі, так і дистанційно</a:t>
            </a:r>
            <a:r>
              <a:rPr lang="uk-UA" sz="24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uk-UA" sz="2400" dirty="0" smtClean="0">
                <a:latin typeface="Monotype Corsiva" panose="03010101010201010101" pitchFamily="66" charset="0"/>
              </a:rPr>
              <a:t>     </a:t>
            </a:r>
            <a:r>
              <a:rPr lang="en-US" sz="2400" dirty="0" smtClean="0">
                <a:latin typeface="Monotype Corsiva" panose="03010101010201010101" pitchFamily="66" charset="0"/>
                <a:hlinkClick r:id="rId3"/>
              </a:rPr>
              <a:t>https</a:t>
            </a:r>
            <a:r>
              <a:rPr lang="en-US" sz="2400" dirty="0">
                <a:latin typeface="Monotype Corsiva" panose="03010101010201010101" pitchFamily="66" charset="0"/>
                <a:hlinkClick r:id="rId3"/>
              </a:rPr>
              <a:t>://</a:t>
            </a:r>
            <a:r>
              <a:rPr lang="en-US" sz="2400" dirty="0" smtClean="0">
                <a:latin typeface="Monotype Corsiva" panose="03010101010201010101" pitchFamily="66" charset="0"/>
                <a:hlinkClick r:id="rId3"/>
              </a:rPr>
              <a:t>www.baamboozle.com/home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endParaRPr lang="uk-UA" sz="2400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308" y="980728"/>
            <a:ext cx="7776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latin typeface="Monotype Corsiva" panose="03010101010201010101" pitchFamily="66" charset="0"/>
              </a:rPr>
              <a:t>Додаткові інтерактивні онлайн-ресурси </a:t>
            </a:r>
          </a:p>
          <a:p>
            <a:pPr algn="ctr"/>
            <a:r>
              <a:rPr lang="uk-UA" sz="2200" b="1" dirty="0" smtClean="0">
                <a:latin typeface="Monotype Corsiva" panose="03010101010201010101" pitchFamily="66" charset="0"/>
              </a:rPr>
              <a:t>для використання на </a:t>
            </a:r>
            <a:r>
              <a:rPr lang="uk-UA" sz="2200" b="1" dirty="0" err="1" smtClean="0">
                <a:latin typeface="Monotype Corsiva" panose="03010101010201010101" pitchFamily="66" charset="0"/>
              </a:rPr>
              <a:t>уроках</a:t>
            </a:r>
            <a:r>
              <a:rPr lang="uk-UA" sz="2200" b="1" dirty="0" smtClean="0">
                <a:latin typeface="Monotype Corsiva" panose="03010101010201010101" pitchFamily="66" charset="0"/>
              </a:rPr>
              <a:t>:</a:t>
            </a:r>
          </a:p>
          <a:p>
            <a:r>
              <a:rPr lang="uk-UA" sz="2200" dirty="0">
                <a:latin typeface="Monotype Corsiva" panose="03010101010201010101" pitchFamily="66" charset="0"/>
              </a:rPr>
              <a:t>2</a:t>
            </a:r>
            <a:r>
              <a:rPr lang="uk-UA" sz="2200" dirty="0" smtClean="0">
                <a:latin typeface="Monotype Corsiva" panose="03010101010201010101" pitchFamily="66" charset="0"/>
              </a:rPr>
              <a:t>. </a:t>
            </a:r>
            <a:r>
              <a:rPr lang="ru-RU" sz="2400" dirty="0" smtClean="0">
                <a:latin typeface="Monotype Corsiva" panose="03010101010201010101" pitchFamily="66" charset="0"/>
              </a:rPr>
              <a:t>Кубики </a:t>
            </a:r>
            <a:r>
              <a:rPr lang="en-US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d</a:t>
            </a: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avebirss</a:t>
            </a:r>
            <a:r>
              <a:rPr lang="uk-UA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:</a:t>
            </a:r>
            <a:endParaRPr lang="uk-UA" sz="24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Кубики</a:t>
            </a:r>
            <a:r>
              <a:rPr lang="ru-RU" sz="2400" dirty="0"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latin typeface="Monotype Corsiva" panose="03010101010201010101" pitchFamily="66" charset="0"/>
              </a:rPr>
              <a:t>які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latin typeface="Monotype Corsiva" panose="03010101010201010101" pitchFamily="66" charset="0"/>
              </a:rPr>
              <a:t>можна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використовувати</a:t>
            </a:r>
            <a:r>
              <a:rPr lang="ru-RU" sz="2400" dirty="0">
                <a:latin typeface="Monotype Corsiva" panose="03010101010201010101" pitchFamily="66" charset="0"/>
              </a:rPr>
              <a:t> на будь-</a:t>
            </a:r>
            <a:r>
              <a:rPr lang="ru-RU" sz="2400" dirty="0" err="1">
                <a:latin typeface="Monotype Corsiva" panose="03010101010201010101" pitchFamily="66" charset="0"/>
              </a:rPr>
              <a:t>якому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уроці</a:t>
            </a:r>
            <a:r>
              <a:rPr lang="ru-RU" sz="2400" dirty="0"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latin typeface="Monotype Corsiva" panose="03010101010201010101" pitchFamily="66" charset="0"/>
              </a:rPr>
              <a:t>Це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залежить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від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фантазії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вчителя</a:t>
            </a:r>
            <a:r>
              <a:rPr lang="ru-RU" sz="2400" dirty="0">
                <a:latin typeface="Monotype Corsiva" panose="03010101010201010101" pitchFamily="66" charset="0"/>
              </a:rPr>
              <a:t>. 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latin typeface="Monotype Corsiva" panose="03010101010201010101" pitchFamily="66" charset="0"/>
              </a:rPr>
              <a:t>Можна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вивчати</a:t>
            </a:r>
            <a:r>
              <a:rPr lang="ru-RU" sz="2400" dirty="0">
                <a:latin typeface="Monotype Corsiva" panose="03010101010201010101" pitchFamily="66" charset="0"/>
              </a:rPr>
              <a:t> слова </a:t>
            </a:r>
            <a:r>
              <a:rPr lang="ru-RU" sz="2400" dirty="0" err="1">
                <a:latin typeface="Monotype Corsiva" panose="03010101010201010101" pitchFamily="66" charset="0"/>
              </a:rPr>
              <a:t>із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іноземної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мови</a:t>
            </a:r>
            <a:r>
              <a:rPr lang="ru-RU" sz="2400" dirty="0"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latin typeface="Monotype Corsiva" panose="03010101010201010101" pitchFamily="66" charset="0"/>
              </a:rPr>
              <a:t>частини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мови</a:t>
            </a:r>
            <a:r>
              <a:rPr lang="ru-RU" sz="2400" dirty="0"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latin typeface="Monotype Corsiva" panose="03010101010201010101" pitchFamily="66" charset="0"/>
              </a:rPr>
              <a:t>або</a:t>
            </a:r>
            <a:r>
              <a:rPr lang="ru-RU" sz="2400" dirty="0">
                <a:latin typeface="Monotype Corsiva" panose="03010101010201010101" pitchFamily="66" charset="0"/>
              </a:rPr>
              <a:t> креативно </a:t>
            </a:r>
            <a:r>
              <a:rPr lang="ru-RU" sz="2400" dirty="0" err="1">
                <a:latin typeface="Monotype Corsiva" panose="03010101010201010101" pitchFamily="66" charset="0"/>
              </a:rPr>
              <a:t>підійти</a:t>
            </a:r>
            <a:r>
              <a:rPr lang="ru-RU" sz="2400" dirty="0"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latin typeface="Monotype Corsiva" panose="03010101010201010101" pitchFamily="66" charset="0"/>
              </a:rPr>
              <a:t>вивчення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формули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чи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теореми</a:t>
            </a:r>
            <a:r>
              <a:rPr lang="ru-RU" sz="2400" dirty="0">
                <a:latin typeface="Monotype Corsiva" panose="03010101010201010101" pitchFamily="66" charset="0"/>
              </a:rPr>
              <a:t> , запитавши </a:t>
            </a:r>
            <a:r>
              <a:rPr lang="ru-RU" sz="2400" dirty="0" err="1">
                <a:latin typeface="Monotype Corsiva" panose="03010101010201010101" pitchFamily="66" charset="0"/>
              </a:rPr>
              <a:t>дитину</a:t>
            </a:r>
            <a:r>
              <a:rPr lang="ru-RU" sz="2400" dirty="0">
                <a:latin typeface="Monotype Corsiva" panose="03010101010201010101" pitchFamily="66" charset="0"/>
              </a:rPr>
              <a:t> як </a:t>
            </a:r>
            <a:r>
              <a:rPr lang="ru-RU" sz="2400" dirty="0" err="1">
                <a:latin typeface="Monotype Corsiva" panose="03010101010201010101" pitchFamily="66" charset="0"/>
              </a:rPr>
              <a:t>зображення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повʼязано</a:t>
            </a:r>
            <a:r>
              <a:rPr lang="ru-RU" sz="2400" dirty="0">
                <a:latin typeface="Monotype Corsiva" panose="03010101010201010101" pitchFamily="66" charset="0"/>
              </a:rPr>
              <a:t> з темою </a:t>
            </a:r>
            <a:r>
              <a:rPr lang="ru-RU" sz="2400" dirty="0" err="1">
                <a:latin typeface="Monotype Corsiva" panose="03010101010201010101" pitchFamily="66" charset="0"/>
              </a:rPr>
              <a:t>чи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спитати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асоціацію</a:t>
            </a:r>
            <a:r>
              <a:rPr lang="ru-RU" sz="2400" dirty="0">
                <a:latin typeface="Monotype Corsiva" panose="03010101010201010101" pitchFamily="66" charset="0"/>
              </a:rPr>
              <a:t> картинки з формулою. </a:t>
            </a:r>
          </a:p>
          <a:p>
            <a:r>
              <a:rPr lang="ru-RU" sz="2400" dirty="0" err="1">
                <a:latin typeface="Monotype Corsiva" panose="03010101010201010101" pitchFamily="66" charset="0"/>
              </a:rPr>
              <a:t>Це</a:t>
            </a:r>
            <a:r>
              <a:rPr lang="ru-RU" sz="2400" dirty="0">
                <a:latin typeface="Monotype Corsiva" panose="03010101010201010101" pitchFamily="66" charset="0"/>
              </a:rPr>
              <a:t> нестандартно, </a:t>
            </a:r>
            <a:r>
              <a:rPr lang="ru-RU" sz="2400" dirty="0" err="1">
                <a:latin typeface="Monotype Corsiva" panose="03010101010201010101" pitchFamily="66" charset="0"/>
              </a:rPr>
              <a:t>цікаво</a:t>
            </a:r>
            <a:r>
              <a:rPr lang="ru-RU" sz="2400" dirty="0">
                <a:latin typeface="Monotype Corsiva" panose="03010101010201010101" pitchFamily="66" charset="0"/>
              </a:rPr>
              <a:t>, тому </a:t>
            </a:r>
            <a:r>
              <a:rPr lang="ru-RU" sz="2400" dirty="0" err="1">
                <a:latin typeface="Monotype Corsiva" panose="03010101010201010101" pitchFamily="66" charset="0"/>
              </a:rPr>
              <a:t>дитина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краще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запамʼятає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 і </a:t>
            </a:r>
            <a:r>
              <a:rPr lang="ru-RU" sz="2400" dirty="0" err="1" smtClean="0">
                <a:latin typeface="Monotype Corsiva" panose="03010101010201010101" pitchFamily="66" charset="0"/>
              </a:rPr>
              <a:t>якщо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ще</a:t>
            </a:r>
            <a:r>
              <a:rPr lang="ru-RU" sz="2400" dirty="0"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latin typeface="Monotype Corsiva" panose="03010101010201010101" pitchFamily="66" charset="0"/>
              </a:rPr>
              <a:t>власну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історію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latin typeface="Monotype Corsiva" panose="03010101010201010101" pitchFamily="66" charset="0"/>
              </a:rPr>
              <a:t>придумаєте</a:t>
            </a:r>
            <a:r>
              <a:rPr lang="ru-RU" sz="2400" dirty="0" smtClean="0">
                <a:latin typeface="Monotype Corsiva" panose="03010101010201010101" pitchFamily="66" charset="0"/>
              </a:rPr>
              <a:t>, </a:t>
            </a:r>
            <a:r>
              <a:rPr lang="ru-RU" sz="2400" dirty="0">
                <a:latin typeface="Monotype Corsiva" panose="03010101010201010101" pitchFamily="66" charset="0"/>
              </a:rPr>
              <a:t>то </a:t>
            </a:r>
            <a:r>
              <a:rPr lang="ru-RU" sz="2400" dirty="0" err="1">
                <a:latin typeface="Monotype Corsiva" panose="03010101010201010101" pitchFamily="66" charset="0"/>
              </a:rPr>
              <a:t>краще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зрозуміє</a:t>
            </a:r>
            <a:r>
              <a:rPr lang="ru-RU" sz="2400" dirty="0">
                <a:latin typeface="Monotype Corsiva" panose="03010101010201010101" pitchFamily="66" charset="0"/>
              </a:rPr>
              <a:t> тему. 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Ресурс </a:t>
            </a:r>
            <a:r>
              <a:rPr lang="ru-RU" sz="2400" dirty="0" err="1">
                <a:latin typeface="Monotype Corsiva" panose="03010101010201010101" pitchFamily="66" charset="0"/>
              </a:rPr>
              <a:t>безкоштовний</a:t>
            </a:r>
            <a:r>
              <a:rPr lang="ru-RU" sz="2400" dirty="0">
                <a:latin typeface="Monotype Corsiva" panose="03010101010201010101" pitchFamily="66" charset="0"/>
              </a:rPr>
              <a:t>, але треба </a:t>
            </a:r>
            <a:r>
              <a:rPr lang="ru-RU" sz="2400" dirty="0" err="1">
                <a:latin typeface="Monotype Corsiva" panose="03010101010201010101" pitchFamily="66" charset="0"/>
              </a:rPr>
              <a:t>творчо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підійти</a:t>
            </a:r>
            <a:r>
              <a:rPr lang="ru-RU" sz="2400" dirty="0"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latin typeface="Monotype Corsiva" panose="03010101010201010101" pitchFamily="66" charset="0"/>
              </a:rPr>
              <a:t>питання</a:t>
            </a:r>
            <a:r>
              <a:rPr lang="ru-RU" sz="2400" dirty="0">
                <a:latin typeface="Monotype Corsiva" panose="03010101010201010101" pitchFamily="66" charset="0"/>
              </a:rPr>
              <a:t>: </a:t>
            </a:r>
            <a:r>
              <a:rPr lang="ru-RU" sz="2400" dirty="0">
                <a:latin typeface="Monotype Corsiva" panose="03010101010201010101" pitchFamily="66" charset="0"/>
                <a:hlinkClick r:id="rId3"/>
              </a:rPr>
              <a:t>https://</a:t>
            </a:r>
            <a:r>
              <a:rPr lang="ru-RU" sz="2400" dirty="0" smtClean="0">
                <a:latin typeface="Monotype Corsiva" panose="03010101010201010101" pitchFamily="66" charset="0"/>
                <a:hlinkClick r:id="rId3"/>
              </a:rPr>
              <a:t>davebirss.com/storydice/index.html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endParaRPr lang="uk-UA" sz="2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8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980728"/>
            <a:ext cx="62646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Monotype Corsiva" panose="03010101010201010101" pitchFamily="66" charset="0"/>
              </a:rPr>
              <a:t>Додаткові інтерактивні онлайн-ресурси </a:t>
            </a:r>
          </a:p>
          <a:p>
            <a:pPr algn="ctr"/>
            <a:r>
              <a:rPr lang="uk-UA" sz="2400" b="1" dirty="0">
                <a:latin typeface="Monotype Corsiva" panose="03010101010201010101" pitchFamily="66" charset="0"/>
              </a:rPr>
              <a:t>для використання на </a:t>
            </a:r>
            <a:r>
              <a:rPr lang="uk-UA" sz="2400" b="1" dirty="0" err="1">
                <a:latin typeface="Monotype Corsiva" panose="03010101010201010101" pitchFamily="66" charset="0"/>
              </a:rPr>
              <a:t>уроках</a:t>
            </a:r>
            <a:r>
              <a:rPr lang="uk-UA" sz="2400" b="1" dirty="0" smtClean="0">
                <a:latin typeface="Monotype Corsiva" panose="03010101010201010101" pitchFamily="66" charset="0"/>
              </a:rPr>
              <a:t>:</a:t>
            </a:r>
            <a:endParaRPr lang="en-US" sz="2400" b="1" dirty="0" smtClean="0">
              <a:latin typeface="Monotype Corsiva" panose="03010101010201010101" pitchFamily="66" charset="0"/>
            </a:endParaRPr>
          </a:p>
          <a:p>
            <a:r>
              <a:rPr lang="en-US" sz="2400" b="1" dirty="0" smtClean="0">
                <a:latin typeface="Monotype Corsiva" panose="03010101010201010101" pitchFamily="66" charset="0"/>
              </a:rPr>
              <a:t>3. </a:t>
            </a:r>
            <a:r>
              <a:rPr lang="en-US" sz="2400" b="1" dirty="0" err="1" smtClean="0">
                <a:latin typeface="Monotype Corsiva" panose="03010101010201010101" pitchFamily="66" charset="0"/>
              </a:rPr>
              <a:t>Quizizz</a:t>
            </a:r>
            <a:r>
              <a:rPr lang="en-US" sz="2400" b="1" dirty="0">
                <a:latin typeface="Monotype Corsiva" panose="03010101010201010101" pitchFamily="66" charset="0"/>
              </a:rPr>
              <a:t>:</a:t>
            </a:r>
            <a:r>
              <a:rPr lang="en-US" sz="2400" dirty="0">
                <a:latin typeface="Monotype Corsiva" panose="03010101010201010101" pitchFamily="66" charset="0"/>
              </a:rPr>
              <a:t> </a:t>
            </a:r>
            <a:r>
              <a:rPr lang="uk-UA" sz="2400" dirty="0">
                <a:latin typeface="Monotype Corsiva" panose="03010101010201010101" pitchFamily="66" charset="0"/>
              </a:rPr>
              <a:t>Подібно до </a:t>
            </a:r>
            <a:r>
              <a:rPr lang="en-US" sz="2400" dirty="0" err="1">
                <a:latin typeface="Monotype Corsiva" panose="03010101010201010101" pitchFamily="66" charset="0"/>
              </a:rPr>
              <a:t>Kahoot</a:t>
            </a:r>
            <a:r>
              <a:rPr lang="en-US" sz="2400" dirty="0">
                <a:latin typeface="Monotype Corsiva" panose="03010101010201010101" pitchFamily="66" charset="0"/>
              </a:rPr>
              <a:t>, </a:t>
            </a:r>
            <a:r>
              <a:rPr lang="uk-UA" sz="2400" dirty="0">
                <a:latin typeface="Monotype Corsiva" panose="03010101010201010101" pitchFamily="66" charset="0"/>
              </a:rPr>
              <a:t>але з більшою гнучкістю у створенні завдань. Дозволяє створювати вікторини, опитування, ігри та навіть домашні завдання</a:t>
            </a:r>
            <a:r>
              <a:rPr lang="uk-UA" sz="24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en-US" sz="2400" dirty="0">
                <a:latin typeface="Monotype Corsiva" panose="03010101010201010101" pitchFamily="66" charset="0"/>
                <a:hlinkClick r:id="rId3"/>
              </a:rPr>
              <a:t>https://</a:t>
            </a:r>
            <a:r>
              <a:rPr lang="en-US" sz="2400" dirty="0" smtClean="0">
                <a:latin typeface="Monotype Corsiva" panose="03010101010201010101" pitchFamily="66" charset="0"/>
                <a:hlinkClick r:id="rId3"/>
              </a:rPr>
              <a:t>quizizz.com/admin</a:t>
            </a:r>
            <a:endParaRPr lang="en-US" sz="2400" dirty="0" smtClean="0">
              <a:latin typeface="Monotype Corsiva" panose="03010101010201010101" pitchFamily="66" charset="0"/>
            </a:endParaRPr>
          </a:p>
          <a:p>
            <a:endParaRPr lang="uk-UA" sz="2400" dirty="0" smtClean="0">
              <a:latin typeface="Monotype Corsiva" panose="03010101010201010101" pitchFamily="66" charset="0"/>
            </a:endParaRPr>
          </a:p>
          <a:p>
            <a:r>
              <a:rPr lang="en-US" sz="2400" dirty="0" smtClean="0">
                <a:latin typeface="Monotype Corsiva" panose="03010101010201010101" pitchFamily="66" charset="0"/>
              </a:rPr>
              <a:t>4. </a:t>
            </a:r>
            <a:r>
              <a:rPr lang="uk-UA" sz="2400" dirty="0" smtClean="0">
                <a:latin typeface="Monotype Corsiva" panose="03010101010201010101" pitchFamily="66" charset="0"/>
              </a:rPr>
              <a:t> </a:t>
            </a:r>
            <a:r>
              <a:rPr lang="en-US" sz="2400" b="1" dirty="0" err="1" smtClean="0">
                <a:latin typeface="Monotype Corsiva" panose="03010101010201010101" pitchFamily="66" charset="0"/>
              </a:rPr>
              <a:t>Blooket</a:t>
            </a:r>
            <a:r>
              <a:rPr lang="en-US" sz="2400" b="1" dirty="0" smtClean="0">
                <a:latin typeface="Monotype Corsiva" panose="03010101010201010101" pitchFamily="66" charset="0"/>
              </a:rPr>
              <a:t>: </a:t>
            </a:r>
            <a:r>
              <a:rPr lang="uk-UA" sz="2400" dirty="0" smtClean="0">
                <a:latin typeface="Monotype Corsiva" panose="03010101010201010101" pitchFamily="66" charset="0"/>
              </a:rPr>
              <a:t>Ця </a:t>
            </a:r>
            <a:r>
              <a:rPr lang="uk-UA" sz="2400" dirty="0">
                <a:latin typeface="Monotype Corsiva" panose="03010101010201010101" pitchFamily="66" charset="0"/>
              </a:rPr>
              <a:t>платформа поєднує в собі елементи гри та навчання. Пропонує різні режими гри, які перетворюють звичайні вікторини на захопливі пригоди</a:t>
            </a:r>
            <a:r>
              <a:rPr lang="uk-UA" sz="24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en-US" sz="2400" dirty="0">
                <a:latin typeface="Monotype Corsiva" panose="03010101010201010101" pitchFamily="66" charset="0"/>
                <a:hlinkClick r:id="rId4"/>
              </a:rPr>
              <a:t>https://</a:t>
            </a:r>
            <a:r>
              <a:rPr lang="en-US" sz="2400" dirty="0" smtClean="0">
                <a:latin typeface="Monotype Corsiva" panose="03010101010201010101" pitchFamily="66" charset="0"/>
                <a:hlinkClick r:id="rId4"/>
              </a:rPr>
              <a:t>dashboard.blooket.com/my-sets</a:t>
            </a:r>
            <a:endParaRPr lang="en-US" sz="2400" dirty="0" smtClean="0">
              <a:latin typeface="Monotype Corsiva" panose="03010101010201010101" pitchFamily="66" charset="0"/>
            </a:endParaRPr>
          </a:p>
          <a:p>
            <a:endParaRPr lang="en-US" sz="2400" dirty="0" smtClean="0">
              <a:latin typeface="Monotype Corsiva" panose="03010101010201010101" pitchFamily="66" charset="0"/>
            </a:endParaRPr>
          </a:p>
          <a:p>
            <a:endParaRPr lang="uk-UA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6" y="0"/>
            <a:ext cx="9158605" cy="683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3826" y="836712"/>
            <a:ext cx="4951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Дякую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за </a:t>
            </a:r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увагу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20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1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980728"/>
            <a:ext cx="72728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Що таке </a:t>
            </a:r>
            <a:r>
              <a:rPr lang="uk-UA" sz="3600" b="1" i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Ка</a:t>
            </a:r>
            <a:r>
              <a:rPr lang="en-US" sz="3600" b="1" i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hoot</a:t>
            </a:r>
            <a:r>
              <a:rPr lang="uk-UA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?</a:t>
            </a:r>
          </a:p>
          <a:p>
            <a:pPr algn="ctr"/>
            <a:r>
              <a:rPr lang="uk-UA" sz="3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Чому варто </a:t>
            </a:r>
            <a:r>
              <a:rPr lang="uk-UA" sz="3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його спробувати</a:t>
            </a:r>
            <a:r>
              <a:rPr lang="uk-UA" sz="3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?</a:t>
            </a:r>
          </a:p>
          <a:p>
            <a:endParaRPr lang="uk-UA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59" y="2852936"/>
            <a:ext cx="5256584" cy="28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764704"/>
            <a:ext cx="7200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779000" algn="l"/>
              </a:tabLst>
            </a:pPr>
            <a:r>
              <a:rPr lang="ru-RU" sz="36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Kahoot</a:t>
            </a:r>
            <a:r>
              <a:rPr lang="ru-RU" sz="36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!</a:t>
            </a:r>
            <a:r>
              <a:rPr lang="ru-RU" sz="32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– 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онлайн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сервіс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для</a:t>
            </a:r>
          </a:p>
          <a:p>
            <a:pPr algn="ctr">
              <a:tabLst>
                <a:tab pos="9779000" algn="l"/>
              </a:tabLst>
            </a:pP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створення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інтерактивних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завдань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>
              <a:tabLst>
                <a:tab pos="9779000" algn="l"/>
              </a:tabLst>
            </a:pP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Дозволяє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створювати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тести,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опитування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вікторини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>
              <a:tabLst>
                <a:tab pos="9779000" algn="l"/>
              </a:tabLst>
            </a:pP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Платформу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можна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використовувати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під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час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роботи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з будь-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якими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віковими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категоріями</a:t>
            </a:r>
            <a:r>
              <a:rPr lang="ru-RU" sz="2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2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endParaRPr lang="uk-UA" sz="2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  <a:p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2" y="2996952"/>
            <a:ext cx="7135876" cy="360747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45333"/>
            <a:ext cx="4104456" cy="52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2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360" y="692696"/>
            <a:ext cx="684076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Переваги онлайн-сервісу </a:t>
            </a:r>
            <a:r>
              <a:rPr lang="en-US" sz="40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Kahoot</a:t>
            </a:r>
            <a:endParaRPr lang="uk-UA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indent="432000" fontAlgn="base">
              <a:buFont typeface="Wingdings" pitchFamily="2" charset="2"/>
              <a:buChar char="q"/>
            </a:pPr>
            <a:r>
              <a:rPr lang="uk-UA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Зрозумілий </a:t>
            </a: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інтерфейс.</a:t>
            </a:r>
          </a:p>
          <a:p>
            <a:pPr indent="432000" fontAlgn="base">
              <a:buFont typeface="Wingdings" pitchFamily="2" charset="2"/>
              <a:buChar char="q"/>
            </a:pP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Можливість створювати різні типи тестів.</a:t>
            </a:r>
          </a:p>
          <a:p>
            <a:pPr indent="432000" fontAlgn="base">
              <a:buFont typeface="Wingdings" pitchFamily="2" charset="2"/>
              <a:buChar char="q"/>
            </a:pP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Можливість створювати тести в форматі ігрових механік.</a:t>
            </a:r>
          </a:p>
          <a:p>
            <a:pPr indent="432000" fontAlgn="base">
              <a:buFont typeface="Wingdings" pitchFamily="2" charset="2"/>
              <a:buChar char="q"/>
            </a:pP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Інтерактивний режим, коли в режимі реального часу учні </a:t>
            </a:r>
            <a:r>
              <a:rPr lang="en-US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uk-UA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бачать</a:t>
            </a: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як проходить гра і хто перемагає.</a:t>
            </a:r>
          </a:p>
          <a:p>
            <a:pPr indent="432000" fontAlgn="base">
              <a:buFont typeface="Wingdings" pitchFamily="2" charset="2"/>
              <a:buChar char="q"/>
            </a:pP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Можливості для швидкого </a:t>
            </a:r>
            <a:r>
              <a:rPr lang="uk-UA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створення  </a:t>
            </a: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тестів, опитувань, дискусій.</a:t>
            </a:r>
          </a:p>
          <a:p>
            <a:pPr indent="432000" fontAlgn="base">
              <a:buFont typeface="Wingdings" pitchFamily="2" charset="2"/>
              <a:buChar char="q"/>
            </a:pPr>
            <a:r>
              <a:rPr lang="uk-UA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Хороші можливості в безкоштовній версії сервісу.</a:t>
            </a:r>
          </a:p>
          <a:p>
            <a:endParaRPr lang="uk-UA" sz="28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1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92696"/>
            <a:ext cx="74168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779000" algn="l"/>
              </a:tabLst>
            </a:pPr>
            <a:r>
              <a:rPr lang="uk-UA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Використовую</a:t>
            </a:r>
            <a:r>
              <a:rPr lang="uk-UA" sz="44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44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Kahoot</a:t>
            </a:r>
            <a:r>
              <a:rPr lang="uk-UA" sz="44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!</a:t>
            </a:r>
            <a:r>
              <a:rPr lang="uk-UA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на різних </a:t>
            </a:r>
          </a:p>
          <a:p>
            <a:pPr algn="ctr">
              <a:tabLst>
                <a:tab pos="9779000" algn="l"/>
              </a:tabLst>
            </a:pPr>
            <a:r>
              <a:rPr lang="uk-UA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етапах уроку: актуалізація знань, закріплення вивченого. </a:t>
            </a:r>
          </a:p>
          <a:p>
            <a:pPr algn="ctr">
              <a:tabLst>
                <a:tab pos="9779000" algn="l"/>
              </a:tabLst>
            </a:pP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Квізи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(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завдання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)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учні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можуть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проходити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індивідуально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, а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можна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створити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змагання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, де за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швидкість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та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правильність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відповідей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учасники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отримують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бали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. Невеличке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змагання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завжди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допоможе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зробити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заняття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цікавішим</a:t>
            </a:r>
            <a:r>
              <a:rPr lang="ru-RU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r>
              <a:rPr lang="uk-UA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uk-UA" sz="2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uk-UA" sz="28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0" y="1772816"/>
            <a:ext cx="7749931" cy="411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2390" y="620688"/>
            <a:ext cx="7115449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Пропоную спробувати!</a:t>
            </a:r>
            <a:endParaRPr lang="en-US" sz="28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Реєстрація на платформі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Kahoot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https</a:t>
            </a:r>
            <a: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://kahoot.com/</a:t>
            </a:r>
            <a:endParaRPr lang="uk-UA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554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74" y="35902"/>
            <a:ext cx="6102932" cy="31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57" y="3284984"/>
            <a:ext cx="6309165" cy="330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3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72" y="1988840"/>
            <a:ext cx="7354312" cy="387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2308" y="908720"/>
            <a:ext cx="58801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Перезавантаження зліва у куточку поруч </a:t>
            </a:r>
          </a:p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зі стрілками вперед та назад: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560</Words>
  <Application>Microsoft Office PowerPoint</Application>
  <PresentationFormat>Экран (4:3)</PresentationFormat>
  <Paragraphs>63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Georgia</vt:lpstr>
      <vt:lpstr>Monotype Corsiva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Home</cp:lastModifiedBy>
  <cp:revision>21</cp:revision>
  <dcterms:created xsi:type="dcterms:W3CDTF">2024-12-30T08:23:30Z</dcterms:created>
  <dcterms:modified xsi:type="dcterms:W3CDTF">2025-01-03T13:52:43Z</dcterms:modified>
</cp:coreProperties>
</file>