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3" r:id="rId8"/>
    <p:sldId id="264" r:id="rId9"/>
    <p:sldId id="265" r:id="rId10"/>
    <p:sldId id="270" r:id="rId11"/>
    <p:sldId id="273" r:id="rId12"/>
    <p:sldId id="271" r:id="rId13"/>
    <p:sldId id="266" r:id="rId14"/>
    <p:sldId id="272" r:id="rId15"/>
    <p:sldId id="269" r:id="rId16"/>
    <p:sldId id="268" r:id="rId17"/>
    <p:sldId id="267" r:id="rId18"/>
    <p:sldId id="262" r:id="rId19"/>
    <p:sldId id="281" r:id="rId20"/>
    <p:sldId id="280" r:id="rId21"/>
    <p:sldId id="279" r:id="rId22"/>
    <p:sldId id="278" r:id="rId23"/>
    <p:sldId id="277" r:id="rId24"/>
    <p:sldId id="276" r:id="rId25"/>
    <p:sldId id="275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C6E06-9341-4537-9510-099C336F9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16C716C-6A2E-42A3-A80E-13BD74168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637355-D436-435D-A11E-50846B5E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77C871-74B3-474E-820C-832240E6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B4CA77-C6DD-47EB-8FF2-B568D3F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31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0B612-0D2F-4027-A117-3AB9F3BB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3B0283-D0B1-4EB4-8A1C-9B432800C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09ABDE-CCDD-48E7-BB4B-F0EF48A8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1BEF3E-05FF-488D-934B-EF08A142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63D4AE-5FDA-4A4B-A8CB-28BBF482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85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75CA0B3-047C-4588-B48A-9993C5097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D16142E-AF96-4088-821B-097019075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852364-D030-4563-91D0-CC861DCE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3C0F00-4931-4F73-B3FF-299B18C2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23FEC6F-74C9-48F9-966A-5142809E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780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B6EF5-CDAC-4BA0-944A-995FCF18D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A80CD19-10A8-4991-8091-5D2CA8EE0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47FBAE-3C4D-4CDE-A791-5E485746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C64C0C-1A0C-4782-80DC-488B50CB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9B5354-4821-4BBF-A618-4DF59BEF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88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CEDAC-695C-4089-A1A2-A19DD0D4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27344B4-D17C-4501-90CC-21DC5F437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7C2E56-8A3E-47DB-82E1-167B8C03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964E08-62D5-429F-8C08-DB4B3A0B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CE2098-BE40-429B-A47D-4001449D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103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81BEB-3A36-4364-B764-C8D95E6E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22F029-653C-4643-B1BB-0E7771D61B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5AF3CD-4C65-4134-8E0E-15118E0E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7F10EE-E831-4E65-A677-F8F1996A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475FDC3-839D-4B3E-803B-6C713D99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A91D15-2EC8-4879-BFFB-1C8EC141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565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D8276-0778-4310-A200-8B3B70B3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B14CBCC-FFD8-48D2-936E-77E3EE146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0C5FB2-9319-433F-BA72-3EE8F2BF7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B828F1-851F-465E-BF8A-D036FB1A8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083069C-A15B-4A36-A839-E2B7B6BBD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52F9FCE-6519-4670-B813-F60E9814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E2A7E15-0380-45FA-98CC-2198BCFA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4BA4A7B-049F-4D53-8E96-DA2F932F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755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5CED5-465F-4C03-9640-3E551B18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BB01822-D4E0-40C3-9C13-C932B809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0574592-CF17-45FA-97FA-42FC60D7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1A7F0DC-34EE-404E-AD78-33F1490C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75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FB369B1-FE59-4DEF-B5B3-66F1942B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B7D2A2C-51FE-4FCB-9819-A2F91B39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ADDAE9E-F192-4B00-A7D2-3EFA48D0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122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E48F6-9427-4FEE-93C6-F1FF7C4A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CC8DADE-A117-4DEF-9BB1-2547580B7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FB8CA0B-1C99-494E-8180-61405131D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C6DF8F7-4FDA-4D7D-A571-BBA7BA5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185CC5D-A42F-4B03-B357-5FE6BDCE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FE499D7-F4CD-4372-B9A9-8634AE43F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439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1C901-5E3F-4E32-95A4-96A3BB04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B040A7F-1784-4736-8123-2872929D7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5515EC4-190C-46FA-891D-F3FC928CE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076129-BD2F-4B2D-A662-7F1A3796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4033CF7-6422-4761-B7B4-AA52CFAB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C0C61B6-482D-4F37-9001-A1DF2CE3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335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9AFB437-8A7E-45D7-A898-475CFF4D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D4F242-0215-4F70-92F7-051D0A6F0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BB0B2C-721D-4945-92EC-2029DD426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BB10B-CE58-467D-8F3F-418CFDDC6211}" type="datetimeFigureOut">
              <a:rPr lang="uk-UA" smtClean="0"/>
              <a:t>17.03.2025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0A2FD9-D064-440D-91F6-925226464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62F0E9D-727C-40ED-A745-4146C26DE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FE7E2-6FE8-43B2-9589-DE1EDE54F6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806" y="1276476"/>
            <a:ext cx="9144000" cy="4898294"/>
          </a:xfrm>
        </p:spPr>
        <p:txBody>
          <a:bodyPr>
            <a:noAutofit/>
          </a:bodyPr>
          <a:lstStyle/>
          <a:p>
            <a:r>
              <a:rPr lang="uk-UA" sz="54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Давайте знайомитись!</a:t>
            </a:r>
            <a:br>
              <a:rPr lang="uk-UA" sz="54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br>
              <a:rPr lang="uk-UA" sz="54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br>
              <a:rPr lang="uk-UA" sz="54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br>
              <a:rPr lang="uk-UA" sz="54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br>
              <a:rPr lang="uk-UA" sz="54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br>
              <a:rPr lang="uk-UA" sz="54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uk-UA" sz="28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E68803-E02B-4734-AAB1-4DC5DDDB3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6675" b="37466"/>
          <a:stretch/>
        </p:blipFill>
        <p:spPr>
          <a:xfrm>
            <a:off x="5029030" y="2218377"/>
            <a:ext cx="2133940" cy="23771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148CB0-F5F0-496F-968A-635BC71D6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9" r="2170" b="9176"/>
          <a:stretch/>
        </p:blipFill>
        <p:spPr>
          <a:xfrm>
            <a:off x="1736182" y="2235110"/>
            <a:ext cx="2561009" cy="23877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B8B83C-42EF-44B8-8195-AB70579D7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670" y="2187295"/>
            <a:ext cx="1950037" cy="24082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F27BD9-1157-4F39-8D35-95A64E9F2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806" y="4687201"/>
            <a:ext cx="3149762" cy="9779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BD2683-1C8C-4221-BC7A-D743F8F30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409" y="4783899"/>
            <a:ext cx="2559182" cy="6096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198639-1560-4B38-8996-049829E2F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9704" y="4687201"/>
            <a:ext cx="2692538" cy="5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49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640" y="886058"/>
            <a:ext cx="10572108" cy="3655120"/>
          </a:xfrm>
        </p:spPr>
        <p:txBody>
          <a:bodyPr>
            <a:norm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uk-UA" sz="4900" b="1" dirty="0">
                <a:solidFill>
                  <a:srgbClr val="33333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4900" b="1" dirty="0">
                <a:solidFill>
                  <a:srgbClr val="333333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нтегрований урок - </a:t>
            </a:r>
            <a:r>
              <a:rPr lang="uk-UA" sz="4900" dirty="0">
                <a:solidFill>
                  <a:srgbClr val="333333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uk-UA" sz="4900" dirty="0">
                <a:solidFill>
                  <a:srgbClr val="333333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 новий тип уроку, </a:t>
            </a:r>
            <a:br>
              <a:rPr lang="uk-UA" sz="4900" dirty="0">
                <a:solidFill>
                  <a:srgbClr val="333333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900" dirty="0">
                <a:solidFill>
                  <a:srgbClr val="333333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 якому навколо однієї теми поєднано знання різних навчальних предметів</a:t>
            </a:r>
            <a:br>
              <a:rPr lang="uk-U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5AC22B-89B5-4B8F-AE73-14F674473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574" y="3530304"/>
            <a:ext cx="3930852" cy="31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2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413" y="3608710"/>
            <a:ext cx="10387173" cy="2387600"/>
          </a:xfrm>
        </p:spPr>
        <p:txBody>
          <a:bodyPr>
            <a:noAutofit/>
          </a:bodyPr>
          <a:lstStyle/>
          <a:p>
            <a:pPr algn="l"/>
            <a:r>
              <a:rPr lang="uk-UA" sz="4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          </a:t>
            </a:r>
            <a:r>
              <a:rPr lang="uk-UA" sz="4400" b="1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Міжпредметна інтеграція: </a:t>
            </a:r>
            <a:br>
              <a:rPr lang="uk-UA" sz="4400" b="1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4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</a:t>
            </a: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- сприяє інтелектуальному розвитку учнів; </a:t>
            </a:r>
            <a:b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- позитивно впливає на фізичне і психічне здоров’я; </a:t>
            </a:r>
            <a:b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- сприяє розширенню об’єму знань без збільшення часу,      </a:t>
            </a:r>
            <a:b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  який відводиться на його вивчення; </a:t>
            </a:r>
            <a:b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- підвищує мотивацію; </a:t>
            </a:r>
            <a:b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- сприяє збагаченню почуттів і знань учнів за рахунок   </a:t>
            </a:r>
            <a:b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  включення цікавого нетрадиційного матеріалу; </a:t>
            </a:r>
            <a:b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- дозволяє з різних сторін пізнавати явища і предмети   </a:t>
            </a:r>
            <a:b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36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  вивчення.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29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6741" y="-1035210"/>
            <a:ext cx="9144000" cy="2387600"/>
          </a:xfrm>
        </p:spPr>
        <p:txBody>
          <a:bodyPr>
            <a:normAutofit/>
          </a:bodyPr>
          <a:lstStyle/>
          <a:p>
            <a:r>
              <a:rPr lang="uk-UA" sz="4800" b="1" dirty="0">
                <a:latin typeface="Monotype Corsiva" panose="03010101010201010101" pitchFamily="66" charset="0"/>
              </a:rPr>
              <a:t>Зв’язки літератури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8B5AD6-0379-4F16-A048-4F8ECA9DE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5"/>
          <a:stretch/>
        </p:blipFill>
        <p:spPr>
          <a:xfrm>
            <a:off x="2010376" y="1188005"/>
            <a:ext cx="8171248" cy="4729910"/>
          </a:xfrm>
          <a:prstGeom prst="rect">
            <a:avLst/>
          </a:prstGeom>
        </p:spPr>
      </p:pic>
      <p:sp>
        <p:nvSpPr>
          <p:cNvPr id="3" name="Знак &quot;мінус&quot; 2">
            <a:extLst>
              <a:ext uri="{FF2B5EF4-FFF2-40B4-BE49-F238E27FC236}">
                <a16:creationId xmlns:a16="http://schemas.microsoft.com/office/drawing/2014/main" id="{CE08B7FA-DB5E-4D17-A395-DEBB08938718}"/>
              </a:ext>
            </a:extLst>
          </p:cNvPr>
          <p:cNvSpPr/>
          <p:nvPr/>
        </p:nvSpPr>
        <p:spPr>
          <a:xfrm>
            <a:off x="6380252" y="1808252"/>
            <a:ext cx="45719" cy="45719"/>
          </a:xfrm>
          <a:prstGeom prst="mathMinu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7329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24936"/>
            <a:ext cx="9144000" cy="2387600"/>
          </a:xfrm>
        </p:spPr>
        <p:txBody>
          <a:bodyPr>
            <a:normAutofit/>
          </a:bodyPr>
          <a:lstStyle/>
          <a:p>
            <a:r>
              <a:rPr lang="uk-UA" sz="4400" b="1" dirty="0">
                <a:latin typeface="Monotype Corsiva" panose="03010101010201010101" pitchFamily="66" charset="0"/>
              </a:rPr>
              <a:t>Багатогранність образу </a:t>
            </a:r>
            <a:r>
              <a:rPr lang="uk-UA" sz="4400" b="1" dirty="0" err="1">
                <a:latin typeface="Monotype Corsiva" panose="03010101010201010101" pitchFamily="66" charset="0"/>
              </a:rPr>
              <a:t>Гобсека</a:t>
            </a:r>
            <a:endParaRPr lang="uk-UA" sz="44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CA635C-DDAA-477C-B0C5-97A3383FC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88" y="1360095"/>
            <a:ext cx="3770401" cy="5029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8A41C7-FABE-4330-86FE-F23129A3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989" y="1552425"/>
            <a:ext cx="6370764" cy="43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57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984" y="-665341"/>
            <a:ext cx="9144000" cy="2387600"/>
          </a:xfrm>
        </p:spPr>
        <p:txBody>
          <a:bodyPr>
            <a:normAutofit/>
          </a:bodyPr>
          <a:lstStyle/>
          <a:p>
            <a:r>
              <a:rPr lang="uk-UA" sz="4400" b="1" dirty="0">
                <a:latin typeface="Monotype Corsiva" panose="03010101010201010101" pitchFamily="66" charset="0"/>
              </a:rPr>
              <a:t>Символічний образ Різдва  </a:t>
            </a:r>
            <a:br>
              <a:rPr lang="uk-UA" sz="4400" b="1" dirty="0">
                <a:latin typeface="Monotype Corsiva" panose="03010101010201010101" pitchFamily="66" charset="0"/>
              </a:rPr>
            </a:br>
            <a:r>
              <a:rPr lang="uk-UA" sz="4400" b="1" dirty="0">
                <a:latin typeface="Monotype Corsiva" panose="03010101010201010101" pitchFamily="66" charset="0"/>
              </a:rPr>
              <a:t>у творі «Лускунчик і Мишачий король»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752D6B-168F-4E00-AB7D-909DF4762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632" y="1602767"/>
            <a:ext cx="3615266" cy="4822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B5A7FC-ACB7-4AEB-AC8D-6C6A8AE8E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2766"/>
            <a:ext cx="3615266" cy="48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73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18748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uk-UA" sz="4900" b="1" dirty="0">
                <a:latin typeface="Monotype Corsiva" panose="03010101010201010101" pitchFamily="66" charset="0"/>
              </a:rPr>
            </a:br>
            <a:br>
              <a:rPr lang="uk-UA" sz="4900" b="1" dirty="0">
                <a:latin typeface="Monotype Corsiva" panose="03010101010201010101" pitchFamily="66" charset="0"/>
              </a:rPr>
            </a:br>
            <a:br>
              <a:rPr lang="uk-UA" sz="4900" b="1" dirty="0">
                <a:latin typeface="Monotype Corsiva" panose="03010101010201010101" pitchFamily="66" charset="0"/>
              </a:rPr>
            </a:br>
            <a:br>
              <a:rPr lang="uk-UA" sz="4900" b="1" dirty="0">
                <a:latin typeface="Monotype Corsiva" panose="03010101010201010101" pitchFamily="66" charset="0"/>
              </a:rPr>
            </a:br>
            <a:br>
              <a:rPr lang="uk-UA" sz="4900" b="1" dirty="0">
                <a:latin typeface="Monotype Corsiva" panose="03010101010201010101" pitchFamily="66" charset="0"/>
              </a:rPr>
            </a:br>
            <a:br>
              <a:rPr lang="uk-UA" sz="4900" b="1" dirty="0">
                <a:latin typeface="Monotype Corsiva" panose="03010101010201010101" pitchFamily="66" charset="0"/>
              </a:rPr>
            </a:br>
            <a:br>
              <a:rPr lang="uk-UA" sz="4900" b="1" dirty="0">
                <a:latin typeface="Monotype Corsiva" panose="03010101010201010101" pitchFamily="66" charset="0"/>
              </a:rPr>
            </a:br>
            <a:br>
              <a:rPr lang="uk-UA" sz="4900" b="1" dirty="0">
                <a:latin typeface="Monotype Corsiva" panose="03010101010201010101" pitchFamily="66" charset="0"/>
              </a:rPr>
            </a:br>
            <a:r>
              <a:rPr lang="uk-UA" sz="4900" b="1" dirty="0">
                <a:latin typeface="Monotype Corsiva" panose="03010101010201010101" pitchFamily="66" charset="0"/>
              </a:rPr>
              <a:t>Дон Кіхот – вічний образ</a:t>
            </a:r>
            <a:br>
              <a:rPr lang="uk-UA" sz="4000" b="1" dirty="0">
                <a:latin typeface="Monotype Corsiva" panose="03010101010201010101" pitchFamily="66" charset="0"/>
              </a:rPr>
            </a:br>
            <a:br>
              <a:rPr lang="uk-UA" sz="4000" b="1" dirty="0">
                <a:latin typeface="Monotype Corsiva" panose="03010101010201010101" pitchFamily="66" charset="0"/>
              </a:rPr>
            </a:br>
            <a:br>
              <a:rPr lang="uk-UA" sz="4000" b="1" dirty="0">
                <a:latin typeface="Monotype Corsiva" panose="03010101010201010101" pitchFamily="66" charset="0"/>
              </a:rPr>
            </a:br>
            <a:br>
              <a:rPr lang="uk-UA" sz="4000" b="1" dirty="0">
                <a:latin typeface="Monotype Corsiva" panose="03010101010201010101" pitchFamily="66" charset="0"/>
              </a:rPr>
            </a:br>
            <a:br>
              <a:rPr lang="uk-UA" sz="4000" b="1" dirty="0">
                <a:latin typeface="Monotype Corsiva" panose="03010101010201010101" pitchFamily="66" charset="0"/>
              </a:rPr>
            </a:br>
            <a:br>
              <a:rPr lang="uk-UA" sz="4000" b="1" dirty="0">
                <a:latin typeface="Monotype Corsiva" panose="03010101010201010101" pitchFamily="66" charset="0"/>
              </a:rPr>
            </a:br>
            <a:br>
              <a:rPr lang="uk-UA" sz="4000" b="1" dirty="0">
                <a:latin typeface="Monotype Corsiva" panose="03010101010201010101" pitchFamily="66" charset="0"/>
              </a:rPr>
            </a:br>
            <a:br>
              <a:rPr lang="uk-UA" sz="4000" b="1" dirty="0">
                <a:latin typeface="Monotype Corsiva" panose="03010101010201010101" pitchFamily="66" charset="0"/>
              </a:rPr>
            </a:br>
            <a:br>
              <a:rPr lang="uk-UA" sz="4000" b="1" dirty="0">
                <a:latin typeface="Monotype Corsiva" panose="03010101010201010101" pitchFamily="66" charset="0"/>
              </a:rPr>
            </a:br>
            <a:r>
              <a:rPr lang="uk-UA" sz="2800" i="0" dirty="0" err="1">
                <a:solidFill>
                  <a:srgbClr val="101418"/>
                </a:solidFill>
                <a:effectLst/>
                <a:latin typeface="Monotype Corsiva" panose="03010101010201010101" pitchFamily="66" charset="0"/>
              </a:rPr>
              <a:t>Пабло</a:t>
            </a:r>
            <a:r>
              <a:rPr lang="uk-UA" sz="2800" i="0" dirty="0">
                <a:solidFill>
                  <a:srgbClr val="101418"/>
                </a:solidFill>
                <a:effectLst/>
                <a:latin typeface="Monotype Corsiva" panose="03010101010201010101" pitchFamily="66" charset="0"/>
              </a:rPr>
              <a:t> Пікассо</a:t>
            </a:r>
            <a:br>
              <a:rPr lang="uk-UA" sz="2800" i="0" dirty="0">
                <a:solidFill>
                  <a:srgbClr val="101418"/>
                </a:solidFill>
                <a:effectLst/>
                <a:latin typeface="Monotype Corsiva" panose="03010101010201010101" pitchFamily="66" charset="0"/>
              </a:rPr>
            </a:br>
            <a:r>
              <a:rPr lang="ru-RU" sz="2800" i="0" dirty="0" err="1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Гранвіль</a:t>
            </a:r>
            <a:r>
              <a:rPr lang="ru-RU" sz="2800" i="0" dirty="0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. </a:t>
            </a:r>
            <a:r>
              <a:rPr lang="ru-RU" sz="2800" i="0" dirty="0" err="1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Ілюстрація</a:t>
            </a:r>
            <a:r>
              <a:rPr lang="ru-RU" sz="2800" i="0" dirty="0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 до роману «Дон </a:t>
            </a:r>
            <a:r>
              <a:rPr lang="ru-RU" sz="2800" i="0" dirty="0" err="1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Кіхот</a:t>
            </a:r>
            <a:r>
              <a:rPr lang="ru-RU" sz="2800" i="0" dirty="0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»</a:t>
            </a:r>
            <a:br>
              <a:rPr lang="ru-RU" sz="2800" i="0" dirty="0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</a:br>
            <a:r>
              <a:rPr lang="uk-UA" sz="2800" i="0" dirty="0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Ілюстрація Ґюстава </a:t>
            </a:r>
            <a:r>
              <a:rPr lang="uk-UA" sz="2800" i="0" dirty="0" err="1">
                <a:solidFill>
                  <a:srgbClr val="202122"/>
                </a:solidFill>
                <a:effectLst/>
                <a:latin typeface="Monotype Corsiva" panose="03010101010201010101" pitchFamily="66" charset="0"/>
              </a:rPr>
              <a:t>Доре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BF20D2-FC30-4D35-A3E5-C494FAEC9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61" y="1236271"/>
            <a:ext cx="2896194" cy="37504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D5693F-58CD-441E-9547-47135F478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771" y="1444722"/>
            <a:ext cx="3053462" cy="3542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F70A76-3536-4D88-9054-EEAB3ECFD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188" y="1526916"/>
            <a:ext cx="2751350" cy="34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35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532" y="-932468"/>
            <a:ext cx="9144000" cy="2387600"/>
          </a:xfrm>
        </p:spPr>
        <p:txBody>
          <a:bodyPr>
            <a:normAutofit/>
          </a:bodyPr>
          <a:lstStyle/>
          <a:p>
            <a:r>
              <a:rPr lang="uk-UA" sz="4400" b="1" dirty="0">
                <a:latin typeface="Monotype Corsiva" panose="03010101010201010101" pitchFamily="66" charset="0"/>
              </a:rPr>
              <a:t>Видатні українські перекладачі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11E2E-34A3-469F-87AC-C6DA7912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32" y="1455132"/>
            <a:ext cx="1866900" cy="24479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3CB34F-8A87-4C22-BA69-E71F40E8C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033" y="3429000"/>
            <a:ext cx="1743075" cy="2619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D218A7-8703-4894-9AE4-B780C34AE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709" y="1442289"/>
            <a:ext cx="1743075" cy="26193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F3AAFE-E2AB-4671-B0FA-1BF743765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517" y="3428999"/>
            <a:ext cx="1743075" cy="26193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1FFD46-DEBE-46D5-B794-22EB690E3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9267" y="1455132"/>
            <a:ext cx="1936733" cy="26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15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42310"/>
            <a:ext cx="9144000" cy="2387600"/>
          </a:xfrm>
        </p:spPr>
        <p:txBody>
          <a:bodyPr/>
          <a:lstStyle/>
          <a:p>
            <a:r>
              <a:rPr lang="uk-UA" b="1" dirty="0">
                <a:latin typeface="Monotype Corsiva" panose="03010101010201010101" pitchFamily="66" charset="0"/>
              </a:rPr>
              <a:t>Зв’язки з історією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0AF21-1955-4100-8E5B-D0B1E636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06" y="1232899"/>
            <a:ext cx="3681644" cy="27612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9E2F9E-5D1B-4213-A380-76BD0926C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944" y="3658313"/>
            <a:ext cx="3646808" cy="27562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F3F2E7-DDDC-43F3-86BB-0AD8DA952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37" y="1232899"/>
            <a:ext cx="3681643" cy="27671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2FDD2-2616-4EC1-A0B3-503FCA131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011" y="3658313"/>
            <a:ext cx="3667125" cy="27562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281F0F-AF94-4BF7-A3C0-372D105FD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849" y="1894308"/>
            <a:ext cx="1991688" cy="13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9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161" y="-953017"/>
            <a:ext cx="9144000" cy="2387600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333333"/>
                </a:solidFill>
                <a:latin typeface="Monotype Corsiva" panose="03010101010201010101" pitchFamily="66" charset="0"/>
              </a:rPr>
              <a:t>В</a:t>
            </a:r>
            <a:r>
              <a:rPr lang="uk-UA" sz="4400" b="1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заємодія природи і людини</a:t>
            </a:r>
            <a:endParaRPr lang="uk-UA" sz="44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A62C3A-2586-47D9-A6F4-CCA8BE9F3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60" y="1434583"/>
            <a:ext cx="3212969" cy="42856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4869B-7FC3-49D0-9AFF-52FCC2A09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373" y="2002176"/>
            <a:ext cx="3214895" cy="4288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204813-7FBA-43AC-9E5D-CAF57A7A4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412" y="1434583"/>
            <a:ext cx="3214895" cy="42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0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994113"/>
            <a:ext cx="9144000" cy="2387600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333333"/>
                </a:solidFill>
                <a:latin typeface="Monotype Corsiva" panose="03010101010201010101" pitchFamily="66" charset="0"/>
              </a:rPr>
              <a:t>В</a:t>
            </a:r>
            <a:r>
              <a:rPr lang="uk-UA" sz="4400" b="1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заємодія природи і людини</a:t>
            </a:r>
            <a:endParaRPr lang="uk-UA" sz="4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F02A6D-BA41-48CE-9CBC-61FE7D631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355" y="1613042"/>
            <a:ext cx="3450745" cy="46028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6FE5D-2F40-4A03-81AF-22E9E2728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177" y="1613042"/>
            <a:ext cx="3450745" cy="46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0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674" y="657546"/>
            <a:ext cx="10911156" cy="5024063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>
                <a:latin typeface="Monotype Corsiva" panose="03010101010201010101" pitchFamily="66" charset="0"/>
              </a:rPr>
              <a:t>       Вправа-знайомство «Дві правди </a:t>
            </a:r>
            <a:br>
              <a:rPr lang="uk-UA" b="1" dirty="0">
                <a:latin typeface="Monotype Corsiva" panose="03010101010201010101" pitchFamily="66" charset="0"/>
              </a:rPr>
            </a:br>
            <a:r>
              <a:rPr lang="uk-UA" b="1" dirty="0">
                <a:latin typeface="Monotype Corsiva" panose="03010101010201010101" pitchFamily="66" charset="0"/>
              </a:rPr>
              <a:t>                      та одна брехня»</a:t>
            </a:r>
            <a:br>
              <a:rPr lang="uk-UA" b="1" dirty="0">
                <a:latin typeface="Monotype Corsiva" panose="03010101010201010101" pitchFamily="66" charset="0"/>
              </a:rPr>
            </a:br>
            <a:r>
              <a:rPr lang="uk-UA" sz="4900" dirty="0">
                <a:latin typeface="Monotype Corsiva" panose="03010101010201010101" pitchFamily="66" charset="0"/>
              </a:rPr>
              <a:t>1. Назвіть своє ім’я та заклад, в якому працюєте.</a:t>
            </a:r>
            <a:br>
              <a:rPr lang="uk-UA" sz="4900" dirty="0">
                <a:latin typeface="Monotype Corsiva" panose="03010101010201010101" pitchFamily="66" charset="0"/>
              </a:rPr>
            </a:br>
            <a:r>
              <a:rPr lang="uk-UA" sz="4900" dirty="0">
                <a:latin typeface="Monotype Corsiva" panose="03010101010201010101" pitchFamily="66" charset="0"/>
              </a:rPr>
              <a:t>2. </a:t>
            </a:r>
            <a:r>
              <a:rPr lang="ru-RU" sz="4900" b="0" i="0" dirty="0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Ви </a:t>
            </a:r>
            <a:r>
              <a:rPr lang="ru-RU" sz="4900" b="0" i="0" dirty="0" err="1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маєте</a:t>
            </a:r>
            <a:r>
              <a:rPr lang="ru-RU" sz="4900" b="0" i="0" dirty="0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900" b="0" i="0" dirty="0" err="1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назвати</a:t>
            </a:r>
            <a:r>
              <a:rPr lang="ru-RU" sz="4900" b="0" i="0" dirty="0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900" dirty="0">
                <a:solidFill>
                  <a:srgbClr val="040C28"/>
                </a:solidFill>
                <a:latin typeface="Monotype Corsiva" panose="03010101010201010101" pitchFamily="66" charset="0"/>
              </a:rPr>
              <a:t>три</a:t>
            </a:r>
            <a:r>
              <a:rPr lang="ru-RU" sz="4900" b="0" i="0" dirty="0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900" b="0" i="0" dirty="0" err="1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факти</a:t>
            </a:r>
            <a:r>
              <a:rPr lang="ru-RU" sz="4900" b="0" i="0" dirty="0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: два </a:t>
            </a:r>
            <a:r>
              <a:rPr lang="ru-RU" sz="4900" b="0" i="0" dirty="0" err="1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справжні</a:t>
            </a:r>
            <a:r>
              <a:rPr lang="ru-RU" sz="4900" b="0" i="0" dirty="0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, а </a:t>
            </a:r>
            <a:r>
              <a:rPr lang="ru-RU" sz="4900" b="0" i="0" dirty="0" err="1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третій</a:t>
            </a:r>
            <a:r>
              <a:rPr lang="ru-RU" sz="4900" b="0" i="0" dirty="0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 – </a:t>
            </a:r>
            <a:r>
              <a:rPr lang="ru-RU" sz="4900" b="0" i="0" dirty="0" err="1">
                <a:solidFill>
                  <a:srgbClr val="040C28"/>
                </a:solidFill>
                <a:effectLst/>
                <a:latin typeface="Monotype Corsiva" panose="03010101010201010101" pitchFamily="66" charset="0"/>
              </a:rPr>
              <a:t>неправдивий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. </a:t>
            </a:r>
            <a:r>
              <a:rPr lang="ru-RU" sz="4900" dirty="0" err="1">
                <a:solidFill>
                  <a:srgbClr val="1F1F1F"/>
                </a:solidFill>
                <a:latin typeface="Monotype Corsiva" panose="03010101010201010101" pitchFamily="66" charset="0"/>
              </a:rPr>
              <a:t>Колеги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900" b="0" i="0" dirty="0" err="1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повинні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900" b="0" i="0" dirty="0" err="1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вгадати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, </a:t>
            </a:r>
            <a:b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</a:br>
            <a:r>
              <a:rPr lang="ru-RU" sz="4900" b="0" i="0" dirty="0" err="1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які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900" b="0" i="0" dirty="0" err="1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факти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900" b="0" i="0" dirty="0" err="1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правильні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, а </a:t>
            </a:r>
            <a:r>
              <a:rPr lang="ru-RU" sz="4900" b="0" i="0" dirty="0" err="1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які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900" b="0" i="0" dirty="0" err="1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неправдиві</a:t>
            </a:r>
            <a:r>
              <a:rPr lang="ru-RU" sz="4900" b="0" i="0" dirty="0">
                <a:solidFill>
                  <a:srgbClr val="1F1F1F"/>
                </a:solidFill>
                <a:effectLst/>
                <a:latin typeface="Monotype Corsiva" panose="03010101010201010101" pitchFamily="66" charset="0"/>
              </a:rPr>
              <a:t>.</a:t>
            </a:r>
            <a:br>
              <a:rPr lang="uk-UA" sz="4900" dirty="0">
                <a:latin typeface="Monotype Corsiva" panose="03010101010201010101" pitchFamily="66" charset="0"/>
              </a:rPr>
            </a:br>
            <a:endParaRPr lang="uk-UA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8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418761"/>
            <a:ext cx="9144000" cy="2387600"/>
          </a:xfrm>
        </p:spPr>
        <p:txBody>
          <a:bodyPr>
            <a:normAutofit/>
          </a:bodyPr>
          <a:lstStyle/>
          <a:p>
            <a:r>
              <a:rPr lang="uk-UA" sz="4400" b="1" dirty="0">
                <a:latin typeface="Monotype Corsiva" panose="03010101010201010101" pitchFamily="66" charset="0"/>
              </a:rPr>
              <a:t>Мандрівки географічною картою </a:t>
            </a:r>
            <a:br>
              <a:rPr lang="uk-UA" sz="4400" b="1" dirty="0">
                <a:latin typeface="Monotype Corsiva" panose="03010101010201010101" pitchFamily="66" charset="0"/>
              </a:rPr>
            </a:br>
            <a:r>
              <a:rPr lang="uk-UA" sz="4400" b="1" dirty="0">
                <a:latin typeface="Monotype Corsiva" panose="03010101010201010101" pitchFamily="66" charset="0"/>
              </a:rPr>
              <a:t>та Сонячною системою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C51BC-1CE5-4184-8970-074ADC22B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4"/>
          <a:stretch/>
        </p:blipFill>
        <p:spPr>
          <a:xfrm>
            <a:off x="893660" y="1968839"/>
            <a:ext cx="4887170" cy="3425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D11387-4102-451C-876D-4026AC0D0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68839"/>
            <a:ext cx="4887170" cy="342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43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9065" y="-1060933"/>
            <a:ext cx="9144000" cy="2387600"/>
          </a:xfrm>
        </p:spPr>
        <p:txBody>
          <a:bodyPr>
            <a:normAutofit/>
          </a:bodyPr>
          <a:lstStyle/>
          <a:p>
            <a:r>
              <a:rPr lang="uk-UA" sz="4400" b="1" dirty="0">
                <a:latin typeface="Monotype Corsiva" panose="03010101010201010101" pitchFamily="66" charset="0"/>
              </a:rPr>
              <a:t>Читаємо англійською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AEF5FF-7519-40DC-BCB2-BCA6C18AE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081" y="1477809"/>
            <a:ext cx="4034319" cy="27985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76F5A4-0913-45FF-BB2A-FABFFB6FA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338" y="1477808"/>
            <a:ext cx="4034319" cy="2798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B79C6-A0A3-4313-BBC1-DD9247185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903" y="4427530"/>
            <a:ext cx="2600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57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1542" y="-346841"/>
            <a:ext cx="8736458" cy="2165367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333333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uk-UA" sz="4400" b="1" dirty="0">
                <a:effectLst/>
                <a:latin typeface="Monotype Corsiva" panose="03010101010201010101" pitchFamily="66" charset="0"/>
              </a:rPr>
              <a:t>  інноваційних методів </a:t>
            </a:r>
            <a:br>
              <a:rPr lang="uk-UA" sz="4400" b="1" dirty="0">
                <a:effectLst/>
                <a:latin typeface="Monotype Corsiva" panose="03010101010201010101" pitchFamily="66" charset="0"/>
              </a:rPr>
            </a:br>
            <a:r>
              <a:rPr lang="uk-UA" sz="4400" b="1" dirty="0">
                <a:effectLst/>
                <a:latin typeface="Monotype Corsiva" panose="03010101010201010101" pitchFamily="66" charset="0"/>
              </a:rPr>
              <a:t>на </a:t>
            </a:r>
            <a:r>
              <a:rPr lang="uk-UA" sz="4400" b="1" dirty="0" err="1">
                <a:effectLst/>
                <a:latin typeface="Monotype Corsiva" panose="03010101010201010101" pitchFamily="66" charset="0"/>
              </a:rPr>
              <a:t>уроках</a:t>
            </a:r>
            <a:r>
              <a:rPr lang="uk-UA" sz="4400" b="1" dirty="0">
                <a:effectLst/>
                <a:latin typeface="Monotype Corsiva" panose="03010101010201010101" pitchFamily="66" charset="0"/>
              </a:rPr>
              <a:t>  зарубіжної літератури</a:t>
            </a:r>
            <a:endParaRPr lang="uk-UA" sz="44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228340-DB13-4D58-9D19-F2ECF0177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2" y="1818526"/>
            <a:ext cx="3286917" cy="43842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764E0C-8739-4FCC-A7A0-B2AFCEC94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541" y="1818526"/>
            <a:ext cx="3286917" cy="4384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CAB4C3-5C68-4AFC-9CCD-220E929EA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900" y="1818526"/>
            <a:ext cx="3286917" cy="438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11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D0C7CA-D66C-4161-A966-3280A5EF9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19" y="1793061"/>
            <a:ext cx="3342954" cy="44590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9FDBE-4BE3-43EE-91F8-6CA8D923A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827" y="1793061"/>
            <a:ext cx="3342954" cy="44590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AB6602-8D66-486D-817A-0DB81B200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523" y="1793061"/>
            <a:ext cx="3342954" cy="44590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290F4E-AB38-4DFA-BD97-8926058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860" y="230948"/>
            <a:ext cx="8663167" cy="18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99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03ED3-A9C2-4546-939B-32A1FEF4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09" y="696903"/>
            <a:ext cx="7294981" cy="54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02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5C169-CE45-438E-A7DB-C4EF0E29F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34" y="983751"/>
            <a:ext cx="8694218" cy="48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9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1419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Формування міжпредметних </a:t>
            </a:r>
            <a:r>
              <a:rPr lang="uk-UA" sz="60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6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учнів на </a:t>
            </a:r>
            <a:r>
              <a:rPr lang="uk-UA" sz="60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уроках</a:t>
            </a:r>
            <a:r>
              <a:rPr lang="uk-UA" sz="60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зарубіжної літератури через інтеграцію навчальних дисциплін та впровадження нових моделей уроків, заснованих на інноваційних технологіях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1808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4B6C9-46DE-42A2-B246-6142DEACA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053" y="620729"/>
            <a:ext cx="9111893" cy="577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481" y="3886111"/>
            <a:ext cx="10089222" cy="21037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4400" b="1" dirty="0">
                <a:latin typeface="Monotype Corsiva" panose="03010101010201010101" pitchFamily="66" charset="0"/>
              </a:rPr>
              <a:t>Художня література </a:t>
            </a:r>
            <a:r>
              <a:rPr lang="uk-UA" sz="4400" dirty="0">
                <a:latin typeface="Monotype Corsiva" panose="03010101010201010101" pitchFamily="66" charset="0"/>
              </a:rPr>
              <a:t>є частиною культури людства і специфічною (естетичною) формою відображення життя, тому «Література (українська та зарубіжна)» потребує особливого підходу у викладанні – як предмета, що має справу із мистецтвом слова і духовною сферою особистості. </a:t>
            </a:r>
          </a:p>
        </p:txBody>
      </p:sp>
    </p:spTree>
    <p:extLst>
      <p:ext uri="{BB962C8B-B14F-4D97-AF65-F5344CB8AC3E}">
        <p14:creationId xmlns:p14="http://schemas.microsoft.com/office/powerpoint/2010/main" val="271000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7469"/>
            <a:ext cx="9144000" cy="2387600"/>
          </a:xfrm>
        </p:spPr>
        <p:txBody>
          <a:bodyPr>
            <a:noAutofit/>
          </a:bodyPr>
          <a:lstStyle/>
          <a:p>
            <a:r>
              <a:rPr lang="uk-UA" sz="4400" dirty="0">
                <a:latin typeface="Monotype Corsiva" panose="03010101010201010101" pitchFamily="66" charset="0"/>
              </a:rPr>
              <a:t>Для ефективного вивчення художньої літератури необхідно залучення знань, умінь, навичок , що формуються в процесі засвоєння учнями інших галузей: соціальної та </a:t>
            </a:r>
            <a:r>
              <a:rPr lang="uk-UA" sz="4400" dirty="0" err="1">
                <a:latin typeface="Monotype Corsiva" panose="03010101010201010101" pitchFamily="66" charset="0"/>
              </a:rPr>
              <a:t>здоров’язбережувальної</a:t>
            </a:r>
            <a:r>
              <a:rPr lang="uk-UA" sz="4400" dirty="0">
                <a:latin typeface="Monotype Corsiva" panose="03010101010201010101" pitchFamily="66" charset="0"/>
              </a:rPr>
              <a:t>, громадянської та історичної, </a:t>
            </a:r>
            <a:br>
              <a:rPr lang="uk-UA" sz="4400" dirty="0">
                <a:latin typeface="Monotype Corsiva" panose="03010101010201010101" pitchFamily="66" charset="0"/>
              </a:rPr>
            </a:br>
            <a:r>
              <a:rPr lang="uk-UA" sz="4400" dirty="0">
                <a:latin typeface="Monotype Corsiva" panose="03010101010201010101" pitchFamily="66" charset="0"/>
              </a:rPr>
              <a:t>мистецької, </a:t>
            </a:r>
            <a:r>
              <a:rPr lang="uk-UA" sz="4400" dirty="0" err="1">
                <a:latin typeface="Monotype Corsiva" panose="03010101010201010101" pitchFamily="66" charset="0"/>
              </a:rPr>
              <a:t>інформатичної</a:t>
            </a:r>
            <a:r>
              <a:rPr lang="uk-UA" sz="4400" dirty="0">
                <a:latin typeface="Monotype Corsiva" panose="03010101010201010101" pitchFamily="66" charset="0"/>
              </a:rPr>
              <a:t> та ін.</a:t>
            </a:r>
          </a:p>
        </p:txBody>
      </p:sp>
    </p:spTree>
    <p:extLst>
      <p:ext uri="{BB962C8B-B14F-4D97-AF65-F5344CB8AC3E}">
        <p14:creationId xmlns:p14="http://schemas.microsoft.com/office/powerpoint/2010/main" val="153489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91" y="3811712"/>
            <a:ext cx="10479640" cy="2465798"/>
          </a:xfrm>
        </p:spPr>
        <p:txBody>
          <a:bodyPr>
            <a:noAutofit/>
          </a:bodyPr>
          <a:lstStyle/>
          <a:p>
            <a:r>
              <a:rPr lang="uk-UA" sz="4400" b="1" dirty="0">
                <a:latin typeface="Monotype Corsiva" panose="03010101010201010101" pitchFamily="66" charset="0"/>
              </a:rPr>
              <a:t>Головна мета вивчення предмета </a:t>
            </a:r>
            <a:br>
              <a:rPr lang="uk-UA" sz="4400" b="1" dirty="0">
                <a:latin typeface="Monotype Corsiva" panose="03010101010201010101" pitchFamily="66" charset="0"/>
              </a:rPr>
            </a:br>
            <a:r>
              <a:rPr lang="uk-UA" sz="4400" b="1" dirty="0">
                <a:latin typeface="Monotype Corsiva" panose="03010101010201010101" pitchFamily="66" charset="0"/>
              </a:rPr>
              <a:t>«Зарубіжна література» в загальноосвітній школі – </a:t>
            </a:r>
            <a:r>
              <a:rPr lang="uk-UA" sz="4400" dirty="0">
                <a:latin typeface="Monotype Corsiva" panose="03010101010201010101" pitchFamily="66" charset="0"/>
              </a:rPr>
              <a:t>прилучення учнів до кращих здобутків зарубіжної літератури та культури, розвиток творчої особистості (читача), формування в неї гуманістичного світогляду, високої моралі, естетичних смаків, а також якостей громадянина України, який усвідомлює свою належність до світової спільноти.</a:t>
            </a:r>
          </a:p>
        </p:txBody>
      </p:sp>
    </p:spTree>
    <p:extLst>
      <p:ext uri="{BB962C8B-B14F-4D97-AF65-F5344CB8AC3E}">
        <p14:creationId xmlns:p14="http://schemas.microsoft.com/office/powerpoint/2010/main" val="413630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latin typeface="Monotype Corsiva" panose="03010101010201010101" pitchFamily="66" charset="0"/>
              </a:rPr>
              <a:t>Зарубіжна література</a:t>
            </a:r>
          </a:p>
        </p:txBody>
      </p:sp>
      <p:sp>
        <p:nvSpPr>
          <p:cNvPr id="6" name="Стрілка: униз 5">
            <a:extLst>
              <a:ext uri="{FF2B5EF4-FFF2-40B4-BE49-F238E27FC236}">
                <a16:creationId xmlns:a16="http://schemas.microsoft.com/office/drawing/2014/main" id="{4F7CD4F4-0477-470D-AE9F-20D3C568766A}"/>
              </a:ext>
            </a:extLst>
          </p:cNvPr>
          <p:cNvSpPr/>
          <p:nvPr/>
        </p:nvSpPr>
        <p:spPr>
          <a:xfrm>
            <a:off x="5744093" y="3429000"/>
            <a:ext cx="533417" cy="10503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ілка: угору 6">
            <a:extLst>
              <a:ext uri="{FF2B5EF4-FFF2-40B4-BE49-F238E27FC236}">
                <a16:creationId xmlns:a16="http://schemas.microsoft.com/office/drawing/2014/main" id="{68E04630-28E6-4274-93B1-14067C1B6CA2}"/>
              </a:ext>
            </a:extLst>
          </p:cNvPr>
          <p:cNvSpPr/>
          <p:nvPr/>
        </p:nvSpPr>
        <p:spPr>
          <a:xfrm>
            <a:off x="5744093" y="196596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: вправо 7">
            <a:extLst>
              <a:ext uri="{FF2B5EF4-FFF2-40B4-BE49-F238E27FC236}">
                <a16:creationId xmlns:a16="http://schemas.microsoft.com/office/drawing/2014/main" id="{061196FA-D2D4-4CD7-82D7-518752E15A99}"/>
              </a:ext>
            </a:extLst>
          </p:cNvPr>
          <p:cNvSpPr/>
          <p:nvPr/>
        </p:nvSpPr>
        <p:spPr>
          <a:xfrm>
            <a:off x="8383711" y="2944368"/>
            <a:ext cx="61550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: вліво 8">
            <a:extLst>
              <a:ext uri="{FF2B5EF4-FFF2-40B4-BE49-F238E27FC236}">
                <a16:creationId xmlns:a16="http://schemas.microsoft.com/office/drawing/2014/main" id="{1A7A73B9-23C3-4AF2-AA77-9ABAB3FA2A38}"/>
              </a:ext>
            </a:extLst>
          </p:cNvPr>
          <p:cNvSpPr/>
          <p:nvPr/>
        </p:nvSpPr>
        <p:spPr>
          <a:xfrm>
            <a:off x="3179227" y="2944368"/>
            <a:ext cx="62906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65134C-E9F1-40B2-B556-5D83600FF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15" y="205388"/>
            <a:ext cx="2666846" cy="16610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CE063A-61E7-415D-BF9D-3ACFD021A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529" y="1035921"/>
            <a:ext cx="2783789" cy="19106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894CAE-B0A3-4AE9-88CF-07E68C868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538" y="558631"/>
            <a:ext cx="2466975" cy="18478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62FEA18-0959-4FEA-875D-2EAF46853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592" y="4426097"/>
            <a:ext cx="3226704" cy="184191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89B94C-AF47-4CB5-A0E1-8E567DD61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09" y="4662696"/>
            <a:ext cx="2598627" cy="17251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6C5635E-8412-484D-ADD8-6F6984C76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14" y="2533586"/>
            <a:ext cx="2790825" cy="16383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421F2C-7AAC-4A82-A160-DB60A03C5B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9213" y="3509963"/>
            <a:ext cx="2382961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0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49D64-FBDA-4AFB-BC38-F87CBAD5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E9996-0B76-4076-9DA4-BBB426930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0966"/>
            <a:ext cx="9212494" cy="5722705"/>
          </a:xfrm>
        </p:spPr>
        <p:txBody>
          <a:bodyPr>
            <a:normAutofit/>
          </a:bodyPr>
          <a:lstStyle/>
          <a:p>
            <a:r>
              <a:rPr lang="uk-UA" sz="5300" b="1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Інтеграція (від лат. </a:t>
            </a:r>
            <a:r>
              <a:rPr lang="en-US" sz="5300" b="1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integer – </a:t>
            </a:r>
            <a:r>
              <a:rPr lang="uk-UA" sz="5300" b="1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повний, цілісний) </a:t>
            </a:r>
            <a:r>
              <a:rPr lang="uk-UA" sz="53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– об'єднання в ціле будь-яких окремих частин.</a:t>
            </a:r>
            <a:br>
              <a:rPr lang="uk-UA" sz="53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br>
              <a:rPr lang="uk-UA" sz="53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</a:br>
            <a:r>
              <a:rPr lang="uk-UA" sz="49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                     </a:t>
            </a:r>
            <a:r>
              <a:rPr lang="ru-RU" sz="3600" b="0" i="0" dirty="0" err="1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Усі</a:t>
            </a: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600" b="0" i="0" dirty="0" err="1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мистецтва</a:t>
            </a: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, злившись разом,</a:t>
            </a:r>
            <a:b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                 Красу та </a:t>
            </a:r>
            <a:r>
              <a:rPr lang="ru-RU" sz="3600" b="0" i="0" dirty="0" err="1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Істину</a:t>
            </a: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600" b="0" i="0" dirty="0" err="1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несуть</a:t>
            </a: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. </a:t>
            </a:r>
            <a:b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                               Добро, </a:t>
            </a:r>
            <a:r>
              <a:rPr lang="ru-RU" sz="3600" b="0" i="0" dirty="0" err="1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Чарівність</a:t>
            </a: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, Мир і Правда</a:t>
            </a:r>
            <a:b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</a:b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               </a:t>
            </a:r>
            <a:r>
              <a:rPr lang="ru-RU" sz="3600" b="0" i="0" dirty="0" err="1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Їх</a:t>
            </a: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600" b="0" i="0" dirty="0" err="1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неодмінна</a:t>
            </a: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600" b="0" i="0" dirty="0" err="1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вічна</a:t>
            </a:r>
            <a:r>
              <a:rPr lang="ru-RU" sz="3600" b="0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 суть.</a:t>
            </a:r>
            <a:endParaRPr lang="uk-UA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4471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461</Words>
  <Application>Microsoft Office PowerPoint</Application>
  <PresentationFormat>Широкий екран</PresentationFormat>
  <Paragraphs>21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Monotype Corsiva</vt:lpstr>
      <vt:lpstr>Тема Office</vt:lpstr>
      <vt:lpstr>Давайте знайомитись!      </vt:lpstr>
      <vt:lpstr>       Вправа-знайомство «Дві правди                        та одна брехня» 1. Назвіть своє ім’я та заклад, в якому працюєте. 2. Ви маєте назвати три факти: два справжні, а третій – неправдивий. Колеги повинні вгадати,  які факти правильні, а які неправдиві. </vt:lpstr>
      <vt:lpstr>Формування міжпредметних компетентностей учнів на уроках зарубіжної літератури через інтеграцію навчальних дисциплін та впровадження нових моделей уроків, заснованих на інноваційних технологіях</vt:lpstr>
      <vt:lpstr>Презентація PowerPoint</vt:lpstr>
      <vt:lpstr>Художня література є частиною культури людства і специфічною (естетичною) формою відображення життя, тому «Література (українська та зарубіжна)» потребує особливого підходу у викладанні – як предмета, що має справу із мистецтвом слова і духовною сферою особистості. </vt:lpstr>
      <vt:lpstr>Для ефективного вивчення художньої літератури необхідно залучення знань, умінь, навичок , що формуються в процесі засвоєння учнями інших галузей: соціальної та здоров’язбережувальної, громадянської та історичної,  мистецької, інформатичної та ін.</vt:lpstr>
      <vt:lpstr>Головна мета вивчення предмета  «Зарубіжна література» в загальноосвітній школі – прилучення учнів до кращих здобутків зарубіжної літератури та культури, розвиток творчої особистості (читача), формування в неї гуманістичного світогляду, високої моралі, естетичних смаків, а також якостей громадянина України, який усвідомлює свою належність до світової спільноти.</vt:lpstr>
      <vt:lpstr>Зарубіжна література</vt:lpstr>
      <vt:lpstr>Інтеграція (від лат. integer – повний, цілісний) – об'єднання в ціле будь-яких окремих частин.                        Усі мистецтва, злившись разом,                  Красу та Істину несуть.                                 Добро, Чарівність, Мир і Правда                Їх неодмінна вічна суть.</vt:lpstr>
      <vt:lpstr>Інтегрований урок - це новий тип уроку,  у якому навколо однієї теми поєднано знання різних навчальних предметів </vt:lpstr>
      <vt:lpstr>                 Міжпредметна інтеграція:        - сприяє інтелектуальному розвитку учнів;         - позитивно впливає на фізичне і психічне здоров’я;         - сприяє розширенню об’єму знань без збільшення часу,                який відводиться на його вивчення;         - підвищує мотивацію;         - сприяє збагаченню почуттів і знань учнів за рахунок             включення цікавого нетрадиційного матеріалу;         - дозволяє з різних сторін пізнавати явища і предмети             вивчення.</vt:lpstr>
      <vt:lpstr>Зв’язки літератури</vt:lpstr>
      <vt:lpstr>Багатогранність образу Гобсека</vt:lpstr>
      <vt:lpstr>Символічний образ Різдва   у творі «Лускунчик і Мишачий король»</vt:lpstr>
      <vt:lpstr>        Дон Кіхот – вічний образ         Пабло Пікассо Гранвіль. Ілюстрація до роману «Дон Кіхот» Ілюстрація Ґюстава Доре</vt:lpstr>
      <vt:lpstr>Видатні українські перекладачі</vt:lpstr>
      <vt:lpstr>Зв’язки з історією</vt:lpstr>
      <vt:lpstr>Взаємодія природи і людини</vt:lpstr>
      <vt:lpstr>Взаємодія природи і людини</vt:lpstr>
      <vt:lpstr>Мандрівки географічною картою  та Сонячною системою</vt:lpstr>
      <vt:lpstr>Читаємо англійською</vt:lpstr>
      <vt:lpstr>Використання  інноваційних методів  на уроках  зарубіжної літератури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міжпредметних компетентностей учнів на уроках зарубіжної літератури через інтеграцію навчальних дисциплін та впровадження нових моделей уроків, заснованих на інноваційних технологіях</dc:title>
  <dc:creator>Оксана Кулакевич</dc:creator>
  <cp:lastModifiedBy>Оксана Кулакевич</cp:lastModifiedBy>
  <cp:revision>49</cp:revision>
  <dcterms:created xsi:type="dcterms:W3CDTF">2025-03-12T10:47:30Z</dcterms:created>
  <dcterms:modified xsi:type="dcterms:W3CDTF">2025-03-17T19:16:35Z</dcterms:modified>
</cp:coreProperties>
</file>