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8" r:id="rId2"/>
  </p:sldMasterIdLst>
  <p:notesMasterIdLst>
    <p:notesMasterId r:id="rId24"/>
  </p:notesMasterIdLst>
  <p:sldIdLst>
    <p:sldId id="256" r:id="rId3"/>
    <p:sldId id="257" r:id="rId4"/>
    <p:sldId id="277" r:id="rId5"/>
    <p:sldId id="276" r:id="rId6"/>
    <p:sldId id="259" r:id="rId7"/>
    <p:sldId id="278" r:id="rId8"/>
    <p:sldId id="279" r:id="rId9"/>
    <p:sldId id="262" r:id="rId10"/>
    <p:sldId id="280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4630400" cy="8229600"/>
  <p:notesSz cx="82296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572" y="5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B3F73-ECBD-4DF0-A6EE-1F9F1D65CED6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17898-68C7-40CD-8134-0C3B2D5579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35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46304" y="121920"/>
            <a:ext cx="14337792" cy="7997952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2705" y="3531122"/>
            <a:ext cx="11436690" cy="295656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116243" y="3533561"/>
            <a:ext cx="1904557" cy="2951683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340343" y="3763989"/>
            <a:ext cx="1456358" cy="2490826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2774" y="3666746"/>
            <a:ext cx="11116552" cy="2694431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58922" y="5550322"/>
            <a:ext cx="1219200" cy="548640"/>
          </a:xfrm>
        </p:spPr>
        <p:txBody>
          <a:bodyPr/>
          <a:lstStyle>
            <a:lvl1pPr algn="ctr"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66915" y="5471132"/>
            <a:ext cx="10808266" cy="79724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62354" y="3767328"/>
            <a:ext cx="10817389" cy="2493264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488" y="5577840"/>
            <a:ext cx="10485120" cy="548640"/>
          </a:xfrm>
        </p:spPr>
        <p:txBody>
          <a:bodyPr>
            <a:normAutofit/>
          </a:bodyPr>
          <a:lstStyle>
            <a:lvl1pPr marL="0" indent="0" algn="ctr">
              <a:buNone/>
              <a:defRPr sz="2600" cap="all" spc="429" baseline="0">
                <a:solidFill>
                  <a:srgbClr val="FFFFFF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7528" y="3872440"/>
            <a:ext cx="10607040" cy="1463041"/>
          </a:xfrm>
        </p:spPr>
        <p:txBody>
          <a:bodyPr anchor="b" anchorCtr="0">
            <a:noAutofit/>
          </a:bodyPr>
          <a:lstStyle>
            <a:lvl1pPr>
              <a:defRPr sz="57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46304" y="121920"/>
            <a:ext cx="14337792" cy="7997952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23162" y="3535680"/>
            <a:ext cx="13224256" cy="295656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8250" y="3657601"/>
            <a:ext cx="12854080" cy="2694431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330" y="3840480"/>
            <a:ext cx="12313920" cy="1554481"/>
          </a:xfrm>
        </p:spPr>
        <p:txBody>
          <a:bodyPr anchor="b" anchorCtr="0">
            <a:noAutofit/>
          </a:bodyPr>
          <a:lstStyle>
            <a:lvl1pPr algn="ctr" defTabSz="1306220" rtl="0" eaLnBrk="1" latinLnBrk="0" hangingPunct="1">
              <a:spcBef>
                <a:spcPct val="0"/>
              </a:spcBef>
              <a:buNone/>
              <a:defRPr lang="en-US" sz="57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80794" y="5449825"/>
            <a:ext cx="12508992" cy="79724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8330" y="5529012"/>
            <a:ext cx="12313920" cy="6285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900" cap="all" spc="357" baseline="0">
                <a:solidFill>
                  <a:srgbClr val="FFFFFF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81212" y="3749040"/>
            <a:ext cx="12508158" cy="2493264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05" y="490047"/>
            <a:ext cx="13217075" cy="12473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805" y="2062885"/>
            <a:ext cx="6461760" cy="528889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062885"/>
            <a:ext cx="6461760" cy="528889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05" y="490047"/>
            <a:ext cx="13217075" cy="1247312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805" y="2066926"/>
            <a:ext cx="6464301" cy="767714"/>
          </a:xfrm>
        </p:spPr>
        <p:txBody>
          <a:bodyPr anchor="b">
            <a:noAutofit/>
          </a:bodyPr>
          <a:lstStyle>
            <a:lvl1pPr marL="0" indent="0" algn="ctr">
              <a:buNone/>
              <a:defRPr sz="31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805" y="2926080"/>
            <a:ext cx="6464301" cy="442531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2066926"/>
            <a:ext cx="6466840" cy="767714"/>
          </a:xfrm>
        </p:spPr>
        <p:txBody>
          <a:bodyPr anchor="b">
            <a:noAutofit/>
          </a:bodyPr>
          <a:lstStyle>
            <a:lvl1pPr marL="0" indent="0" algn="ctr">
              <a:buNone/>
              <a:defRPr sz="31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926080"/>
            <a:ext cx="6466840" cy="442531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146304" y="121920"/>
            <a:ext cx="14337792" cy="7997952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146304" y="121920"/>
            <a:ext cx="14337792" cy="7997952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7920" y="822960"/>
            <a:ext cx="7315200" cy="6309362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6054" y="1806854"/>
            <a:ext cx="4346506" cy="422818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82704" y="1970966"/>
            <a:ext cx="3973206" cy="3881194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0400" y="3566160"/>
            <a:ext cx="3677814" cy="2103120"/>
          </a:xfrm>
        </p:spPr>
        <p:txBody>
          <a:bodyPr/>
          <a:lstStyle>
            <a:lvl1pPr marL="0" indent="0">
              <a:spcBef>
                <a:spcPts val="571"/>
              </a:spcBef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400" y="2081174"/>
            <a:ext cx="3677814" cy="1429944"/>
          </a:xfrm>
        </p:spPr>
        <p:txBody>
          <a:bodyPr anchor="b">
            <a:normAutofit/>
          </a:bodyPr>
          <a:lstStyle>
            <a:lvl1pPr algn="l">
              <a:defRPr sz="29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146304" y="121920"/>
            <a:ext cx="14337792" cy="7997952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97280" y="745724"/>
            <a:ext cx="12435840" cy="5197877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4/11/2025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97280" y="5943600"/>
            <a:ext cx="12435840" cy="164592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19199" y="6035040"/>
            <a:ext cx="12161224" cy="144350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63040" y="6766560"/>
            <a:ext cx="11725622" cy="542035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68942" y="6089904"/>
            <a:ext cx="12713818" cy="1316736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0062" y="6787868"/>
            <a:ext cx="11591578" cy="48205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00" cap="all" spc="357" baseline="0">
                <a:solidFill>
                  <a:srgbClr val="FFFFFF"/>
                </a:solidFill>
              </a:defRPr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6126480"/>
            <a:ext cx="11725622" cy="627652"/>
          </a:xfrm>
        </p:spPr>
        <p:txBody>
          <a:bodyPr anchor="ctr" anchorCtr="0"/>
          <a:lstStyle>
            <a:lvl1pPr algn="ctr">
              <a:defRPr sz="29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978723" y="274320"/>
            <a:ext cx="2974848" cy="734716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marL="0" algn="ctr" defTabSz="1306220" rtl="0" eaLnBrk="1" latinLnBrk="0" hangingPunct="1"/>
            <a:endParaRPr lang="en-US" sz="26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28361" y="421692"/>
            <a:ext cx="2675576" cy="705242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277724" y="474513"/>
            <a:ext cx="2376850" cy="69467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457200"/>
            <a:ext cx="9875520" cy="694944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93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146304" y="121920"/>
            <a:ext cx="14337792" cy="7997952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13167360" cy="524827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38912" y="333799"/>
            <a:ext cx="13752576" cy="159105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marL="0" algn="ctr" defTabSz="1306220" rtl="0" eaLnBrk="1" latinLnBrk="0" hangingPunct="1"/>
            <a:endParaRPr lang="en-US" sz="26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6581" y="447435"/>
            <a:ext cx="13408832" cy="1342304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805" y="490047"/>
            <a:ext cx="13217075" cy="1247312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lvl1pPr algn="ctr" defTabSz="1306220" rtl="0" eaLnBrk="1" latinLnBrk="0" hangingPunct="1">
        <a:spcBef>
          <a:spcPct val="0"/>
        </a:spcBef>
        <a:buNone/>
        <a:defRPr sz="50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489833" indent="-326555" algn="l" defTabSz="13062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354" indent="-326555" algn="l" defTabSz="130622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900" kern="1200">
          <a:solidFill>
            <a:schemeClr val="tx2"/>
          </a:solidFill>
          <a:latin typeface="+mn-lt"/>
          <a:ea typeface="+mn-ea"/>
          <a:cs typeface="+mn-cs"/>
        </a:defRPr>
      </a:lvl2pPr>
      <a:lvl3pPr marL="1306220" indent="-326555" algn="l" defTabSz="130622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709" indent="-326555" algn="l" defTabSz="130622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2300" kern="1200">
          <a:solidFill>
            <a:schemeClr val="tx2"/>
          </a:solidFill>
          <a:latin typeface="+mn-lt"/>
          <a:ea typeface="+mn-ea"/>
          <a:cs typeface="+mn-cs"/>
        </a:defRPr>
      </a:lvl4pPr>
      <a:lvl5pPr marL="2220575" indent="-326555" algn="l" defTabSz="130622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23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481819" indent="-261244" algn="l" defTabSz="130622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2873685" indent="-261244" algn="l" defTabSz="130622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3134929" indent="-261244" algn="l" defTabSz="130622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3396173" indent="-261244" algn="l" defTabSz="130622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book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arbook.inf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vchymo.com/app/category/interactive-exercises" TargetMode="External"/><Relationship Id="rId4" Type="http://schemas.openxmlformats.org/officeDocument/2006/relationships/hyperlink" Target="https://vchymo.com/app/category/gamificatio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fobizz.com/en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fobizz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scamadviser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fobizz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genial.ly/templates/infographic-v" TargetMode="External"/><Relationship Id="rId13" Type="http://schemas.openxmlformats.org/officeDocument/2006/relationships/hyperlink" Target="https://app.genial.ly/create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app.genial.ly/templates/dossier" TargetMode="External"/><Relationship Id="rId12" Type="http://schemas.openxmlformats.org/officeDocument/2006/relationships/hyperlink" Target="https://app.genial.ly/templates/guid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app.genial.ly/templates/interactive-image" TargetMode="External"/><Relationship Id="rId11" Type="http://schemas.openxmlformats.org/officeDocument/2006/relationships/hyperlink" Target="https://app.genial.ly/templates/games" TargetMode="External"/><Relationship Id="rId5" Type="http://schemas.openxmlformats.org/officeDocument/2006/relationships/hyperlink" Target="https://app.genial.ly/templates/presentation" TargetMode="External"/><Relationship Id="rId10" Type="http://schemas.openxmlformats.org/officeDocument/2006/relationships/hyperlink" Target="https://app.genial.ly/templates/video-presentation" TargetMode="External"/><Relationship Id="rId4" Type="http://schemas.openxmlformats.org/officeDocument/2006/relationships/hyperlink" Target="https://www.genial.ly/" TargetMode="External"/><Relationship Id="rId9" Type="http://schemas.openxmlformats.org/officeDocument/2006/relationships/hyperlink" Target="https://app.genial.ly/templates/learn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genial.ly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64042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793790" y="2572703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1948993"/>
            <a:ext cx="7556421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b="1" i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Сучасні інтерактивні навчальні платформи як засіб підвищення якості освіти</a:t>
            </a:r>
            <a:endParaRPr lang="en-US" sz="3550" i="1" dirty="0"/>
          </a:p>
        </p:txBody>
      </p:sp>
      <p:sp>
        <p:nvSpPr>
          <p:cNvPr id="6" name="Text 3"/>
          <p:cNvSpPr/>
          <p:nvPr/>
        </p:nvSpPr>
        <p:spPr>
          <a:xfrm>
            <a:off x="793790" y="5407462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6116122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</a:t>
            </a:r>
            <a:r>
              <a:rPr lang="uk-UA" sz="2200" b="1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ід</a:t>
            </a:r>
            <a:r>
              <a:rPr lang="en-US" sz="2200" b="1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готували</a:t>
            </a:r>
            <a:r>
              <a:rPr lang="en-US" sz="22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: </a:t>
            </a:r>
            <a:endParaRPr lang="uk-UA" sz="2200" b="1" dirty="0" smtClean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3550"/>
              </a:lnSpc>
              <a:buNone/>
            </a:pPr>
            <a:r>
              <a:rPr lang="uk-UA" sz="2200" b="1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Голішовець</a:t>
            </a:r>
            <a:r>
              <a:rPr lang="en-US" sz="2200" b="1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uk-UA" sz="2200" b="1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І</a:t>
            </a:r>
            <a:r>
              <a:rPr lang="en-US" sz="2200" b="1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.П</a:t>
            </a:r>
            <a:r>
              <a:rPr lang="en-US" sz="2200" b="1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.</a:t>
            </a:r>
            <a:r>
              <a:rPr lang="uk-UA" sz="2200" b="1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uk-UA" sz="2200" b="1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Кривда</a:t>
            </a:r>
            <a:r>
              <a:rPr lang="en-US" sz="2200" b="1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І.А. </a:t>
            </a:r>
            <a:endParaRPr lang="uk-UA" sz="2200" b="1" dirty="0" smtClean="0">
              <a:solidFill>
                <a:srgbClr val="272525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48815"/>
            <a:ext cx="111834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AR BOOK: Реєстрація </a:t>
            </a:r>
            <a:r>
              <a:rPr lang="en-US" sz="4450" b="1" u="sng" dirty="0">
                <a:solidFill>
                  <a:srgbClr val="2B0A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www.arbook.com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366373"/>
            <a:ext cx="510302" cy="510302"/>
          </a:xfrm>
          <a:prstGeom prst="roundRect">
            <a:avLst>
              <a:gd name="adj" fmla="val 1792"/>
            </a:avLst>
          </a:prstGeom>
          <a:solidFill>
            <a:srgbClr val="CCCCCC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78860" y="340887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530906" y="33663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Відвідайте сайт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530906" y="3856792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Перейдіть на офіційний сайт </a:t>
            </a:r>
            <a:r>
              <a:rPr lang="en-US" sz="1750" u="sng" dirty="0">
                <a:solidFill>
                  <a:srgbClr val="2B0AFF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arbook.info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667" y="3366373"/>
            <a:ext cx="510302" cy="510302"/>
          </a:xfrm>
          <a:prstGeom prst="roundRect">
            <a:avLst>
              <a:gd name="adj" fmla="val 1792"/>
            </a:avLst>
          </a:prstGeom>
          <a:solidFill>
            <a:srgbClr val="CCCCCC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513737" y="340887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8165783" y="33663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Оберіть план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8165783" y="3856792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Виберіть безкоштовний або платний план реєстрації.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5064562"/>
            <a:ext cx="510302" cy="510302"/>
          </a:xfrm>
          <a:prstGeom prst="roundRect">
            <a:avLst>
              <a:gd name="adj" fmla="val 1792"/>
            </a:avLst>
          </a:prstGeom>
          <a:solidFill>
            <a:srgbClr val="CCCCCC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78860" y="510706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3" name="Text 11"/>
          <p:cNvSpPr/>
          <p:nvPr/>
        </p:nvSpPr>
        <p:spPr>
          <a:xfrm>
            <a:off x="1530906" y="50645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Заповніть форму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530906" y="5554980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Вкажіть адресу електронної пошти в реєстраційній формі.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667" y="5064562"/>
            <a:ext cx="510302" cy="510302"/>
          </a:xfrm>
          <a:prstGeom prst="roundRect">
            <a:avLst>
              <a:gd name="adj" fmla="val 1792"/>
            </a:avLst>
          </a:prstGeom>
          <a:solidFill>
            <a:srgbClr val="CCCCCC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513737" y="510706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8165783" y="50645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Підтвердіть запис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8165783" y="5554980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Активуйте обліковий запис через посилання в електронному листі.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47" y="353020"/>
            <a:ext cx="3933349" cy="20714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88161" y="1313140"/>
            <a:ext cx="855595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
</a:t>
            </a:r>
            <a:endParaRPr lang="en-US" sz="1750" dirty="0"/>
          </a:p>
        </p:txBody>
      </p:sp>
      <p:sp>
        <p:nvSpPr>
          <p:cNvPr id="4" name="Text 1"/>
          <p:cNvSpPr/>
          <p:nvPr/>
        </p:nvSpPr>
        <p:spPr>
          <a:xfrm>
            <a:off x="5117680" y="353021"/>
            <a:ext cx="8555950" cy="2071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b="1" i="1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EDUCAPLAY:</a:t>
            </a:r>
            <a:r>
              <a:rPr lang="en-US" sz="3200" i="1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uk-UA" sz="3200" i="1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i="1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генератор</a:t>
            </a:r>
            <a:r>
              <a:rPr lang="en-US" sz="3200" i="1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3200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безкоштовних навчальних ігор</a:t>
            </a:r>
            <a:endParaRPr lang="en-US" sz="3200" i="1" dirty="0"/>
          </a:p>
        </p:txBody>
      </p:sp>
      <p:sp>
        <p:nvSpPr>
          <p:cNvPr id="5" name="Text 2"/>
          <p:cNvSpPr/>
          <p:nvPr/>
        </p:nvSpPr>
        <p:spPr>
          <a:xfrm>
            <a:off x="5280661" y="2038945"/>
            <a:ext cx="855595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2B0AFF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Гейміфікація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   </a:t>
            </a:r>
            <a:r>
              <a:rPr lang="en-US" sz="1750" u="sng" dirty="0">
                <a:solidFill>
                  <a:srgbClr val="2B0AFF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Інтерактивні вправи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   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3394129"/>
            <a:ext cx="13042821" cy="3726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Educaplay — це онлайн-платформа для створення та обміну навчальними заходами та іграми.  EducaPlas пропонує обмежену безкоштовну версію та вимагає реєстрації облікового запису для доступу до всіх його функцій. Він був розроблений Educaplay SL.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EducaPlay — це корисний ресурс для створення захоплюючих занять у класі. Його можна використовувати для покращення навчання, оцінки знань і посилення засвоєння словникового запасу. Educaplay сумісний з іншими веб-додатками, такими як Moodle і Google Classroom.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911" y="3898204"/>
            <a:ext cx="5669003" cy="413856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29" y="281838"/>
            <a:ext cx="3896273" cy="555416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511124" y="795211"/>
            <a:ext cx="619748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Користувачі можуть створювати інтерактивні вправи, тести, кросворди тощо або знаходити на веб-сайті багато готових до використання завдань. Пізніше ці дії можуть бути експортовані, роздруковані або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доступні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учням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через код.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1410347" y="6184463"/>
            <a:ext cx="626206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uk-UA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Учням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не потрібно надавати жодних особистих даних, оскільки вони можуть отримати доступ до навчальної діяльності за допомогою коду.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93790" y="6161723"/>
            <a:ext cx="32535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4608314" y="618446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endParaRPr lang="en-US" sz="2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49" y="474683"/>
            <a:ext cx="4096589" cy="229409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66134" y="474684"/>
            <a:ext cx="8616434" cy="249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200"/>
              </a:lnSpc>
            </a:pPr>
            <a:r>
              <a:rPr lang="en-US" sz="4000" b="1" i="1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FOBIZZ</a:t>
            </a:r>
            <a:r>
              <a:rPr lang="en-US" sz="4000" b="1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uk-UA" sz="4000" b="1" i="1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- </a:t>
            </a:r>
          </a:p>
          <a:p>
            <a:pPr marL="0" indent="0" algn="ctr">
              <a:lnSpc>
                <a:spcPts val="4200"/>
              </a:lnSpc>
              <a:buNone/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платформа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, яка допомагає вчителям впроваджувати цифрові технології без нервових зривів і довгих інструкцій на 50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сторінок</a:t>
            </a:r>
            <a:r>
              <a:rPr lang="uk-UA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5333" y="3629739"/>
            <a:ext cx="13119735" cy="1348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300"/>
              </a:lnSpc>
            </a:pPr>
            <a:r>
              <a:rPr lang="en-US" sz="3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Fobizz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пропонує широкий спектр цифрових інструментів, які допоможуть вам: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5333" y="5302448"/>
            <a:ext cx="13119735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uk-UA" sz="165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</a:t>
            </a:r>
            <a:r>
              <a:rPr lang="uk-UA" sz="2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</a:t>
            </a:r>
            <a:r>
              <a:rPr lang="en-US" sz="2000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творювати</a:t>
            </a:r>
            <a:r>
              <a:rPr lang="en-US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інтерактивні уроки та завдання із використанням цифрових дошок Pinboard і Padlet, робочих аркушів, хмари </a:t>
            </a:r>
            <a:r>
              <a:rPr lang="en-US" sz="20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Wordcloud</a:t>
            </a:r>
            <a:r>
              <a:rPr lang="en-US" sz="2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тощо</a:t>
            </a:r>
            <a:r>
              <a:rPr lang="uk-UA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55333" y="6235779"/>
            <a:ext cx="13119735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uk-UA" sz="165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</a:t>
            </a:r>
            <a:r>
              <a:rPr lang="uk-UA" sz="2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</a:t>
            </a:r>
            <a:r>
              <a:rPr lang="en-US" sz="2000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икористовувати</a:t>
            </a:r>
            <a:r>
              <a:rPr lang="en-US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віртуальні лабораторії для підвищення </a:t>
            </a:r>
            <a:r>
              <a:rPr lang="en-US" sz="20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залученості</a:t>
            </a:r>
            <a:r>
              <a:rPr lang="en-US" sz="2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учнів</a:t>
            </a:r>
            <a:r>
              <a:rPr lang="uk-UA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755333" y="6823829"/>
            <a:ext cx="13119735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uk-UA" sz="165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</a:t>
            </a:r>
            <a:r>
              <a:rPr lang="uk-UA" sz="2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</a:t>
            </a:r>
            <a:r>
              <a:rPr lang="en-US" sz="2000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втоматизувати</a:t>
            </a:r>
            <a:r>
              <a:rPr lang="en-US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оцінювання та адаптувати матеріали завдяки </a:t>
            </a:r>
            <a:r>
              <a:rPr lang="en-US" sz="2000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штучному</a:t>
            </a:r>
            <a:r>
              <a:rPr lang="en-US" sz="2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інтелекту</a:t>
            </a:r>
            <a:r>
              <a:rPr lang="uk-UA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755333" y="7411879"/>
            <a:ext cx="13119735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uk-UA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</a:t>
            </a:r>
            <a:r>
              <a:rPr lang="uk-UA" sz="2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і</a:t>
            </a:r>
            <a:r>
              <a:rPr lang="en-US" sz="2000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нтегрувати</a:t>
            </a:r>
            <a:r>
              <a:rPr lang="en-US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ці інструменти в освітній процес легко та ефективно.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31" y="521062"/>
            <a:ext cx="5290688" cy="2563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56652" y="3359912"/>
            <a:ext cx="7179959" cy="3402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b="1" i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За допомогою FOBIZZ ви можете легко і безпечно створювати та ділитися контентом і матеріалами: наприклад, аудіо-фідбеки, відеозаписи, файли, цифрові робочі листи, дошки для спільного користування, тимчасові веб-сайти та багато іншого.</a:t>
            </a:r>
            <a:endParaRPr lang="en-US" sz="2650" dirty="0"/>
          </a:p>
        </p:txBody>
      </p:sp>
      <p:sp>
        <p:nvSpPr>
          <p:cNvPr id="4" name="Text 1"/>
          <p:cNvSpPr/>
          <p:nvPr/>
        </p:nvSpPr>
        <p:spPr>
          <a:xfrm>
            <a:off x="865912" y="694867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00" b="1" i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Сайт: </a:t>
            </a:r>
            <a:r>
              <a:rPr lang="en-US" sz="2800" b="1" i="1" u="sng" dirty="0">
                <a:solidFill>
                  <a:srgbClr val="2B0AFF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https://fobizz.com/en/</a:t>
            </a:r>
            <a:endParaRPr lang="en-US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89" y="1061323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Зверніть увагу, що на </a:t>
            </a:r>
            <a:r>
              <a:rPr lang="en-US" sz="2000" u="sng" dirty="0">
                <a:latin typeface="Inter" pitchFamily="34" charset="0"/>
                <a:ea typeface="Inter" pitchFamily="34" charset="-122"/>
                <a:cs typeface="Inter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fobizz.com</a:t>
            </a: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 є форма для введення персональних даних, яка може включати інформацію, таку як ім'я, адреса електронної пошти, номер телефону або інші конфіденційні дані.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7599521" y="1061322"/>
            <a:ext cx="6244709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Цей сайт, схоже, локалізований на багато мов, що забезпечує зручність для користувачів з різних країн. Підтримка багатьох мов демонструє турботу про різноманітну аудиторію та прагнення зробити інформацію доступною для всіх. Це є дуже позитивним сигналом для довіри</a:t>
            </a: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88" y="4410864"/>
            <a:ext cx="62447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Згідно з даними незалежного джерела (</a:t>
            </a:r>
            <a:r>
              <a:rPr lang="en-US" sz="2000" u="sng" dirty="0">
                <a:latin typeface="Inter" pitchFamily="34" charset="0"/>
                <a:ea typeface="Inter" pitchFamily="34" charset="-122"/>
                <a:cs typeface="Inte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Scamadviser</a:t>
            </a: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), цей сайт має високий рейтинг довіри, що означає, що </a:t>
            </a:r>
            <a:r>
              <a:rPr lang="en-US" sz="2000" u="sng" dirty="0">
                <a:latin typeface="Inter" pitchFamily="34" charset="0"/>
                <a:ea typeface="Inter" pitchFamily="34" charset="-122"/>
                <a:cs typeface="Inter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fobizz.com</a:t>
            </a: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 загалом вважається надійним і безпечним, на основі різних факторів, таких як відгуки користувачів, заходи безпеки та загальна репутація.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599521" y="4773766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Крім того, цей домен активний протягом значного періоду часу, що є хорошим індикатором і може відображати надійність </a:t>
            </a:r>
            <a:r>
              <a:rPr lang="en-US" sz="2000" b="1" u="sng" dirty="0">
                <a:latin typeface="Inter" pitchFamily="34" charset="0"/>
                <a:ea typeface="Inter" pitchFamily="34" charset="-122"/>
                <a:cs typeface="Inter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fobizz.com</a:t>
            </a: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45775" y="333099"/>
            <a:ext cx="4966930" cy="620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b="1" i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Fobizz: Реєстрація</a:t>
            </a:r>
            <a:endParaRPr lang="en-US" sz="3900" i="1" dirty="0"/>
          </a:p>
        </p:txBody>
      </p:sp>
      <p:sp>
        <p:nvSpPr>
          <p:cNvPr id="3" name="Shape 1"/>
          <p:cNvSpPr/>
          <p:nvPr/>
        </p:nvSpPr>
        <p:spPr>
          <a:xfrm>
            <a:off x="695325" y="1566386"/>
            <a:ext cx="1323975" cy="1144667"/>
          </a:xfrm>
          <a:prstGeom prst="roundRect">
            <a:avLst>
              <a:gd name="adj" fmla="val 799"/>
            </a:avLst>
          </a:prstGeom>
          <a:solidFill>
            <a:schemeClr val="accent1"/>
          </a:solidFill>
          <a:ln w="22860">
            <a:solidFill>
              <a:srgbClr val="FCEC99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217652" y="1962150"/>
            <a:ext cx="2793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2217896" y="1763078"/>
            <a:ext cx="2481382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Відвідайте сайт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2217896" y="2192655"/>
            <a:ext cx="2481382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Перейдіть на </a:t>
            </a:r>
            <a:r>
              <a:rPr lang="en-US" sz="1550" u="sng" dirty="0">
                <a:solidFill>
                  <a:srgbClr val="2B0AFF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fobizz.com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2118598" y="2699623"/>
            <a:ext cx="11717179" cy="11430"/>
          </a:xfrm>
          <a:prstGeom prst="roundRect">
            <a:avLst>
              <a:gd name="adj" fmla="val 80000"/>
            </a:avLst>
          </a:prstGeom>
          <a:solidFill>
            <a:srgbClr val="FCEC99"/>
          </a:solidFill>
          <a:ln/>
        </p:spPr>
      </p:sp>
      <p:sp>
        <p:nvSpPr>
          <p:cNvPr id="8" name="Shape 6"/>
          <p:cNvSpPr/>
          <p:nvPr/>
        </p:nvSpPr>
        <p:spPr>
          <a:xfrm>
            <a:off x="695325" y="2808446"/>
            <a:ext cx="2647950" cy="1144667"/>
          </a:xfrm>
          <a:prstGeom prst="roundRect">
            <a:avLst>
              <a:gd name="adj" fmla="val 799"/>
            </a:avLst>
          </a:prstGeom>
          <a:solidFill>
            <a:schemeClr val="accent1"/>
          </a:solidFill>
          <a:ln w="22860">
            <a:solidFill>
              <a:schemeClr val="bg1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879640" y="3206115"/>
            <a:ext cx="2793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3541871" y="3007043"/>
            <a:ext cx="2483406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Реєстрація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3541871" y="3436620"/>
            <a:ext cx="3050262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Натисніть кнопку "Реєстрація".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3442573" y="3943588"/>
            <a:ext cx="10393204" cy="11430"/>
          </a:xfrm>
          <a:prstGeom prst="roundRect">
            <a:avLst>
              <a:gd name="adj" fmla="val 80000"/>
            </a:avLst>
          </a:prstGeom>
          <a:solidFill>
            <a:srgbClr val="FCEC99"/>
          </a:solidFill>
          <a:ln/>
        </p:spPr>
      </p:sp>
      <p:sp>
        <p:nvSpPr>
          <p:cNvPr id="13" name="Shape 11"/>
          <p:cNvSpPr/>
          <p:nvPr/>
        </p:nvSpPr>
        <p:spPr>
          <a:xfrm>
            <a:off x="695325" y="4052411"/>
            <a:ext cx="3971925" cy="1144667"/>
          </a:xfrm>
          <a:prstGeom prst="roundRect">
            <a:avLst>
              <a:gd name="adj" fmla="val 799"/>
            </a:avLst>
          </a:prstGeom>
          <a:solidFill>
            <a:schemeClr val="accent1"/>
          </a:solidFill>
          <a:ln w="22860">
            <a:solidFill>
              <a:srgbClr val="FCEC99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2541627" y="4450080"/>
            <a:ext cx="2793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150" dirty="0"/>
          </a:p>
        </p:txBody>
      </p:sp>
      <p:sp>
        <p:nvSpPr>
          <p:cNvPr id="15" name="Text 13"/>
          <p:cNvSpPr/>
          <p:nvPr/>
        </p:nvSpPr>
        <p:spPr>
          <a:xfrm>
            <a:off x="4865846" y="4251008"/>
            <a:ext cx="2483406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Введіть e-mail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4865846" y="4680585"/>
            <a:ext cx="3231356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Вкажіть свою електронну пошту.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4766548" y="5187553"/>
            <a:ext cx="9069229" cy="11430"/>
          </a:xfrm>
          <a:prstGeom prst="roundRect">
            <a:avLst>
              <a:gd name="adj" fmla="val 80000"/>
            </a:avLst>
          </a:prstGeom>
          <a:solidFill>
            <a:srgbClr val="FCEC99"/>
          </a:solidFill>
          <a:ln/>
        </p:spPr>
      </p:sp>
      <p:sp>
        <p:nvSpPr>
          <p:cNvPr id="18" name="Shape 16"/>
          <p:cNvSpPr/>
          <p:nvPr/>
        </p:nvSpPr>
        <p:spPr>
          <a:xfrm>
            <a:off x="695325" y="5296376"/>
            <a:ext cx="5295900" cy="1144667"/>
          </a:xfrm>
          <a:prstGeom prst="roundRect">
            <a:avLst>
              <a:gd name="adj" fmla="val 799"/>
            </a:avLst>
          </a:prstGeom>
          <a:solidFill>
            <a:schemeClr val="accent1"/>
          </a:solidFill>
          <a:ln w="22860">
            <a:solidFill>
              <a:srgbClr val="FCEC99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203615" y="5694045"/>
            <a:ext cx="2793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150" dirty="0"/>
          </a:p>
        </p:txBody>
      </p:sp>
      <p:sp>
        <p:nvSpPr>
          <p:cNvPr id="20" name="Text 18"/>
          <p:cNvSpPr/>
          <p:nvPr/>
        </p:nvSpPr>
        <p:spPr>
          <a:xfrm>
            <a:off x="6189821" y="5494972"/>
            <a:ext cx="2483406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Створіть профіль</a:t>
            </a:r>
            <a:endParaRPr lang="en-US" sz="1950" dirty="0"/>
          </a:p>
        </p:txBody>
      </p:sp>
      <p:sp>
        <p:nvSpPr>
          <p:cNvPr id="21" name="Text 19"/>
          <p:cNvSpPr/>
          <p:nvPr/>
        </p:nvSpPr>
        <p:spPr>
          <a:xfrm>
            <a:off x="6189821" y="5924550"/>
            <a:ext cx="3699153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Заповніть інформацію про викладача.</a:t>
            </a:r>
            <a:endParaRPr lang="en-US" sz="1550" dirty="0"/>
          </a:p>
        </p:txBody>
      </p:sp>
      <p:sp>
        <p:nvSpPr>
          <p:cNvPr id="22" name="Shape 20"/>
          <p:cNvSpPr/>
          <p:nvPr/>
        </p:nvSpPr>
        <p:spPr>
          <a:xfrm>
            <a:off x="6090523" y="6431518"/>
            <a:ext cx="7745254" cy="11430"/>
          </a:xfrm>
          <a:prstGeom prst="roundRect">
            <a:avLst>
              <a:gd name="adj" fmla="val 80000"/>
            </a:avLst>
          </a:prstGeom>
          <a:solidFill>
            <a:srgbClr val="FCEC99"/>
          </a:solidFill>
          <a:ln/>
        </p:spPr>
      </p:sp>
      <p:sp>
        <p:nvSpPr>
          <p:cNvPr id="23" name="Shape 21"/>
          <p:cNvSpPr/>
          <p:nvPr/>
        </p:nvSpPr>
        <p:spPr>
          <a:xfrm>
            <a:off x="695325" y="6540341"/>
            <a:ext cx="6619875" cy="1144667"/>
          </a:xfrm>
          <a:prstGeom prst="roundRect">
            <a:avLst>
              <a:gd name="adj" fmla="val 799"/>
            </a:avLst>
          </a:prstGeom>
          <a:solidFill>
            <a:schemeClr val="accent1"/>
          </a:solidFill>
          <a:ln w="22860">
            <a:solidFill>
              <a:srgbClr val="FCEC99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3865602" y="6938010"/>
            <a:ext cx="2793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5</a:t>
            </a:r>
            <a:endParaRPr lang="en-US" sz="2150" dirty="0"/>
          </a:p>
        </p:txBody>
      </p:sp>
      <p:sp>
        <p:nvSpPr>
          <p:cNvPr id="25" name="Text 23"/>
          <p:cNvSpPr/>
          <p:nvPr/>
        </p:nvSpPr>
        <p:spPr>
          <a:xfrm>
            <a:off x="7513796" y="6738938"/>
            <a:ext cx="2483406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Підтвердіть запис</a:t>
            </a:r>
            <a:endParaRPr lang="en-US" sz="1950" dirty="0"/>
          </a:p>
        </p:txBody>
      </p:sp>
      <p:sp>
        <p:nvSpPr>
          <p:cNvPr id="26" name="Text 24"/>
          <p:cNvSpPr/>
          <p:nvPr/>
        </p:nvSpPr>
        <p:spPr>
          <a:xfrm>
            <a:off x="7513796" y="7168515"/>
            <a:ext cx="2698909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Активуйте обліковий запис.</a:t>
            </a:r>
            <a:endParaRPr lang="en-US" sz="15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77" y="586709"/>
            <a:ext cx="4730745" cy="283841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16222" y="586709"/>
            <a:ext cx="8827889" cy="3492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4000" b="1" i="1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GENIALLY – </a:t>
            </a:r>
            <a:endParaRPr lang="uk-UA" sz="4000" b="1" i="1" dirty="0" smtClean="0">
              <a:solidFill>
                <a:srgbClr val="000000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indent="0" algn="ctr">
              <a:buNone/>
            </a:pPr>
            <a:r>
              <a:rPr lang="en-US" sz="3200" i="1" dirty="0" err="1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це</a:t>
            </a:r>
            <a:r>
              <a:rPr lang="en-US" sz="3200" i="1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200" i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інтерактивний інструмент. </a:t>
            </a:r>
            <a:endParaRPr lang="uk-UA" sz="3200" i="1" dirty="0" smtClean="0">
              <a:solidFill>
                <a:srgbClr val="000000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indent="0" algn="ctr">
              <a:buNone/>
            </a:pPr>
            <a:r>
              <a:rPr lang="en-US" sz="3200" i="1" dirty="0" err="1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Він</a:t>
            </a:r>
            <a:r>
              <a:rPr lang="en-US" sz="3200" i="1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200" i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допомогає створювати освітній контент. Платформа революціонізує цифрове навчання. Перетворює традиційне навчання на захоплюючий досвід.</a:t>
            </a:r>
            <a:endParaRPr lang="en-US" sz="3200" i="1" dirty="0"/>
          </a:p>
        </p:txBody>
      </p:sp>
      <p:sp>
        <p:nvSpPr>
          <p:cNvPr id="4" name="Text 1"/>
          <p:cNvSpPr/>
          <p:nvPr/>
        </p:nvSpPr>
        <p:spPr>
          <a:xfrm>
            <a:off x="793790" y="4688681"/>
            <a:ext cx="13042821" cy="2068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u="sng" dirty="0">
                <a:latin typeface="Inter" pitchFamily="34" charset="0"/>
                <a:ea typeface="Inter" pitchFamily="34" charset="-122"/>
                <a:cs typeface="Inter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Genially </a:t>
            </a: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– мультизадачний онлайн-сервіс для створення </a:t>
            </a:r>
            <a:r>
              <a:rPr lang="en-US" sz="2400" u="sng" dirty="0">
                <a:latin typeface="Inter" pitchFamily="34" charset="0"/>
                <a:ea typeface="Inter" pitchFamily="34" charset="-122"/>
                <a:cs typeface="Inter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презентацій</a:t>
            </a: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u="sng" dirty="0">
                <a:latin typeface="Inter" pitchFamily="34" charset="0"/>
                <a:ea typeface="Inter" pitchFamily="34" charset="-122"/>
                <a:cs typeface="Inter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інтерактивних зображень</a:t>
            </a: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, карт, </a:t>
            </a:r>
            <a:r>
              <a:rPr lang="en-US" sz="2400" u="sng" dirty="0">
                <a:latin typeface="Inter" pitchFamily="34" charset="0"/>
                <a:ea typeface="Inter" pitchFamily="34" charset="-122"/>
                <a:cs typeface="Inter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звітів</a:t>
            </a: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u="sng" dirty="0">
                <a:latin typeface="Inter" pitchFamily="34" charset="0"/>
                <a:ea typeface="Inter" pitchFamily="34" charset="-122"/>
                <a:cs typeface="Inter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інфографік</a:t>
            </a: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u="sng" dirty="0">
                <a:latin typeface="Inter" pitchFamily="34" charset="0"/>
                <a:ea typeface="Inter" pitchFamily="34" charset="-122"/>
                <a:cs typeface="Inter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вікторин</a:t>
            </a: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, плакатів, </a:t>
            </a:r>
            <a:r>
              <a:rPr lang="en-US" sz="2400" u="sng" dirty="0">
                <a:latin typeface="Inter" pitchFamily="34" charset="0"/>
                <a:ea typeface="Inter" pitchFamily="34" charset="-122"/>
                <a:cs typeface="Inter" pitchFamily="34" charset="-12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відео</a:t>
            </a: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, стрічок часу, квестів, портфоліо, вітальних листивок,  </a:t>
            </a:r>
            <a:r>
              <a:rPr lang="en-US" sz="2400" u="sng" dirty="0">
                <a:latin typeface="Inter" pitchFamily="34" charset="0"/>
                <a:ea typeface="Inter" pitchFamily="34" charset="-122"/>
                <a:cs typeface="Inter" pitchFamily="34" charset="-12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ігор </a:t>
            </a: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та віртуальних ​</a:t>
            </a:r>
            <a:r>
              <a:rPr lang="en-US" sz="2400" u="sng" dirty="0">
                <a:latin typeface="Inter" pitchFamily="34" charset="0"/>
                <a:ea typeface="Inter" pitchFamily="34" charset="-122"/>
                <a:cs typeface="Inter" pitchFamily="34" charset="-12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посібників</a:t>
            </a: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… І це ще далеко не повний перелік! Сервіс містить понад тисячу </a:t>
            </a:r>
            <a:r>
              <a:rPr lang="en-US" sz="2400" u="sng" dirty="0">
                <a:latin typeface="Inter" pitchFamily="34" charset="0"/>
                <a:ea typeface="Inter" pitchFamily="34" charset="-122"/>
                <a:cs typeface="Inter" pitchFamily="34" charset="-12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різноманітних шаблонів</a:t>
            </a: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, за допомогою яких можна швидко і без зайвих зусиль створювати інтерактивний контент. Є безкоштовна та платна версії. У базовій версії цілком достатньо шаблонів для створення робіт, які вражають!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27" y="755433"/>
            <a:ext cx="4673677" cy="367612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163860"/>
            <a:ext cx="352544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1"/>
          <p:cNvSpPr/>
          <p:nvPr/>
        </p:nvSpPr>
        <p:spPr>
          <a:xfrm>
            <a:off x="5880848" y="1481560"/>
            <a:ext cx="8032247" cy="2223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Важливо, що для початку розробки електронних освітніх ресурсів у програмі Genially не потрібно витрачати купу часу на освоєння інструментів сервісу: все зрозуміло на інтуїтивному рівні. Genially дозволяє організувати проєктну діяльність, що важливо для формування в учнів навичок спільної роботи.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01289" y="617751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Авторизація: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через соцмережі або згенерувавши логін та пароль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 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8670" y="619720"/>
            <a:ext cx="13053060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Як користуватися Genially?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88670" y="1492806"/>
            <a:ext cx="13053060" cy="360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00"/>
              </a:lnSpc>
              <a:buSzPct val="100000"/>
              <a:buFont typeface="+mj-lt"/>
              <a:buAutoNum type="arabicPeriod"/>
            </a:pPr>
            <a:r>
              <a:rPr lang="en-US" sz="2000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Створіть</a:t>
            </a:r>
            <a:r>
              <a:rPr lang="en-US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обліковий</a:t>
            </a:r>
            <a:r>
              <a:rPr lang="en-US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запис</a:t>
            </a:r>
            <a:r>
              <a:rPr lang="en-US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Для</a:t>
            </a:r>
            <a:r>
              <a:rPr lang="en-US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цього</a:t>
            </a:r>
            <a:r>
              <a:rPr lang="en-US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перейдіть</a:t>
            </a:r>
            <a:r>
              <a:rPr lang="en-US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</a:t>
            </a:r>
            <a:r>
              <a:rPr lang="en-US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посиланням</a:t>
            </a:r>
            <a:r>
              <a:rPr lang="uk-UA" sz="2000" dirty="0" smtClean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r>
              <a:rPr lang="uk-UA" sz="2000" dirty="0">
                <a:solidFill>
                  <a:srgbClr val="000000"/>
                </a:solidFill>
                <a:latin typeface="Inter" pitchFamily="34" charset="0"/>
                <a:ea typeface="Inter"/>
                <a:cs typeface="Inter" pitchFamily="34" charset="-120"/>
              </a:rPr>
              <a:t> </a:t>
            </a:r>
            <a:r>
              <a:rPr lang="en-US" sz="2000" dirty="0" smtClean="0">
                <a:latin typeface="Inter"/>
                <a:ea typeface="Inter"/>
                <a:hlinkClick r:id="rId3"/>
              </a:rPr>
              <a:t>app.genial.ly</a:t>
            </a:r>
            <a:r>
              <a:rPr lang="uk-UA" sz="2000" dirty="0" smtClean="0">
                <a:ea typeface="Inter"/>
              </a:rPr>
              <a:t> </a:t>
            </a:r>
            <a:r>
              <a:rPr lang="en-US" sz="2000" dirty="0" smtClean="0"/>
              <a:t> </a:t>
            </a:r>
            <a:r>
              <a:rPr lang="en-US" sz="2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88670" y="1932146"/>
            <a:ext cx="13053060" cy="360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00"/>
              </a:lnSpc>
              <a:buSzPct val="100000"/>
              <a:buFont typeface="+mj-lt"/>
              <a:buAutoNum type="arabicPeriod" startAt="2"/>
            </a:pPr>
            <a:r>
              <a:rPr lang="uk-UA" sz="2000" dirty="0" smtClean="0">
                <a:latin typeface="Inter" pitchFamily="34" charset="0"/>
                <a:ea typeface="Inter"/>
                <a:cs typeface="Inter" pitchFamily="34" charset="-120"/>
              </a:rPr>
              <a:t>Н</a:t>
            </a:r>
            <a:r>
              <a:rPr lang="en-US" sz="2000" dirty="0" err="1" smtClean="0">
                <a:latin typeface="Inter"/>
                <a:ea typeface="Inter"/>
                <a:cs typeface="Inter" pitchFamily="34" charset="-120"/>
              </a:rPr>
              <a:t>атисніть</a:t>
            </a:r>
            <a:r>
              <a:rPr lang="en-US" sz="2000" dirty="0" smtClean="0">
                <a:latin typeface="Inter"/>
                <a:ea typeface="Inter"/>
                <a:cs typeface="Inter" pitchFamily="34" charset="-120"/>
              </a:rPr>
              <a:t> </a:t>
            </a:r>
            <a:r>
              <a:rPr lang="en-US" sz="2000" dirty="0" err="1" smtClean="0">
                <a:latin typeface="Inter"/>
                <a:ea typeface="Inter"/>
                <a:cs typeface="Inter" pitchFamily="34" charset="-120"/>
              </a:rPr>
              <a:t>кнопку</a:t>
            </a:r>
            <a:r>
              <a:rPr lang="en-US" sz="2000" dirty="0" smtClean="0">
                <a:latin typeface="Inter"/>
                <a:ea typeface="Inter"/>
                <a:cs typeface="Inter" pitchFamily="34" charset="-120"/>
              </a:rPr>
              <a:t> «</a:t>
            </a:r>
            <a:r>
              <a:rPr lang="en-US" sz="2000" dirty="0" err="1" smtClean="0">
                <a:latin typeface="Inter"/>
                <a:ea typeface="Inter"/>
                <a:cs typeface="Inter" pitchFamily="34" charset="-120"/>
              </a:rPr>
              <a:t>Створити</a:t>
            </a:r>
            <a:r>
              <a:rPr lang="en-US" sz="2000" dirty="0" smtClean="0">
                <a:latin typeface="Inter"/>
                <a:ea typeface="Inter"/>
                <a:cs typeface="Inter" pitchFamily="34" charset="-120"/>
              </a:rPr>
              <a:t> </a:t>
            </a:r>
            <a:r>
              <a:rPr lang="en-US" sz="2000" dirty="0" err="1" smtClean="0">
                <a:latin typeface="Inter"/>
                <a:ea typeface="Inter"/>
                <a:cs typeface="Inter" pitchFamily="34" charset="-120"/>
              </a:rPr>
              <a:t>свій</a:t>
            </a:r>
            <a:r>
              <a:rPr lang="en-US" sz="2000" dirty="0" smtClean="0">
                <a:latin typeface="Inter"/>
                <a:ea typeface="Inter"/>
                <a:cs typeface="Inter" pitchFamily="34" charset="-120"/>
              </a:rPr>
              <a:t> </a:t>
            </a:r>
            <a:r>
              <a:rPr lang="en-US" sz="2000" dirty="0" err="1" smtClean="0">
                <a:latin typeface="Inter"/>
                <a:ea typeface="Inter"/>
                <a:cs typeface="Inter" pitchFamily="34" charset="-120"/>
              </a:rPr>
              <a:t>безкоштовний</a:t>
            </a:r>
            <a:r>
              <a:rPr lang="en-US" sz="2000" dirty="0" smtClean="0">
                <a:latin typeface="Inter"/>
                <a:ea typeface="Inter"/>
                <a:cs typeface="Inter" pitchFamily="34" charset="-120"/>
              </a:rPr>
              <a:t> </a:t>
            </a:r>
            <a:r>
              <a:rPr lang="en-US" sz="2000" dirty="0" err="1" smtClean="0">
                <a:latin typeface="Inter"/>
                <a:ea typeface="Inter"/>
                <a:cs typeface="Inter" pitchFamily="34" charset="-120"/>
              </a:rPr>
              <a:t>акаунт</a:t>
            </a:r>
            <a:r>
              <a:rPr lang="en-US" sz="2000" dirty="0" smtClean="0">
                <a:latin typeface="Inter"/>
                <a:ea typeface="Inter"/>
                <a:cs typeface="Inter" pitchFamily="34" charset="-120"/>
              </a:rPr>
              <a:t>» </a:t>
            </a:r>
            <a:r>
              <a:rPr lang="en-US" sz="2000" i="1" dirty="0" smtClean="0">
                <a:latin typeface="Inter"/>
                <a:ea typeface="Inter"/>
                <a:cs typeface="Inter" pitchFamily="34" charset="-120"/>
              </a:rPr>
              <a:t>(«Create your free account»)</a:t>
            </a:r>
            <a:r>
              <a:rPr lang="en-US" sz="2000" dirty="0" smtClean="0">
                <a:latin typeface="Inter"/>
                <a:ea typeface="Inter"/>
                <a:cs typeface="Inter" pitchFamily="34" charset="-120"/>
              </a:rPr>
              <a:t>.</a:t>
            </a:r>
            <a:endParaRPr lang="en-US" sz="2000" dirty="0" smtClean="0">
              <a:latin typeface="Inter"/>
              <a:ea typeface="Inter"/>
            </a:endParaRPr>
          </a:p>
          <a:p>
            <a:pPr marL="342900" indent="-342900" algn="l">
              <a:lnSpc>
                <a:spcPts val="2800"/>
              </a:lnSpc>
              <a:buSzPct val="100000"/>
              <a:buFont typeface="+mj-lt"/>
              <a:buAutoNum type="arabicPeriod" startAt="2"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88670" y="2371487"/>
            <a:ext cx="13053060" cy="360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Font typeface="+mj-lt"/>
              <a:buAutoNum type="arabicPeriod" startAt="3"/>
            </a:pP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Оберіть тип облікового запису: освітній </a:t>
            </a:r>
            <a:r>
              <a:rPr lang="en-US" sz="2000" i="1" dirty="0">
                <a:latin typeface="Inter" pitchFamily="34" charset="0"/>
                <a:ea typeface="Inter" pitchFamily="34" charset="-122"/>
                <a:cs typeface="Inter" pitchFamily="34" charset="-120"/>
              </a:rPr>
              <a:t>(«education»)</a:t>
            </a: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88670" y="2810828"/>
            <a:ext cx="13053060" cy="360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Font typeface="+mj-lt"/>
              <a:buAutoNum type="arabicPeriod" startAt="4"/>
            </a:pPr>
            <a:r>
              <a:rPr lang="en-US" sz="2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Клацніть на значок «+» у верхньому лівому куті поруч із написом «Create genially».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788670" y="3250168"/>
            <a:ext cx="13053060" cy="1442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Font typeface="+mj-lt"/>
              <a:buAutoNum type="arabicPeriod" startAt="5"/>
            </a:pPr>
            <a:r>
              <a:rPr lang="uk-UA" sz="2000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Оберіть тип презентації: </a:t>
            </a:r>
            <a:r>
              <a:rPr lang="en-US" sz="2000" dirty="0" err="1" smtClean="0">
                <a:latin typeface="Inter" pitchFamily="34" charset="0"/>
                <a:ea typeface="Inter" pitchFamily="34" charset="-122"/>
                <a:cs typeface="Inter" pitchFamily="34" charset="-120"/>
              </a:rPr>
              <a:t>загальна</a:t>
            </a:r>
            <a:r>
              <a:rPr lang="en-US" sz="2000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презентація, досьє та звіт, навчальний досвід, гейміфікація, інтерактивне зображення, горизонтальна інфографіка, вертикальна інфографіка, путівник, відеопрезентація, особисте брендування або контент для соціальних мереж. </a:t>
            </a:r>
            <a:endParaRPr lang="uk-UA" sz="2000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l">
              <a:lnSpc>
                <a:spcPts val="2800"/>
              </a:lnSpc>
              <a:buSzPct val="100000"/>
            </a:pPr>
            <a:r>
              <a:rPr lang="uk-UA" sz="2000" b="1" i="1" dirty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uk-UA" sz="2000" b="1" i="1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    </a:t>
            </a:r>
            <a:r>
              <a:rPr lang="en-US" sz="2000" b="1" i="1" dirty="0" err="1" smtClean="0">
                <a:latin typeface="Inter" pitchFamily="34" charset="0"/>
                <a:ea typeface="Inter" pitchFamily="34" charset="-122"/>
                <a:cs typeface="Inter" pitchFamily="34" charset="-120"/>
              </a:rPr>
              <a:t>Примітка</a:t>
            </a:r>
            <a:r>
              <a:rPr lang="en-US" sz="2000" b="1" i="1" dirty="0"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r>
              <a:rPr lang="en-US" sz="2000" i="1" dirty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не забудьте натиснути на плашку з написом «Free».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88670" y="4771073"/>
            <a:ext cx="13053060" cy="72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Font typeface="+mj-lt"/>
              <a:buAutoNum type="arabicPeriod" startAt="6"/>
            </a:pPr>
            <a:r>
              <a:rPr lang="en-US" sz="2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Оберіть шаблон, палітру кольорів та починайте створювати інтерактивну презентацію. До кожного розділу є відеоінструкції, де покроково продемонстровано особливості роботи з сервісом.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788670" y="5570934"/>
            <a:ext cx="13053060" cy="72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Font typeface="+mj-lt"/>
              <a:buAutoNum type="arabicPeriod" startAt="7"/>
            </a:pP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Після створення презентації натисніть плашку «All Set» із піктограмою паперового літака </a:t>
            </a:r>
            <a:r>
              <a:rPr lang="en-US" sz="2000" i="1" dirty="0">
                <a:latin typeface="Inter" pitchFamily="34" charset="0"/>
                <a:ea typeface="Inter" pitchFamily="34" charset="-122"/>
                <a:cs typeface="Inter" pitchFamily="34" charset="-120"/>
              </a:rPr>
              <a:t>(у верхньому правому куті сторінки)</a:t>
            </a: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788670" y="6370796"/>
            <a:ext cx="13053060" cy="360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Font typeface="+mj-lt"/>
              <a:buAutoNum type="arabicPeriod" startAt="8"/>
            </a:pP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Оберіть, буде ваша презентація публічною </a:t>
            </a:r>
            <a:r>
              <a:rPr lang="en-US" sz="2000" i="1" dirty="0">
                <a:latin typeface="Inter" pitchFamily="34" charset="0"/>
                <a:ea typeface="Inter" pitchFamily="34" charset="-122"/>
                <a:cs typeface="Inter" pitchFamily="34" charset="-120"/>
              </a:rPr>
              <a:t>(безкоштовно)</a:t>
            </a: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 чи приватною </a:t>
            </a:r>
            <a:r>
              <a:rPr lang="en-US" sz="2000" i="1" dirty="0">
                <a:latin typeface="Inter" pitchFamily="34" charset="0"/>
                <a:ea typeface="Inter" pitchFamily="34" charset="-122"/>
                <a:cs typeface="Inter" pitchFamily="34" charset="-120"/>
              </a:rPr>
              <a:t>(функція Premium)</a:t>
            </a: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788670" y="6810137"/>
            <a:ext cx="13053060" cy="360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Font typeface="+mj-lt"/>
              <a:buAutoNum type="arabicPeriod" startAt="9"/>
            </a:pP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Натисніть кнопку «All Set» </a:t>
            </a:r>
            <a:r>
              <a:rPr lang="en-US" sz="2000" i="1" dirty="0">
                <a:latin typeface="Inter" pitchFamily="34" charset="0"/>
                <a:ea typeface="Inter" pitchFamily="34" charset="-122"/>
                <a:cs typeface="Inter" pitchFamily="34" charset="-120"/>
              </a:rPr>
              <a:t>(внизу ліворуч)</a:t>
            </a: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788670" y="7249477"/>
            <a:ext cx="13053060" cy="360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Font typeface="+mj-lt"/>
              <a:buAutoNum type="arabicPeriod" startAt="10"/>
            </a:pPr>
            <a:r>
              <a:rPr lang="uk-UA" sz="2000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 smtClean="0">
                <a:latin typeface="Inter" pitchFamily="34" charset="0"/>
                <a:ea typeface="Inter" pitchFamily="34" charset="-122"/>
                <a:cs typeface="Inter" pitchFamily="34" charset="-120"/>
              </a:rPr>
              <a:t>Завантажте</a:t>
            </a:r>
            <a:r>
              <a:rPr lang="en-US" sz="2000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готову презентацію або поділіться нею у соцмережах. Готово!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79" y="66047"/>
            <a:ext cx="14289436" cy="80377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268" y="8284964"/>
            <a:ext cx="4438174" cy="5548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endParaRPr lang="en-US" sz="34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116" y="1468198"/>
            <a:ext cx="12004834" cy="596419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83480" y="265926"/>
            <a:ext cx="11142107" cy="699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Який ти жираф після нашого семінару?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05313" y="586264"/>
            <a:ext cx="5819775" cy="666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ДЯКУЄМО ЗА УВАГУ!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46165" y="1764149"/>
            <a:ext cx="173343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068" y="1812131"/>
            <a:ext cx="7083147" cy="501384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165806" y="1764149"/>
            <a:ext cx="173343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746165" y="7305556"/>
            <a:ext cx="1313807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endParaRPr lang="en-US" sz="16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12376" y="701083"/>
            <a:ext cx="130515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en-US" sz="4450" dirty="0" err="1" smtClean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Проблем</a:t>
            </a:r>
            <a:r>
              <a:rPr lang="uk-UA" sz="4450" dirty="0" smtClean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и</a:t>
            </a:r>
            <a:r>
              <a:rPr lang="en-US" sz="4450" dirty="0" smtClean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en-US" sz="4450" dirty="0" err="1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сучасної</a:t>
            </a: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</a:t>
            </a:r>
            <a:r>
              <a:rPr lang="en-US" sz="4450" dirty="0" err="1" smtClean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освіти</a:t>
            </a:r>
            <a:r>
              <a:rPr lang="uk-UA" sz="4450" dirty="0" smtClean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:</a:t>
            </a: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46054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2503051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2460546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Низька мотивація учнів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1530906" y="3305294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Учні часто не зацікавлені в навчанні через застарілі методи.</a:t>
            </a: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8" name="Shape 4"/>
          <p:cNvSpPr/>
          <p:nvPr/>
        </p:nvSpPr>
        <p:spPr>
          <a:xfrm>
            <a:off x="4685467" y="246054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537" y="2503051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22583" y="2460546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Обмежені методи викладання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5422583" y="3305294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Традиційні методи не завжди ефективні для сучасних дітей.</a:t>
            </a: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2" name="Shape 7"/>
          <p:cNvSpPr/>
          <p:nvPr/>
        </p:nvSpPr>
        <p:spPr>
          <a:xfrm>
            <a:off x="793790" y="487596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60" y="4918472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4875967"/>
            <a:ext cx="29690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Потреба в інноваціях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5" name="Text 9"/>
          <p:cNvSpPr/>
          <p:nvPr/>
        </p:nvSpPr>
        <p:spPr>
          <a:xfrm>
            <a:off x="1530906" y="536638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Необхідні нові інструменти для покращення освітнього процесу.</a:t>
            </a: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6" name="Text 10"/>
          <p:cNvSpPr/>
          <p:nvPr/>
        </p:nvSpPr>
        <p:spPr>
          <a:xfrm>
            <a:off x="793790" y="634734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70% учнів краще сприймають інформацію візуально. Тому потрібні візуальні інструменти.</a:t>
            </a: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459" y="1921790"/>
            <a:ext cx="4959457" cy="612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02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53" y="2214956"/>
            <a:ext cx="3787291" cy="37872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09008" y="2644366"/>
            <a:ext cx="9390016" cy="951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</a:t>
            </a:r>
            <a:r>
              <a:rPr lang="en-US" sz="2000" dirty="0" err="1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Платформа</a:t>
            </a:r>
            <a:r>
              <a:rPr lang="en-US" sz="2000" dirty="0" smtClean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AR Book — це повноцінна екосистема, яка змінює підхід до навчання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3920966" y="3762137"/>
            <a:ext cx="991564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1 800 000 уроків за рік ➞ 38 853 за один день ➞ 30% заощадженого часу. Це не просто цифри — це реальність, яку створюють учителі України разом з AR BOOK. Ці 1,8 мільйона уроків за рік доводять, що цифрові технології можуть бути ефективнішими, ніж традиційні методи.  Майбутнє освіти — за інтерактивними, гнучкими та інноваційними рішеннями.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89" y="665982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AR Book — це не просто цифровий інструмент, а повноцінний персональний асистент для вчителів, який </a:t>
            </a: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економить до 30% робочого часу</a:t>
            </a:r>
            <a:r>
              <a:rPr lang="en-US" sz="2000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3790" y="340963"/>
            <a:ext cx="1304282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latin typeface="Inter"/>
                <a:ea typeface="Inter"/>
                <a:cs typeface="Dela Gothic One" pitchFamily="34" charset="-120"/>
              </a:rPr>
              <a:t>AR Book</a:t>
            </a:r>
            <a:r>
              <a:rPr lang="uk-UA" sz="4000" b="1" i="1" dirty="0" smtClean="0">
                <a:latin typeface="Inter"/>
                <a:ea typeface="Inter"/>
                <a:cs typeface="Dela Gothic One" pitchFamily="34" charset="-120"/>
              </a:rPr>
              <a:t> – </a:t>
            </a:r>
          </a:p>
          <a:p>
            <a:pPr algn="ctr"/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повноцінн</a:t>
            </a:r>
            <a:r>
              <a:rPr lang="uk-UA" sz="2400" dirty="0" smtClean="0">
                <a:latin typeface="Inter"/>
                <a:ea typeface="Inter"/>
                <a:cs typeface="DM Sans" pitchFamily="34" charset="-120"/>
              </a:rPr>
              <a:t>а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 </a:t>
            </a:r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освіт</a:t>
            </a:r>
            <a:r>
              <a:rPr lang="uk-UA" sz="2400" dirty="0" smtClean="0">
                <a:latin typeface="Inter"/>
                <a:ea typeface="Inter"/>
                <a:cs typeface="DM Sans" pitchFamily="34" charset="-120"/>
              </a:rPr>
              <a:t>ня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 </a:t>
            </a:r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платформ</a:t>
            </a:r>
            <a:r>
              <a:rPr lang="uk-UA" sz="2400" dirty="0" smtClean="0">
                <a:latin typeface="Inter"/>
                <a:ea typeface="Inter"/>
                <a:cs typeface="DM Sans" pitchFamily="34" charset="-120"/>
              </a:rPr>
              <a:t>а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, </a:t>
            </a:r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що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 </a:t>
            </a:r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використовує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 </a:t>
            </a:r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технологію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 </a:t>
            </a:r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доповненої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 </a:t>
            </a:r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реальності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 </a:t>
            </a:r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для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 </a:t>
            </a:r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створення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 </a:t>
            </a:r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інтерактивного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 </a:t>
            </a:r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та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 </a:t>
            </a:r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візуально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 </a:t>
            </a:r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багатого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 </a:t>
            </a:r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навчального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 </a:t>
            </a:r>
            <a:r>
              <a:rPr lang="en-US" sz="2400" dirty="0" err="1" smtClean="0">
                <a:latin typeface="Inter"/>
                <a:ea typeface="Inter"/>
                <a:cs typeface="DM Sans" pitchFamily="34" charset="-120"/>
              </a:rPr>
              <a:t>досвіду</a:t>
            </a:r>
            <a:r>
              <a:rPr lang="en-US" sz="2400" dirty="0" smtClean="0">
                <a:latin typeface="Inter"/>
                <a:ea typeface="Inter"/>
                <a:cs typeface="DM Sans" pitchFamily="34" charset="-120"/>
              </a:rPr>
              <a:t>.</a:t>
            </a:r>
            <a:endParaRPr lang="en-US" sz="2400" b="1" i="1" dirty="0">
              <a:latin typeface="Inter"/>
              <a:ea typeface="Inter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39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3669" y="616506"/>
            <a:ext cx="13070681" cy="699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AR Book: Візуалізація Фізики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783669" y="1973041"/>
            <a:ext cx="6258401" cy="1791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 Book перетворює статичні ілюстрації на динамічні 3D-моделі. Учні можуть досліджувати фізичні явища наочно, "доторкаючись" до складних концепцій.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69" y="4155519"/>
            <a:ext cx="5814578" cy="325612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95949" y="1973041"/>
            <a:ext cx="6258401" cy="1791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Учні спостерігають за рухом планет, досліджують будову атома, аналізують силові поля, занурюючись у світ фізики з неабияким ентузіазмом.</a:t>
            </a:r>
            <a:endParaRPr lang="en-US" sz="2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873" y="4155519"/>
            <a:ext cx="5814551" cy="325612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95949" y="7053382"/>
            <a:ext cx="6258401" cy="358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977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719376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450" dirty="0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Переваги AR Book </a:t>
            </a:r>
            <a:r>
              <a:rPr lang="en-US" sz="4450" dirty="0" err="1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для</a:t>
            </a:r>
            <a:r>
              <a:rPr lang="en-US" sz="4450" dirty="0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</a:t>
            </a:r>
            <a:r>
              <a:rPr lang="uk-UA" sz="4450" dirty="0" smtClean="0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в</a:t>
            </a:r>
            <a:r>
              <a:rPr lang="en-US" sz="4450" dirty="0" err="1" smtClean="0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чителів</a:t>
            </a:r>
            <a:r>
              <a:rPr lang="uk-UA" sz="4450" dirty="0" smtClean="0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: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44709" y="2713434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397" y="2743379"/>
            <a:ext cx="342067" cy="42755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48726" y="271343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dirty="0">
                <a:latin typeface="Inter"/>
                <a:ea typeface="Dela Gothic One" pitchFamily="34" charset="-122"/>
                <a:cs typeface="Dela Gothic One" pitchFamily="34" charset="-120"/>
              </a:rPr>
              <a:t>Наочність</a:t>
            </a:r>
            <a:endParaRPr lang="en-US" sz="2200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6948726" y="3199567"/>
            <a:ext cx="3001447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latin typeface="Inter"/>
                <a:ea typeface="DM Sans" pitchFamily="34" charset="-122"/>
                <a:cs typeface="DM Sans" pitchFamily="34" charset="-120"/>
              </a:rPr>
              <a:t>Візуалізація складних концепцій, що робить їх більш зрозумілими для учнів.</a:t>
            </a:r>
            <a:endParaRPr lang="en-US" sz="2000" dirty="0">
              <a:latin typeface="Inter"/>
            </a:endParaRPr>
          </a:p>
        </p:txBody>
      </p:sp>
      <p:sp>
        <p:nvSpPr>
          <p:cNvPr id="8" name="Shape 4"/>
          <p:cNvSpPr/>
          <p:nvPr/>
        </p:nvSpPr>
        <p:spPr>
          <a:xfrm>
            <a:off x="10669546" y="2638000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9729" y="2697889"/>
            <a:ext cx="342067" cy="42755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320213" y="271343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latin typeface="Inter"/>
                <a:ea typeface="Dela Gothic One" pitchFamily="34" charset="-122"/>
                <a:cs typeface="Dela Gothic One" pitchFamily="34" charset="-120"/>
              </a:rPr>
              <a:t>Зацікавленість</a:t>
            </a:r>
            <a:endParaRPr lang="en-US" sz="2200" dirty="0">
              <a:latin typeface="Inter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0870763" y="3200876"/>
            <a:ext cx="3001447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000" dirty="0">
                <a:latin typeface="Inter"/>
                <a:ea typeface="DM Sans" pitchFamily="34" charset="-122"/>
                <a:cs typeface="DM Sans" pitchFamily="34" charset="-120"/>
              </a:rPr>
              <a:t>Підвищення мотивації учнів завдяки інтерактивності та новизні.</a:t>
            </a:r>
            <a:endParaRPr lang="en-US" sz="2000" dirty="0">
              <a:latin typeface="Inter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6244709" y="5046702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397" y="5076646"/>
            <a:ext cx="342067" cy="42755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948726" y="504670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latin typeface="Inter"/>
                <a:ea typeface="Dela Gothic One" pitchFamily="34" charset="-122"/>
                <a:cs typeface="Dela Gothic One" pitchFamily="34" charset="-120"/>
              </a:rPr>
              <a:t>Економія часу</a:t>
            </a:r>
            <a:endParaRPr lang="en-US" sz="2200" dirty="0">
              <a:latin typeface="Inter"/>
            </a:endParaRPr>
          </a:p>
        </p:txBody>
      </p:sp>
      <p:sp>
        <p:nvSpPr>
          <p:cNvPr id="15" name="Text 9"/>
          <p:cNvSpPr/>
          <p:nvPr/>
        </p:nvSpPr>
        <p:spPr>
          <a:xfrm>
            <a:off x="6948726" y="5532834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00" dirty="0">
                <a:latin typeface="Inter"/>
                <a:ea typeface="DM Sans" pitchFamily="34" charset="-122"/>
                <a:cs typeface="DM Sans" pitchFamily="34" charset="-120"/>
              </a:rPr>
              <a:t>Готові інтерактивні матеріали полегшують підготовку до уроків.</a:t>
            </a:r>
            <a:endParaRPr lang="en-US" sz="2000" dirty="0">
              <a:latin typeface="Inter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6136482" y="6200758"/>
            <a:ext cx="762738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000" dirty="0">
                <a:latin typeface="Inter"/>
                <a:ea typeface="DM Sans" pitchFamily="34" charset="-122"/>
                <a:cs typeface="DM Sans" pitchFamily="34" charset="-120"/>
              </a:rPr>
              <a:t>AR Book економить час на підготовку, пропонує індивідуалізацію навчання та дозволяє проводити інтерактивні демонстрації замість небезпечних експериментів. </a:t>
            </a:r>
            <a:endParaRPr lang="uk-UA" sz="2000" dirty="0" smtClean="0">
              <a:latin typeface="Inter"/>
              <a:ea typeface="DM Sans" pitchFamily="34" charset="-122"/>
              <a:cs typeface="DM Sans" pitchFamily="34" charset="-12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en-US" sz="2000" dirty="0" err="1" smtClean="0">
                <a:latin typeface="Inter"/>
                <a:ea typeface="DM Sans" pitchFamily="34" charset="-122"/>
                <a:cs typeface="DM Sans" pitchFamily="34" charset="-120"/>
              </a:rPr>
              <a:t>Це</a:t>
            </a:r>
            <a:r>
              <a:rPr lang="en-US" sz="2000" dirty="0" smtClean="0">
                <a:latin typeface="Inter"/>
                <a:ea typeface="DM Sans" pitchFamily="34" charset="-122"/>
                <a:cs typeface="DM Sans" pitchFamily="34" charset="-120"/>
              </a:rPr>
              <a:t> </a:t>
            </a:r>
            <a:r>
              <a:rPr lang="en-US" sz="2000" dirty="0">
                <a:latin typeface="Inter"/>
                <a:ea typeface="DM Sans" pitchFamily="34" charset="-122"/>
                <a:cs typeface="DM Sans" pitchFamily="34" charset="-120"/>
              </a:rPr>
              <a:t>інструмент, що розширює можливості вчителя.</a:t>
            </a:r>
            <a:endParaRPr lang="en-US" sz="2000" dirty="0"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84634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464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8874" y="584835"/>
            <a:ext cx="7659052" cy="13956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450"/>
              </a:lnSpc>
            </a:pPr>
            <a:r>
              <a:rPr lang="en-US" sz="4000" dirty="0">
                <a:latin typeface="Inter"/>
                <a:ea typeface="Dela Gothic One" pitchFamily="34" charset="-122"/>
                <a:cs typeface="Dela Gothic One" pitchFamily="34" charset="-120"/>
              </a:rPr>
              <a:t>Можливості AR Book </a:t>
            </a:r>
            <a:r>
              <a:rPr lang="en-US" sz="4000" dirty="0" err="1">
                <a:latin typeface="Inter"/>
                <a:ea typeface="Dela Gothic One" pitchFamily="34" charset="-122"/>
                <a:cs typeface="Dela Gothic One" pitchFamily="34" charset="-120"/>
              </a:rPr>
              <a:t>для</a:t>
            </a:r>
            <a:r>
              <a:rPr lang="en-US" sz="4000" dirty="0">
                <a:latin typeface="Inter"/>
                <a:ea typeface="Dela Gothic One" pitchFamily="34" charset="-122"/>
                <a:cs typeface="Dela Gothic One" pitchFamily="34" charset="-120"/>
              </a:rPr>
              <a:t> </a:t>
            </a:r>
            <a:r>
              <a:rPr lang="uk-UA" sz="4000" dirty="0" smtClean="0">
                <a:latin typeface="Inter"/>
                <a:ea typeface="Dela Gothic One" pitchFamily="34" charset="-122"/>
                <a:cs typeface="Dela Gothic One" pitchFamily="34" charset="-120"/>
              </a:rPr>
              <a:t>у</a:t>
            </a:r>
            <a:r>
              <a:rPr lang="en-US" sz="4000" dirty="0" err="1" smtClean="0">
                <a:latin typeface="Inter"/>
                <a:ea typeface="Dela Gothic One" pitchFamily="34" charset="-122"/>
                <a:cs typeface="Dela Gothic One" pitchFamily="34" charset="-120"/>
              </a:rPr>
              <a:t>чнів</a:t>
            </a:r>
            <a:r>
              <a:rPr lang="uk-UA" sz="4000" dirty="0" smtClean="0">
                <a:latin typeface="Inter"/>
                <a:ea typeface="Dela Gothic One" pitchFamily="34" charset="-122"/>
                <a:cs typeface="Dela Gothic One" pitchFamily="34" charset="-120"/>
              </a:rPr>
              <a:t>:</a:t>
            </a:r>
            <a:endParaRPr lang="en-US" sz="4000" dirty="0">
              <a:latin typeface="Inter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28874" y="2298621"/>
            <a:ext cx="3723561" cy="1943219"/>
          </a:xfrm>
          <a:prstGeom prst="roundRect">
            <a:avLst>
              <a:gd name="adj" fmla="val 4585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48544" y="2518291"/>
            <a:ext cx="3284220" cy="697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Активне Залучення</a:t>
            </a:r>
            <a:endParaRPr lang="en-US" sz="215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448544" y="3343275"/>
            <a:ext cx="3284220" cy="678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Учні стають активними дослідниками фізичних явищ.</a:t>
            </a:r>
            <a:endParaRPr lang="en-US" sz="1650" dirty="0">
              <a:solidFill>
                <a:prstClr val="black"/>
              </a:solidFill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64485" y="2298621"/>
            <a:ext cx="3723561" cy="1943219"/>
          </a:xfrm>
          <a:prstGeom prst="roundRect">
            <a:avLst>
              <a:gd name="adj" fmla="val 4585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84155" y="2518291"/>
            <a:ext cx="3284220" cy="697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Просторове Мислення</a:t>
            </a:r>
            <a:endParaRPr lang="en-US" sz="2150" dirty="0">
              <a:solidFill>
                <a:prstClr val="black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10384155" y="3343275"/>
            <a:ext cx="3284220" cy="678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Взаємодія з 3D-моделями розвиває просторову уяву.</a:t>
            </a:r>
            <a:endParaRPr lang="en-US" sz="1650" dirty="0">
              <a:solidFill>
                <a:prstClr val="black"/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28874" y="4453890"/>
            <a:ext cx="7659052" cy="1594366"/>
          </a:xfrm>
          <a:prstGeom prst="roundRect">
            <a:avLst>
              <a:gd name="adj" fmla="val 5588"/>
            </a:avLst>
          </a:prstGeom>
          <a:solidFill>
            <a:srgbClr val="740B0B"/>
          </a:solidFill>
          <a:ln w="7620">
            <a:solidFill>
              <a:srgbClr val="8D242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48544" y="4673560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150" dirty="0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Самостійність</a:t>
            </a:r>
            <a:endParaRPr lang="en-US" sz="2150" dirty="0">
              <a:solidFill>
                <a:prstClr val="black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6448544" y="5149691"/>
            <a:ext cx="7219712" cy="678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Учні можуть самостійно досліджувати матеріали та перевіряти знання.</a:t>
            </a:r>
            <a:endParaRPr lang="en-US" sz="1650" dirty="0">
              <a:solidFill>
                <a:prstClr val="black"/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6228874" y="6286857"/>
            <a:ext cx="7659052" cy="1357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0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AR Book робить навчання привабливим та ефективним, підвищуючи самостійність у навчанні. Учні більше не пасивні слухачі, а активні учасники захопливого процесу дослідження фізичних явищ, що сприяє розвитку просторового мислення.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92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0588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63345" y="3552467"/>
            <a:ext cx="4282904" cy="11530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5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Inter"/>
                <a:ea typeface="Inter"/>
                <a:cs typeface="Inter Bold" pitchFamily="34" charset="-120"/>
              </a:rPr>
              <a:t>Усі типи </a:t>
            </a:r>
            <a:r>
              <a:rPr lang="en-US" sz="3200" b="1" dirty="0" err="1">
                <a:solidFill>
                  <a:srgbClr val="000000"/>
                </a:solidFill>
                <a:latin typeface="Inter"/>
                <a:ea typeface="Inter"/>
                <a:cs typeface="Inter Bold" pitchFamily="34" charset="-120"/>
              </a:rPr>
              <a:t>контенту</a:t>
            </a:r>
            <a:r>
              <a:rPr lang="en-US" sz="3200" b="1" dirty="0">
                <a:solidFill>
                  <a:srgbClr val="000000"/>
                </a:solidFill>
                <a:latin typeface="Inter"/>
                <a:ea typeface="Inter"/>
                <a:cs typeface="Inter Bold" pitchFamily="34" charset="-120"/>
              </a:rPr>
              <a:t>    </a:t>
            </a:r>
            <a:r>
              <a:rPr lang="uk-UA" sz="3200" b="1" dirty="0" smtClean="0">
                <a:solidFill>
                  <a:srgbClr val="000000"/>
                </a:solidFill>
                <a:latin typeface="Inter Bold" pitchFamily="34" charset="0"/>
                <a:ea typeface="Inter"/>
                <a:cs typeface="Inter Bold" pitchFamily="34" charset="-120"/>
              </a:rPr>
              <a:t>      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80" y="4347208"/>
            <a:ext cx="4188473" cy="220230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617250" y="4410432"/>
            <a:ext cx="8375094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Конспекти уроків                 Навчальні плани                  Вебінари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5617250" y="4871442"/>
            <a:ext cx="8375094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Презентації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   </a:t>
            </a:r>
            <a:r>
              <a:rPr lang="uk-UA" sz="2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Контрольні</a:t>
            </a:r>
            <a:r>
              <a:rPr lang="en-US" sz="2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роботи             Курси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5617250" y="5332452"/>
            <a:ext cx="8375094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Відео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             </a:t>
            </a:r>
            <a:r>
              <a:rPr lang="uk-UA" sz="2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Навчальні</a:t>
            </a:r>
            <a:r>
              <a:rPr lang="en-US" sz="2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проекти          Інтерактивні вправи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5617250" y="5793462"/>
            <a:ext cx="8375094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Експерименти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</a:t>
            </a:r>
            <a:r>
              <a:rPr lang="en-US" sz="20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Тренажери</a:t>
            </a:r>
            <a:r>
              <a:rPr lang="en-US" sz="2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 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Симуляції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5617250" y="6254472"/>
            <a:ext cx="8375094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Лабораторія </a:t>
            </a:r>
            <a:r>
              <a:rPr lang="en-US" sz="20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Phet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</a:t>
            </a:r>
            <a:r>
              <a:rPr lang="en-US" sz="2000" dirty="0" err="1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Готові</a:t>
            </a:r>
            <a:r>
              <a:rPr lang="en-US" sz="200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уроки                      </a:t>
            </a:r>
            <a:endParaRPr lang="en-US" sz="2000" dirty="0"/>
          </a:p>
        </p:txBody>
      </p:sp>
      <p:sp>
        <p:nvSpPr>
          <p:cNvPr id="10" name="Text 6"/>
          <p:cNvSpPr/>
          <p:nvPr/>
        </p:nvSpPr>
        <p:spPr>
          <a:xfrm>
            <a:off x="645557" y="6923008"/>
            <a:ext cx="13339286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663184" y="7080442"/>
            <a:ext cx="13339286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5000+ готових матеріалів уроків для вас. Матеріали для всіх предметів. </a:t>
            </a:r>
            <a:endParaRPr lang="uk-UA" sz="2000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300"/>
              </a:lnSpc>
              <a:buNone/>
            </a:pPr>
            <a:r>
              <a:rPr lang="en-US" sz="2000" dirty="0" err="1" smtClean="0">
                <a:latin typeface="Inter" pitchFamily="34" charset="0"/>
                <a:ea typeface="Inter" pitchFamily="34" charset="-122"/>
                <a:cs typeface="Inter" pitchFamily="34" charset="-120"/>
              </a:rPr>
              <a:t>Щомісячні</a:t>
            </a:r>
            <a:r>
              <a:rPr lang="en-US" sz="2000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dirty="0">
                <a:latin typeface="Inter" pitchFamily="34" charset="0"/>
                <a:ea typeface="Inter" pitchFamily="34" charset="-122"/>
                <a:cs typeface="Inter" pitchFamily="34" charset="-120"/>
              </a:rPr>
              <a:t>оновлення контенту. Перевірені розробки.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28580" y="2805193"/>
            <a:ext cx="68556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00"/>
                </a:solidFill>
                <a:latin typeface="Inter"/>
                <a:ea typeface="Inter"/>
                <a:cs typeface="Inter Bold" pitchFamily="34" charset="-120"/>
              </a:rPr>
              <a:t>Усі</a:t>
            </a:r>
            <a:r>
              <a:rPr lang="en-US" sz="3200" b="1" dirty="0" smtClean="0">
                <a:solidFill>
                  <a:srgbClr val="000000"/>
                </a:solidFill>
                <a:latin typeface="Inter"/>
                <a:ea typeface="Inter"/>
                <a:cs typeface="Inter Bold" pitchFamily="34" charset="-12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Inter"/>
                <a:ea typeface="Inter"/>
                <a:cs typeface="Inter Bold" pitchFamily="34" charset="-120"/>
              </a:rPr>
              <a:t>предмети</a:t>
            </a:r>
            <a:r>
              <a:rPr lang="en-US" sz="3200" b="1" dirty="0" smtClean="0">
                <a:solidFill>
                  <a:srgbClr val="000000"/>
                </a:solidFill>
                <a:latin typeface="Inter"/>
                <a:ea typeface="Inter"/>
                <a:cs typeface="Inter Bold" pitchFamily="34" charset="-12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Inter"/>
                <a:ea typeface="Inter"/>
                <a:cs typeface="Inter Bold" pitchFamily="34" charset="-120"/>
              </a:rPr>
              <a:t>шкільної</a:t>
            </a:r>
            <a:r>
              <a:rPr lang="en-US" sz="3200" b="1" dirty="0" smtClean="0">
                <a:solidFill>
                  <a:srgbClr val="000000"/>
                </a:solidFill>
                <a:latin typeface="Inter"/>
                <a:ea typeface="Inter"/>
                <a:cs typeface="Inter Bold" pitchFamily="34" charset="-120"/>
              </a:rPr>
              <a:t> </a:t>
            </a:r>
            <a:r>
              <a:rPr lang="uk-UA" sz="3200" b="1" dirty="0" smtClean="0">
                <a:solidFill>
                  <a:srgbClr val="000000"/>
                </a:solidFill>
                <a:latin typeface="Inter Bold" pitchFamily="34" charset="0"/>
                <a:ea typeface="Inter"/>
                <a:cs typeface="Inter Bold" pitchFamily="34" charset="-120"/>
              </a:rPr>
              <a:t>п</a:t>
            </a:r>
            <a:r>
              <a:rPr lang="en-US" sz="3200" b="1" dirty="0" err="1" smtClean="0">
                <a:solidFill>
                  <a:srgbClr val="000000"/>
                </a:solidFill>
                <a:latin typeface="Inter"/>
                <a:ea typeface="Inter"/>
                <a:cs typeface="Inter Bold" pitchFamily="34" charset="-120"/>
              </a:rPr>
              <a:t>рограми</a:t>
            </a:r>
            <a:endParaRPr lang="en-US" sz="3200" dirty="0" smtClean="0">
              <a:latin typeface="Inter"/>
              <a:ea typeface="Inter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474" y="-4840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590" y="1100085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600"/>
              </a:lnSpc>
            </a:pPr>
            <a:r>
              <a:rPr lang="en-US" sz="4000" dirty="0" err="1">
                <a:latin typeface="Inter"/>
                <a:ea typeface="Dela Gothic One" pitchFamily="34" charset="-122"/>
                <a:cs typeface="Dela Gothic One" pitchFamily="34" charset="-120"/>
              </a:rPr>
              <a:t>Компоненти</a:t>
            </a:r>
            <a:r>
              <a:rPr lang="en-US" sz="4000" dirty="0">
                <a:latin typeface="Inter"/>
                <a:ea typeface="Dela Gothic One" pitchFamily="34" charset="-122"/>
                <a:cs typeface="Dela Gothic One" pitchFamily="34" charset="-120"/>
              </a:rPr>
              <a:t> </a:t>
            </a:r>
            <a:r>
              <a:rPr lang="uk-UA" sz="4000" dirty="0" smtClean="0">
                <a:latin typeface="Inter"/>
                <a:ea typeface="Dela Gothic One" pitchFamily="34" charset="-122"/>
                <a:cs typeface="Dela Gothic One" pitchFamily="34" charset="-120"/>
              </a:rPr>
              <a:t>п</a:t>
            </a:r>
            <a:r>
              <a:rPr lang="en-US" sz="4000" dirty="0" err="1" smtClean="0">
                <a:latin typeface="Inter"/>
                <a:ea typeface="Dela Gothic One" pitchFamily="34" charset="-122"/>
                <a:cs typeface="Dela Gothic One" pitchFamily="34" charset="-120"/>
              </a:rPr>
              <a:t>латформи</a:t>
            </a:r>
            <a:endParaRPr lang="uk-UA" sz="4000" dirty="0" smtClean="0">
              <a:latin typeface="Inter"/>
              <a:ea typeface="Dela Gothic One" pitchFamily="34" charset="-122"/>
              <a:cs typeface="Dela Gothic One" pitchFamily="34" charset="-120"/>
            </a:endParaRPr>
          </a:p>
          <a:p>
            <a:pPr algn="ctr">
              <a:lnSpc>
                <a:spcPts val="5600"/>
              </a:lnSpc>
            </a:pPr>
            <a:r>
              <a:rPr lang="en-US" sz="4000" dirty="0" smtClean="0">
                <a:latin typeface="Inter"/>
                <a:ea typeface="Dela Gothic One" pitchFamily="34" charset="-122"/>
                <a:cs typeface="Dela Gothic One" pitchFamily="34" charset="-120"/>
              </a:rPr>
              <a:t> </a:t>
            </a:r>
            <a:r>
              <a:rPr lang="en-US" sz="4000" dirty="0">
                <a:latin typeface="Inter"/>
                <a:ea typeface="Dela Gothic One" pitchFamily="34" charset="-122"/>
                <a:cs typeface="Dela Gothic One" pitchFamily="34" charset="-120"/>
              </a:rPr>
              <a:t>AR Book</a:t>
            </a:r>
            <a:endParaRPr lang="en-US" sz="4000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131" y="2950308"/>
            <a:ext cx="541615" cy="5416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27984" y="3710165"/>
            <a:ext cx="2325767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00"/>
              </a:lnSpc>
            </a:pPr>
            <a:r>
              <a:rPr lang="en-US" sz="2200" dirty="0" err="1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Мобільний</a:t>
            </a:r>
            <a:r>
              <a:rPr lang="en-US" sz="2200" dirty="0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</a:t>
            </a:r>
            <a:r>
              <a:rPr lang="uk-UA" sz="2200" dirty="0" smtClean="0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д</a:t>
            </a:r>
            <a:r>
              <a:rPr lang="en-US" sz="2200" dirty="0" err="1" smtClean="0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одаток</a:t>
            </a:r>
            <a:endParaRPr lang="en-US" sz="22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5623" y="2950307"/>
            <a:ext cx="541615" cy="54161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853487" y="3747006"/>
            <a:ext cx="2325886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00"/>
              </a:lnSpc>
            </a:pPr>
            <a:r>
              <a:rPr lang="en-US" sz="2200" dirty="0" err="1" smtClean="0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Веб</a:t>
            </a:r>
            <a:r>
              <a:rPr lang="en-US" sz="2200" dirty="0" smtClean="0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-</a:t>
            </a:r>
            <a:r>
              <a:rPr lang="uk-UA" sz="2200" dirty="0" smtClean="0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п</a:t>
            </a:r>
            <a:r>
              <a:rPr lang="en-US" sz="2200" dirty="0" err="1" smtClean="0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латформа</a:t>
            </a:r>
            <a:endParaRPr lang="en-US" sz="22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7539" y="2950306"/>
            <a:ext cx="541615" cy="54161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1546205" y="3710165"/>
            <a:ext cx="2325767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00"/>
              </a:lnSpc>
            </a:pPr>
            <a:r>
              <a:rPr lang="en-US" sz="2200" dirty="0" err="1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Бібліотека</a:t>
            </a:r>
            <a:r>
              <a:rPr lang="en-US" sz="2200" dirty="0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</a:t>
            </a:r>
            <a:r>
              <a:rPr lang="uk-UA" sz="2200" dirty="0" smtClean="0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к</a:t>
            </a:r>
            <a:r>
              <a:rPr lang="en-US" sz="2200" dirty="0" err="1" smtClean="0"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онтенту</a:t>
            </a:r>
            <a:endParaRPr lang="en-US" sz="2200" dirty="0"/>
          </a:p>
        </p:txBody>
      </p:sp>
      <p:sp>
        <p:nvSpPr>
          <p:cNvPr id="10" name="Text 4"/>
          <p:cNvSpPr/>
          <p:nvPr/>
        </p:nvSpPr>
        <p:spPr>
          <a:xfrm>
            <a:off x="6244709" y="5153739"/>
            <a:ext cx="762738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00"/>
              </a:lnSpc>
            </a:pPr>
            <a:r>
              <a:rPr lang="en-US" sz="2000" dirty="0">
                <a:latin typeface="Inter"/>
                <a:ea typeface="DM Sans" pitchFamily="34" charset="-122"/>
                <a:cs typeface="DM Sans" pitchFamily="34" charset="-120"/>
              </a:rPr>
              <a:t>Платформа AR Book включає мобільний додаток для учнів, веб-платформу для вчителів, бібліотеку готового інтерактивного контенту (3D-моделі, анімації, інтерактивні завдання з різних розділів фізики). За потреби, наявні інструменти для створення власного AR-контенту.</a:t>
            </a:r>
            <a:endParaRPr lang="en-US" sz="2000" dirty="0"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57601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1318</Words>
  <Application>Microsoft Office PowerPoint</Application>
  <PresentationFormat>Произвольный</PresentationFormat>
  <Paragraphs>142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Arial</vt:lpstr>
      <vt:lpstr>Book Antiqua</vt:lpstr>
      <vt:lpstr>Calibri</vt:lpstr>
      <vt:lpstr>Century Gothic</vt:lpstr>
      <vt:lpstr>Dela Gothic One</vt:lpstr>
      <vt:lpstr>DM Sans</vt:lpstr>
      <vt:lpstr>Inter</vt:lpstr>
      <vt:lpstr>Inter Bold</vt:lpstr>
      <vt:lpstr>Libre Baskerville</vt:lpstr>
      <vt:lpstr>Times New Roman</vt:lpstr>
      <vt:lpstr>Office Theme</vt:lpstr>
      <vt:lpstr>Аптека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Home</cp:lastModifiedBy>
  <cp:revision>17</cp:revision>
  <dcterms:created xsi:type="dcterms:W3CDTF">2025-04-10T11:04:28Z</dcterms:created>
  <dcterms:modified xsi:type="dcterms:W3CDTF">2025-04-11T08:31:58Z</dcterms:modified>
</cp:coreProperties>
</file>