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9" autoAdjust="0"/>
    <p:restoredTop sz="94602" autoAdjust="0"/>
  </p:normalViewPr>
  <p:slideViewPr>
    <p:cSldViewPr>
      <p:cViewPr varScale="1">
        <p:scale>
          <a:sx n="104" d="100"/>
          <a:sy n="104" d="100"/>
        </p:scale>
        <p:origin x="16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РОЛЬ РУХЛИВИХ ІГОР</a:t>
            </a:r>
            <a:r>
              <a:rPr lang="uk-UA" dirty="0"/>
              <a:t/>
            </a:r>
            <a:br>
              <a:rPr lang="uk-UA" dirty="0"/>
            </a:br>
            <a:r>
              <a:rPr lang="ru-RU" b="1" dirty="0"/>
              <a:t>ДЛЯ УЧНІВ НОВОЇ УКРАЇНСЬКОЇ </a:t>
            </a:r>
            <a:r>
              <a:rPr lang="ru-RU" b="1" dirty="0" smtClean="0"/>
              <a:t>ШКОЛИ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960440" cy="25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62" y="3356992"/>
            <a:ext cx="3744416" cy="249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98075" y="6232600"/>
            <a:ext cx="2222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Arial Black" panose="020B0A04020102020204" pitchFamily="34" charset="0"/>
              </a:rPr>
              <a:t>Ігор </a:t>
            </a:r>
            <a:r>
              <a:rPr lang="uk-UA" dirty="0" err="1">
                <a:latin typeface="Arial Black" panose="020B0A04020102020204" pitchFamily="34" charset="0"/>
              </a:rPr>
              <a:t>Єремейчук</a:t>
            </a:r>
            <a:endParaRPr lang="uk-UA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5310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Bahnschrift SemiBold Condensed" panose="020B0502040204020203" pitchFamily="34" charset="0"/>
              </a:rPr>
              <a:t>Значення</a:t>
            </a:r>
            <a:r>
              <a:rPr lang="ru-RU" sz="2400" dirty="0"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latin typeface="Bahnschrift SemiBold Condensed" panose="020B0502040204020203" pitchFamily="34" charset="0"/>
              </a:rPr>
              <a:t>рухливих</a:t>
            </a:r>
            <a:r>
              <a:rPr lang="ru-RU" sz="2400" dirty="0"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latin typeface="Bahnschrift SemiBold Condensed" panose="020B0502040204020203" pitchFamily="34" charset="0"/>
              </a:rPr>
              <a:t>ігор</a:t>
            </a:r>
            <a:r>
              <a:rPr lang="ru-RU" sz="2400" dirty="0">
                <a:latin typeface="Bahnschrift SemiBold Condensed" panose="020B0502040204020203" pitchFamily="34" charset="0"/>
              </a:rPr>
              <a:t> у </a:t>
            </a:r>
            <a:r>
              <a:rPr lang="ru-RU" sz="2400" dirty="0" err="1">
                <a:latin typeface="Bahnschrift SemiBold Condensed" panose="020B0502040204020203" pitchFamily="34" charset="0"/>
              </a:rPr>
              <a:t>житті</a:t>
            </a:r>
            <a:r>
              <a:rPr lang="ru-RU" sz="2400" dirty="0"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latin typeface="Bahnschrift SemiBold Condensed" panose="020B0502040204020203" pitchFamily="34" charset="0"/>
              </a:rPr>
              <a:t>учнів</a:t>
            </a:r>
            <a:r>
              <a:rPr lang="ru-RU" sz="2400" dirty="0"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latin typeface="Bahnschrift SemiBold Condensed" panose="020B0502040204020203" pitchFamily="34" charset="0"/>
              </a:rPr>
              <a:t>початкових</a:t>
            </a:r>
            <a:r>
              <a:rPr lang="ru-RU" sz="2400" dirty="0"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latin typeface="Bahnschrift SemiBold Condensed" panose="020B0502040204020203" pitchFamily="34" charset="0"/>
              </a:rPr>
              <a:t>класів</a:t>
            </a:r>
            <a:r>
              <a:rPr lang="ru-RU" sz="2400" dirty="0">
                <a:latin typeface="Bahnschrift SemiBold Condensed" panose="020B0502040204020203" pitchFamily="34" charset="0"/>
              </a:rPr>
              <a:t> НУШ є великим, тому </a:t>
            </a:r>
            <a:r>
              <a:rPr lang="ru-RU" sz="2400" dirty="0" err="1">
                <a:latin typeface="Bahnschrift SemiBold Condensed" panose="020B0502040204020203" pitchFamily="34" charset="0"/>
              </a:rPr>
              <a:t>що</a:t>
            </a:r>
            <a:r>
              <a:rPr lang="ru-RU" sz="2400" dirty="0"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latin typeface="Bahnschrift SemiBold Condensed" panose="020B0502040204020203" pitchFamily="34" charset="0"/>
              </a:rPr>
              <a:t>гра</a:t>
            </a:r>
            <a:r>
              <a:rPr lang="ru-RU" sz="2400" dirty="0"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latin typeface="Bahnschrift SemiBold Condensed" panose="020B0502040204020203" pitchFamily="34" charset="0"/>
              </a:rPr>
              <a:t>виховує</a:t>
            </a:r>
            <a:r>
              <a:rPr lang="ru-RU" sz="2400" dirty="0">
                <a:latin typeface="Bahnschrift SemiBold Condensed" panose="020B0502040204020203" pitchFamily="34" charset="0"/>
              </a:rPr>
              <a:t>, </a:t>
            </a:r>
            <a:r>
              <a:rPr lang="ru-RU" sz="2400" dirty="0" err="1">
                <a:latin typeface="Bahnschrift SemiBold Condensed" panose="020B0502040204020203" pitchFamily="34" charset="0"/>
              </a:rPr>
              <a:t>задовольняє</a:t>
            </a:r>
            <a:r>
              <a:rPr lang="ru-RU" sz="2400" dirty="0">
                <a:latin typeface="Bahnschrift SemiBold Condensed" panose="020B0502040204020203" pitchFamily="34" charset="0"/>
              </a:rPr>
              <a:t> потреби в </a:t>
            </a:r>
            <a:r>
              <a:rPr lang="ru-RU" sz="2400" dirty="0" err="1">
                <a:latin typeface="Bahnschrift SemiBold Condensed" panose="020B0502040204020203" pitchFamily="34" charset="0"/>
              </a:rPr>
              <a:t>спілкуванні</a:t>
            </a:r>
            <a:r>
              <a:rPr lang="ru-RU" sz="2400" dirty="0">
                <a:latin typeface="Bahnschrift SemiBold Condensed" panose="020B0502040204020203" pitchFamily="34" charset="0"/>
              </a:rPr>
              <a:t>, </a:t>
            </a:r>
            <a:r>
              <a:rPr lang="ru-RU" sz="2400" dirty="0" err="1">
                <a:latin typeface="Bahnschrift SemiBold Condensed" panose="020B0502040204020203" pitchFamily="34" charset="0"/>
              </a:rPr>
              <a:t>отриманні</a:t>
            </a:r>
            <a:r>
              <a:rPr lang="ru-RU" sz="2400" dirty="0"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latin typeface="Bahnschrift SemiBold Condensed" panose="020B0502040204020203" pitchFamily="34" charset="0"/>
              </a:rPr>
              <a:t>зовнішньої</a:t>
            </a:r>
            <a:r>
              <a:rPr lang="ru-RU" sz="2400" dirty="0"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latin typeface="Bahnschrift SemiBold Condensed" panose="020B0502040204020203" pitchFamily="34" charset="0"/>
              </a:rPr>
              <a:t>інформації</a:t>
            </a:r>
            <a:r>
              <a:rPr lang="ru-RU" sz="2400" dirty="0">
                <a:latin typeface="Bahnschrift SemiBold Condensed" panose="020B0502040204020203" pitchFamily="34" charset="0"/>
              </a:rPr>
              <a:t>, </a:t>
            </a:r>
            <a:r>
              <a:rPr lang="ru-RU" sz="2400" dirty="0" err="1">
                <a:latin typeface="Bahnschrift SemiBold Condensed" panose="020B0502040204020203" pitchFamily="34" charset="0"/>
              </a:rPr>
              <a:t>дає</a:t>
            </a:r>
            <a:r>
              <a:rPr lang="ru-RU" sz="2400" dirty="0"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latin typeface="Bahnschrift SemiBold Condensed" panose="020B0502040204020203" pitchFamily="34" charset="0"/>
              </a:rPr>
              <a:t>приємне</a:t>
            </a:r>
            <a:r>
              <a:rPr lang="ru-RU" sz="2400" dirty="0"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latin typeface="Bahnschrift SemiBold Condensed" panose="020B0502040204020203" pitchFamily="34" charset="0"/>
              </a:rPr>
              <a:t>фізичне</a:t>
            </a:r>
            <a:r>
              <a:rPr lang="ru-RU" sz="2400" dirty="0">
                <a:latin typeface="Bahnschrift SemiBold Condensed" panose="020B0502040204020203" pitchFamily="34" charset="0"/>
              </a:rPr>
              <a:t> </a:t>
            </a:r>
            <a:r>
              <a:rPr lang="ru-RU" sz="2400" dirty="0" err="1" smtClean="0">
                <a:latin typeface="Bahnschrift SemiBold Condensed" panose="020B0502040204020203" pitchFamily="34" charset="0"/>
              </a:rPr>
              <a:t>навантаження</a:t>
            </a:r>
            <a:r>
              <a:rPr lang="ru-RU" sz="2400" dirty="0" smtClean="0">
                <a:latin typeface="Bahnschrift SemiBold Condensed" panose="020B0502040204020203" pitchFamily="34" charset="0"/>
              </a:rPr>
              <a:t>.</a:t>
            </a:r>
            <a:endParaRPr lang="uk-UA" sz="2400" dirty="0">
              <a:latin typeface="Bahnschrift SemiBold Condensed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4452" y="4840828"/>
            <a:ext cx="550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ahnschrift SemiBold Condensed" panose="020B0502040204020203" pitchFamily="34" charset="0"/>
              </a:rPr>
              <a:t>У </a:t>
            </a:r>
            <a:r>
              <a:rPr lang="ru-RU" sz="2400" dirty="0" err="1">
                <a:latin typeface="Bahnschrift SemiBold Condensed" panose="020B0502040204020203" pitchFamily="34" charset="0"/>
              </a:rPr>
              <a:t>грі</a:t>
            </a:r>
            <a:r>
              <a:rPr lang="ru-RU" sz="2400" dirty="0"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latin typeface="Bahnschrift SemiBold Condensed" panose="020B0502040204020203" pitchFamily="34" charset="0"/>
              </a:rPr>
              <a:t>молодші</a:t>
            </a:r>
            <a:r>
              <a:rPr lang="ru-RU" sz="2400" dirty="0"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latin typeface="Bahnschrift SemiBold Condensed" panose="020B0502040204020203" pitchFamily="34" charset="0"/>
              </a:rPr>
              <a:t>школярі</a:t>
            </a:r>
            <a:r>
              <a:rPr lang="ru-RU" sz="2400" dirty="0"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latin typeface="Bahnschrift SemiBold Condensed" panose="020B0502040204020203" pitchFamily="34" charset="0"/>
              </a:rPr>
              <a:t>пізнають</a:t>
            </a:r>
            <a:r>
              <a:rPr lang="ru-RU" sz="2400" dirty="0"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latin typeface="Bahnschrift SemiBold Condensed" panose="020B0502040204020203" pitchFamily="34" charset="0"/>
              </a:rPr>
              <a:t>життя</a:t>
            </a:r>
            <a:r>
              <a:rPr lang="ru-RU" sz="2400" dirty="0">
                <a:latin typeface="Bahnschrift SemiBold Condensed" panose="020B0502040204020203" pitchFamily="34" charset="0"/>
              </a:rPr>
              <a:t>, вона позитивно </a:t>
            </a:r>
            <a:r>
              <a:rPr lang="ru-RU" sz="2400" dirty="0" err="1">
                <a:latin typeface="Bahnschrift SemiBold Condensed" panose="020B0502040204020203" pitchFamily="34" charset="0"/>
              </a:rPr>
              <a:t>впливає</a:t>
            </a:r>
            <a:r>
              <a:rPr lang="ru-RU" sz="2400" dirty="0">
                <a:latin typeface="Bahnschrift SemiBold Condensed" panose="020B0502040204020203" pitchFamily="34" charset="0"/>
              </a:rPr>
              <a:t> на </a:t>
            </a:r>
            <a:r>
              <a:rPr lang="ru-RU" sz="2400" dirty="0" err="1">
                <a:latin typeface="Bahnschrift SemiBold Condensed" panose="020B0502040204020203" pitchFamily="34" charset="0"/>
              </a:rPr>
              <a:t>формування</a:t>
            </a:r>
            <a:r>
              <a:rPr lang="ru-RU" sz="2400" dirty="0"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latin typeface="Bahnschrift SemiBold Condensed" panose="020B0502040204020203" pitchFamily="34" charset="0"/>
              </a:rPr>
              <a:t>дитячої</a:t>
            </a:r>
            <a:r>
              <a:rPr lang="ru-RU" sz="2400" dirty="0"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latin typeface="Bahnschrift SemiBold Condensed" panose="020B0502040204020203" pitchFamily="34" charset="0"/>
              </a:rPr>
              <a:t>душі</a:t>
            </a:r>
            <a:r>
              <a:rPr lang="ru-RU" sz="2400" dirty="0">
                <a:latin typeface="Bahnschrift SemiBold Condensed" panose="020B0502040204020203" pitchFamily="34" charset="0"/>
              </a:rPr>
              <a:t>, </a:t>
            </a:r>
            <a:r>
              <a:rPr lang="ru-RU" sz="2400" dirty="0" err="1">
                <a:latin typeface="Bahnschrift SemiBold Condensed" panose="020B0502040204020203" pitchFamily="34" charset="0"/>
              </a:rPr>
              <a:t>розвиває</a:t>
            </a:r>
            <a:r>
              <a:rPr lang="ru-RU" sz="2400" dirty="0"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latin typeface="Bahnschrift SemiBold Condensed" panose="020B0502040204020203" pitchFamily="34" charset="0"/>
              </a:rPr>
              <a:t>фізичні</a:t>
            </a:r>
            <a:r>
              <a:rPr lang="ru-RU" sz="2400" dirty="0"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latin typeface="Bahnschrift SemiBold Condensed" panose="020B0502040204020203" pitchFamily="34" charset="0"/>
              </a:rPr>
              <a:t>якості</a:t>
            </a:r>
            <a:r>
              <a:rPr lang="ru-RU" sz="2400" dirty="0">
                <a:latin typeface="Bahnschrift SemiBold Condensed" panose="020B0502040204020203" pitchFamily="34" charset="0"/>
              </a:rPr>
              <a:t> й </a:t>
            </a:r>
            <a:r>
              <a:rPr lang="ru-RU" sz="2400" dirty="0" err="1" smtClean="0">
                <a:latin typeface="Bahnschrift SemiBold Condensed" panose="020B0502040204020203" pitchFamily="34" charset="0"/>
              </a:rPr>
              <a:t>здібності</a:t>
            </a:r>
            <a:r>
              <a:rPr lang="ru-RU" sz="2400" dirty="0" smtClean="0">
                <a:latin typeface="Bahnschrift SemiBold Condensed" panose="020B0502040204020203" pitchFamily="34" charset="0"/>
              </a:rPr>
              <a:t>.</a:t>
            </a:r>
            <a:endParaRPr lang="uk-UA" sz="2400" dirty="0">
              <a:latin typeface="Bahnschrift SemiBold Condensed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7"/>
            <a:ext cx="3260229" cy="326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1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48680"/>
            <a:ext cx="784887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У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педагогічній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практиці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існує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така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класифікація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рухливих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ігор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endParaRPr lang="ru-RU" sz="24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uk-UA" b="1" dirty="0">
              <a:latin typeface="Calibri"/>
              <a:ea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індивідуальні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;</a:t>
            </a:r>
            <a:endParaRPr lang="uk-UA" sz="1400" dirty="0">
              <a:latin typeface="Franklin Gothic Medium" panose="020B0603020102020204" pitchFamily="34" charset="0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із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 предметами;</a:t>
            </a:r>
            <a:endParaRPr lang="uk-UA" sz="1400" dirty="0">
              <a:latin typeface="Franklin Gothic Medium" panose="020B0603020102020204" pitchFamily="34" charset="0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з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ведучими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;</a:t>
            </a:r>
            <a:endParaRPr lang="uk-UA" sz="1400" dirty="0">
              <a:latin typeface="Franklin Gothic Medium" panose="020B0603020102020204" pitchFamily="34" charset="0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за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переважаючим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розвитком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фізичних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якостей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швидкості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сили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спритності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;</a:t>
            </a:r>
            <a:endParaRPr lang="uk-UA" sz="1400" dirty="0">
              <a:latin typeface="Franklin Gothic Medium" panose="020B0603020102020204" pitchFamily="34" charset="0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за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інтенсивністю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фізичного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навантаження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малої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інтенсивності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середньої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інтенсивності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великої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інтенсивності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;</a:t>
            </a:r>
            <a:endParaRPr lang="uk-UA" sz="1400" dirty="0">
              <a:latin typeface="Franklin Gothic Medium" panose="020B0603020102020204" pitchFamily="34" charset="0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за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місцем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проведення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: на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свіжому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повітрі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, у спортивному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залі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, на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воді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, на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снігу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;</a:t>
            </a:r>
            <a:endParaRPr lang="uk-UA" sz="1400" dirty="0">
              <a:latin typeface="Franklin Gothic Medium" panose="020B0603020102020204" pitchFamily="34" charset="0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за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спрямованістю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рухових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дій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ігри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бігом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, з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ходьбою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зі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стрибками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, з передачею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м'яча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, з </a:t>
            </a:r>
            <a:r>
              <a:rPr lang="ru-RU" dirty="0" err="1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метанням</a:t>
            </a: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/>
                <a:cs typeface="Noto Sans Symbols"/>
              </a:rPr>
              <a:t>.</a:t>
            </a:r>
            <a:endParaRPr lang="uk-UA" sz="1400" dirty="0">
              <a:effectLst/>
              <a:latin typeface="Franklin Gothic Medium" panose="020B0603020102020204" pitchFamily="34" charset="0"/>
              <a:ea typeface="Noto Sans Symbols"/>
              <a:cs typeface="Noto Sans Symbol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848814"/>
            <a:ext cx="8424937" cy="385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6672"/>
            <a:ext cx="781236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err="1">
                <a:latin typeface="Century Schoolbook" panose="02040604050505020304" pitchFamily="18" charset="0"/>
                <a:ea typeface="Times New Roman"/>
              </a:rPr>
              <a:t>Ігри</a:t>
            </a:r>
            <a:r>
              <a:rPr lang="ru-RU" sz="2000" b="1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b="1" dirty="0" err="1">
                <a:latin typeface="Century Schoolbook" panose="02040604050505020304" pitchFamily="18" charset="0"/>
                <a:ea typeface="Times New Roman"/>
              </a:rPr>
              <a:t>включені</a:t>
            </a:r>
            <a:r>
              <a:rPr lang="ru-RU" sz="2000" b="1" dirty="0">
                <a:latin typeface="Century Schoolbook" panose="02040604050505020304" pitchFamily="18" charset="0"/>
                <a:ea typeface="Times New Roman"/>
              </a:rPr>
              <a:t> до </a:t>
            </a:r>
            <a:r>
              <a:rPr lang="ru-RU" sz="2000" b="1" dirty="0" err="1">
                <a:latin typeface="Century Schoolbook" panose="02040604050505020304" pitchFamily="18" charset="0"/>
                <a:ea typeface="Times New Roman"/>
              </a:rPr>
              <a:t>шкільної</a:t>
            </a:r>
            <a:r>
              <a:rPr lang="ru-RU" sz="2000" b="1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b="1" dirty="0" err="1">
                <a:latin typeface="Century Schoolbook" panose="02040604050505020304" pitchFamily="18" charset="0"/>
                <a:ea typeface="Times New Roman"/>
              </a:rPr>
              <a:t>програми</a:t>
            </a:r>
            <a:r>
              <a:rPr lang="ru-RU" sz="2000" b="1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b="1" dirty="0" smtClean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b="1" dirty="0">
                <a:latin typeface="Century Schoolbook" panose="02040604050505020304" pitchFamily="18" charset="0"/>
                <a:ea typeface="Times New Roman"/>
              </a:rPr>
              <a:t>НУШ, </a:t>
            </a:r>
            <a:r>
              <a:rPr lang="ru-RU" sz="2000" b="1" dirty="0" err="1">
                <a:latin typeface="Century Schoolbook" panose="02040604050505020304" pitchFamily="18" charset="0"/>
                <a:ea typeface="Times New Roman"/>
              </a:rPr>
              <a:t>проводяться</a:t>
            </a:r>
            <a:r>
              <a:rPr lang="ru-RU" sz="2000" b="1" dirty="0">
                <a:latin typeface="Century Schoolbook" panose="02040604050505020304" pitchFamily="18" charset="0"/>
                <a:ea typeface="Times New Roman"/>
              </a:rPr>
              <a:t> на уроках </a:t>
            </a:r>
            <a:r>
              <a:rPr lang="ru-RU" sz="2000" b="1" dirty="0" err="1">
                <a:latin typeface="Century Schoolbook" panose="02040604050505020304" pitchFamily="18" charset="0"/>
                <a:ea typeface="Times New Roman"/>
              </a:rPr>
              <a:t>фізичної</a:t>
            </a:r>
            <a:r>
              <a:rPr lang="ru-RU" sz="2000" b="1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b="1" dirty="0" err="1">
                <a:latin typeface="Century Schoolbook" panose="02040604050505020304" pitchFamily="18" charset="0"/>
                <a:ea typeface="Times New Roman"/>
              </a:rPr>
              <a:t>культури</a:t>
            </a:r>
            <a:r>
              <a:rPr lang="ru-RU" sz="2000" b="1" dirty="0">
                <a:latin typeface="Century Schoolbook" panose="02040604050505020304" pitchFamily="18" charset="0"/>
                <a:ea typeface="Times New Roman"/>
              </a:rPr>
              <a:t>,  </a:t>
            </a:r>
            <a:r>
              <a:rPr lang="ru-RU" sz="2000" b="1" dirty="0" err="1">
                <a:latin typeface="Century Schoolbook" panose="02040604050505020304" pitchFamily="18" charset="0"/>
                <a:ea typeface="Times New Roman"/>
              </a:rPr>
              <a:t>позакласних</a:t>
            </a:r>
            <a:r>
              <a:rPr lang="ru-RU" sz="2000" b="1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b="1" dirty="0" err="1">
                <a:latin typeface="Century Schoolbook" panose="02040604050505020304" pitchFamily="18" charset="0"/>
                <a:ea typeface="Times New Roman"/>
              </a:rPr>
              <a:t>масових</a:t>
            </a:r>
            <a:r>
              <a:rPr lang="ru-RU" sz="2000" b="1" dirty="0">
                <a:latin typeface="Century Schoolbook" panose="02040604050505020304" pitchFamily="18" charset="0"/>
                <a:ea typeface="Times New Roman"/>
              </a:rPr>
              <a:t> заходах,  </a:t>
            </a:r>
            <a:r>
              <a:rPr lang="ru-RU" sz="2000" b="1" dirty="0" err="1">
                <a:latin typeface="Century Schoolbook" panose="02040604050505020304" pitchFamily="18" charset="0"/>
                <a:ea typeface="Times New Roman"/>
              </a:rPr>
              <a:t>перервах</a:t>
            </a:r>
            <a:r>
              <a:rPr lang="ru-RU" sz="2000" b="1" dirty="0">
                <a:latin typeface="Century Schoolbook" panose="02040604050505020304" pitchFamily="18" charset="0"/>
                <a:ea typeface="Times New Roman"/>
              </a:rPr>
              <a:t>, </a:t>
            </a:r>
            <a:r>
              <a:rPr lang="ru-RU" sz="2000" b="1" dirty="0" err="1">
                <a:latin typeface="Century Schoolbook" panose="02040604050505020304" pitchFamily="18" charset="0"/>
                <a:ea typeface="Times New Roman"/>
              </a:rPr>
              <a:t>під</a:t>
            </a:r>
            <a:r>
              <a:rPr lang="ru-RU" sz="2000" b="1" dirty="0">
                <a:latin typeface="Century Schoolbook" panose="02040604050505020304" pitchFamily="18" charset="0"/>
                <a:ea typeface="Times New Roman"/>
              </a:rPr>
              <a:t> час годин </a:t>
            </a:r>
            <a:r>
              <a:rPr lang="ru-RU" sz="2000" b="1" dirty="0" err="1">
                <a:latin typeface="Century Schoolbook" panose="02040604050505020304" pitchFamily="18" charset="0"/>
                <a:ea typeface="Times New Roman"/>
              </a:rPr>
              <a:t>перебування</a:t>
            </a:r>
            <a:r>
              <a:rPr lang="ru-RU" sz="2000" b="1" dirty="0">
                <a:latin typeface="Century Schoolbook" panose="02040604050505020304" pitchFamily="18" charset="0"/>
                <a:ea typeface="Times New Roman"/>
              </a:rPr>
              <a:t> на </a:t>
            </a:r>
            <a:r>
              <a:rPr lang="ru-RU" sz="2000" b="1" dirty="0" err="1">
                <a:latin typeface="Century Schoolbook" panose="02040604050505020304" pitchFamily="18" charset="0"/>
                <a:ea typeface="Times New Roman"/>
              </a:rPr>
              <a:t>свіжому</a:t>
            </a:r>
            <a:r>
              <a:rPr lang="ru-RU" sz="2000" b="1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b="1" dirty="0" err="1" smtClean="0">
                <a:latin typeface="Century Schoolbook" panose="02040604050505020304" pitchFamily="18" charset="0"/>
                <a:ea typeface="Times New Roman"/>
              </a:rPr>
              <a:t>повітрі</a:t>
            </a:r>
            <a:r>
              <a:rPr lang="ru-RU" sz="2000" b="1" dirty="0" smtClean="0">
                <a:latin typeface="Century Schoolbook" panose="02040604050505020304" pitchFamily="18" charset="0"/>
                <a:ea typeface="Times New Roman"/>
              </a:rPr>
              <a:t>,  </a:t>
            </a:r>
            <a:r>
              <a:rPr lang="ru-RU" sz="2000" b="1" dirty="0">
                <a:latin typeface="Century Schoolbook" panose="02040604050505020304" pitchFamily="18" charset="0"/>
                <a:ea typeface="Times New Roman"/>
              </a:rPr>
              <a:t>в школах та </a:t>
            </a:r>
            <a:r>
              <a:rPr lang="ru-RU" sz="2000" b="1" dirty="0" err="1">
                <a:latin typeface="Century Schoolbook" panose="02040604050505020304" pitchFamily="18" charset="0"/>
                <a:ea typeface="Times New Roman"/>
              </a:rPr>
              <a:t>дитячих</a:t>
            </a:r>
            <a:r>
              <a:rPr lang="ru-RU" sz="2000" b="1" dirty="0">
                <a:latin typeface="Century Schoolbook" panose="02040604050505020304" pitchFamily="18" charset="0"/>
                <a:ea typeface="Times New Roman"/>
              </a:rPr>
              <a:t> садках.</a:t>
            </a:r>
            <a:endParaRPr lang="uk-UA" sz="1600" b="1" dirty="0">
              <a:effectLst/>
              <a:latin typeface="Century Schoolbook" panose="02040604050505020304" pitchFamily="18" charset="0"/>
              <a:ea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941168"/>
            <a:ext cx="58326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/>
                <a:ea typeface="SimSun-ExtG" panose="02010609060101010101" pitchFamily="49" charset="-122"/>
              </a:rPr>
              <a:t>Гра</a:t>
            </a:r>
            <a:r>
              <a:rPr lang="ru-RU" sz="2000" b="1" dirty="0">
                <a:latin typeface="Times New Roman"/>
                <a:ea typeface="SimSun-ExtG" panose="02010609060101010101" pitchFamily="49" charset="-122"/>
              </a:rPr>
              <a:t> - перша </a:t>
            </a:r>
            <a:r>
              <a:rPr lang="ru-RU" sz="2000" b="1" dirty="0" err="1">
                <a:latin typeface="Times New Roman"/>
                <a:ea typeface="SimSun-ExtG" panose="02010609060101010101" pitchFamily="49" charset="-122"/>
              </a:rPr>
              <a:t>діяльність</a:t>
            </a:r>
            <a:r>
              <a:rPr lang="ru-RU" sz="2000" b="1" dirty="0">
                <a:latin typeface="Times New Roman"/>
                <a:ea typeface="SimSun-ExtG" panose="02010609060101010101" pitchFamily="49" charset="-122"/>
              </a:rPr>
              <a:t>, </a:t>
            </a:r>
            <a:r>
              <a:rPr lang="ru-RU" sz="2000" b="1" dirty="0" err="1">
                <a:latin typeface="Times New Roman"/>
                <a:ea typeface="SimSun-ExtG" panose="02010609060101010101" pitchFamily="49" charset="-122"/>
              </a:rPr>
              <a:t>якій</a:t>
            </a:r>
            <a:r>
              <a:rPr lang="ru-RU" sz="2000" b="1" dirty="0">
                <a:latin typeface="Times New Roman"/>
                <a:ea typeface="SimSun-ExtG" panose="02010609060101010101" pitchFamily="49" charset="-122"/>
              </a:rPr>
              <a:t> </a:t>
            </a:r>
            <a:r>
              <a:rPr lang="ru-RU" sz="2000" b="1" dirty="0" err="1">
                <a:latin typeface="Times New Roman"/>
                <a:ea typeface="SimSun-ExtG" panose="02010609060101010101" pitchFamily="49" charset="-122"/>
              </a:rPr>
              <a:t>належить</a:t>
            </a:r>
            <a:r>
              <a:rPr lang="ru-RU" sz="2000" b="1" dirty="0">
                <a:latin typeface="Times New Roman"/>
                <a:ea typeface="SimSun-ExtG" panose="02010609060101010101" pitchFamily="49" charset="-122"/>
              </a:rPr>
              <a:t> велика роль у </a:t>
            </a:r>
            <a:r>
              <a:rPr lang="ru-RU" sz="2000" b="1" dirty="0" err="1">
                <a:latin typeface="Times New Roman"/>
                <a:ea typeface="SimSun-ExtG" panose="02010609060101010101" pitchFamily="49" charset="-122"/>
              </a:rPr>
              <a:t>формуванні</a:t>
            </a:r>
            <a:r>
              <a:rPr lang="ru-RU" sz="2000" b="1" dirty="0">
                <a:latin typeface="Times New Roman"/>
                <a:ea typeface="SimSun-ExtG" panose="02010609060101010101" pitchFamily="49" charset="-122"/>
              </a:rPr>
              <a:t> </a:t>
            </a:r>
            <a:r>
              <a:rPr lang="ru-RU" sz="2000" b="1" dirty="0" err="1">
                <a:latin typeface="Times New Roman"/>
                <a:ea typeface="SimSun-ExtG" panose="02010609060101010101" pitchFamily="49" charset="-122"/>
              </a:rPr>
              <a:t>особистості</a:t>
            </a:r>
            <a:r>
              <a:rPr lang="ru-RU" sz="2000" b="1" dirty="0">
                <a:latin typeface="Times New Roman"/>
                <a:ea typeface="SimSun-ExtG" panose="02010609060101010101" pitchFamily="49" charset="-122"/>
              </a:rPr>
              <a:t>. В </a:t>
            </a:r>
            <a:r>
              <a:rPr lang="ru-RU" sz="2000" b="1" dirty="0" err="1">
                <a:latin typeface="Times New Roman"/>
                <a:ea typeface="SimSun-ExtG" panose="02010609060101010101" pitchFamily="49" charset="-122"/>
              </a:rPr>
              <a:t>іграх</a:t>
            </a:r>
            <a:r>
              <a:rPr lang="ru-RU" sz="2000" b="1" dirty="0">
                <a:latin typeface="Times New Roman"/>
                <a:ea typeface="SimSun-ExtG" panose="02010609060101010101" pitchFamily="49" charset="-122"/>
              </a:rPr>
              <a:t> </a:t>
            </a:r>
            <a:r>
              <a:rPr lang="ru-RU" sz="2000" b="1" dirty="0" err="1">
                <a:latin typeface="Times New Roman"/>
                <a:ea typeface="SimSun-ExtG" panose="02010609060101010101" pitchFamily="49" charset="-122"/>
              </a:rPr>
              <a:t>діти</a:t>
            </a:r>
            <a:r>
              <a:rPr lang="ru-RU" sz="2000" b="1" dirty="0">
                <a:latin typeface="Times New Roman"/>
                <a:ea typeface="SimSun-ExtG" panose="02010609060101010101" pitchFamily="49" charset="-122"/>
              </a:rPr>
              <a:t> </a:t>
            </a:r>
            <a:r>
              <a:rPr lang="ru-RU" sz="2000" b="1" dirty="0" err="1">
                <a:latin typeface="Times New Roman"/>
                <a:ea typeface="SimSun-ExtG" panose="02010609060101010101" pitchFamily="49" charset="-122"/>
              </a:rPr>
              <a:t>відображають</a:t>
            </a:r>
            <a:r>
              <a:rPr lang="ru-RU" sz="2000" b="1" dirty="0">
                <a:latin typeface="Times New Roman"/>
                <a:ea typeface="SimSun-ExtG" panose="02010609060101010101" pitchFamily="49" charset="-122"/>
              </a:rPr>
              <a:t> </a:t>
            </a:r>
            <a:r>
              <a:rPr lang="ru-RU" sz="2000" b="1" dirty="0" err="1">
                <a:latin typeface="Times New Roman"/>
                <a:ea typeface="SimSun-ExtG" panose="02010609060101010101" pitchFamily="49" charset="-122"/>
              </a:rPr>
              <a:t>накопичений</a:t>
            </a:r>
            <a:r>
              <a:rPr lang="ru-RU" sz="2000" b="1" dirty="0">
                <a:latin typeface="Times New Roman"/>
                <a:ea typeface="SimSun-ExtG" panose="02010609060101010101" pitchFamily="49" charset="-122"/>
              </a:rPr>
              <a:t> </a:t>
            </a:r>
            <a:r>
              <a:rPr lang="ru-RU" sz="2000" b="1" dirty="0" err="1">
                <a:latin typeface="Times New Roman"/>
                <a:ea typeface="SimSun-ExtG" panose="02010609060101010101" pitchFamily="49" charset="-122"/>
              </a:rPr>
              <a:t>досвід</a:t>
            </a:r>
            <a:r>
              <a:rPr lang="ru-RU" sz="2000" b="1" dirty="0">
                <a:latin typeface="Times New Roman"/>
                <a:ea typeface="SimSun-ExtG" panose="02010609060101010101" pitchFamily="49" charset="-122"/>
              </a:rPr>
              <a:t>, </a:t>
            </a:r>
            <a:r>
              <a:rPr lang="ru-RU" sz="2000" b="1" dirty="0" err="1">
                <a:latin typeface="Times New Roman"/>
                <a:ea typeface="SimSun-ExtG" panose="02010609060101010101" pitchFamily="49" charset="-122"/>
              </a:rPr>
              <a:t>поглиблюють</a:t>
            </a:r>
            <a:r>
              <a:rPr lang="ru-RU" sz="2000" b="1" dirty="0">
                <a:latin typeface="Times New Roman"/>
                <a:ea typeface="SimSun-ExtG" panose="02010609060101010101" pitchFamily="49" charset="-122"/>
              </a:rPr>
              <a:t>, </a:t>
            </a:r>
            <a:r>
              <a:rPr lang="ru-RU" sz="2000" b="1" dirty="0" err="1">
                <a:latin typeface="Times New Roman"/>
                <a:ea typeface="SimSun-ExtG" panose="02010609060101010101" pitchFamily="49" charset="-122"/>
              </a:rPr>
              <a:t>закріплюють</a:t>
            </a:r>
            <a:r>
              <a:rPr lang="ru-RU" sz="2000" b="1" dirty="0">
                <a:latin typeface="Times New Roman"/>
                <a:ea typeface="SimSun-ExtG" panose="02010609060101010101" pitchFamily="49" charset="-122"/>
              </a:rPr>
              <a:t> </a:t>
            </a:r>
            <a:r>
              <a:rPr lang="ru-RU" sz="2000" b="1" dirty="0" err="1">
                <a:latin typeface="Times New Roman"/>
                <a:ea typeface="SimSun-ExtG" panose="02010609060101010101" pitchFamily="49" charset="-122"/>
              </a:rPr>
              <a:t>своє</a:t>
            </a:r>
            <a:r>
              <a:rPr lang="ru-RU" sz="2000" b="1" dirty="0">
                <a:latin typeface="Times New Roman"/>
                <a:ea typeface="SimSun-ExtG" panose="02010609060101010101" pitchFamily="49" charset="-122"/>
              </a:rPr>
              <a:t> </a:t>
            </a:r>
            <a:r>
              <a:rPr lang="ru-RU" sz="2000" b="1" dirty="0" err="1">
                <a:latin typeface="Times New Roman"/>
                <a:ea typeface="SimSun-ExtG" panose="02010609060101010101" pitchFamily="49" charset="-122"/>
              </a:rPr>
              <a:t>уявлення</a:t>
            </a:r>
            <a:r>
              <a:rPr lang="ru-RU" sz="2000" b="1" dirty="0">
                <a:latin typeface="Times New Roman"/>
                <a:ea typeface="SimSun-ExtG" panose="02010609060101010101" pitchFamily="49" charset="-122"/>
              </a:rPr>
              <a:t> про </a:t>
            </a:r>
            <a:r>
              <a:rPr lang="ru-RU" sz="2000" b="1" dirty="0" err="1">
                <a:latin typeface="Times New Roman"/>
                <a:ea typeface="SimSun-ExtG" panose="02010609060101010101" pitchFamily="49" charset="-122"/>
              </a:rPr>
              <a:t>відображені</a:t>
            </a:r>
            <a:r>
              <a:rPr lang="ru-RU" sz="2000" b="1" dirty="0">
                <a:latin typeface="Times New Roman"/>
                <a:ea typeface="SimSun-ExtG" panose="02010609060101010101" pitchFamily="49" charset="-122"/>
              </a:rPr>
              <a:t> </a:t>
            </a:r>
            <a:r>
              <a:rPr lang="ru-RU" sz="2000" b="1" dirty="0" err="1">
                <a:latin typeface="Times New Roman"/>
                <a:ea typeface="SimSun-ExtG" panose="02010609060101010101" pitchFamily="49" charset="-122"/>
              </a:rPr>
              <a:t>події</a:t>
            </a:r>
            <a:r>
              <a:rPr lang="ru-RU" sz="2000" b="1" dirty="0">
                <a:latin typeface="Times New Roman"/>
                <a:ea typeface="SimSun-ExtG" panose="02010609060101010101" pitchFamily="49" charset="-122"/>
              </a:rPr>
              <a:t>, </a:t>
            </a:r>
            <a:r>
              <a:rPr lang="ru-RU" sz="2000" b="1" dirty="0" err="1" smtClean="0">
                <a:latin typeface="Times New Roman"/>
                <a:ea typeface="SimSun-ExtG" panose="02010609060101010101" pitchFamily="49" charset="-122"/>
              </a:rPr>
              <a:t>життя</a:t>
            </a:r>
            <a:r>
              <a:rPr lang="ru-RU" sz="2000" b="1" dirty="0" smtClean="0">
                <a:latin typeface="Times New Roman"/>
                <a:ea typeface="SimSun-ExtG" panose="02010609060101010101" pitchFamily="49" charset="-122"/>
              </a:rPr>
              <a:t>.</a:t>
            </a:r>
            <a:endParaRPr lang="uk-UA" sz="2000" b="1" dirty="0">
              <a:ea typeface="SimSun-ExtG" panose="02010609060101010101" pitchFamily="49" charset="-12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3"/>
            <a:ext cx="3924591" cy="21287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25" y="4941168"/>
            <a:ext cx="3078506" cy="15413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91333"/>
            <a:ext cx="3875865" cy="210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183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05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Вплив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гри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 на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учнів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визначається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змістом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 та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методичними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прийомами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, за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допомогою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яких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дитина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оволодіває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 способом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її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організації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. Учитель у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даному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випадку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 повинен бути не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лише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організатором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гри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, а й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вихователем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дітей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 у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процесі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її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проведення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Використовуючи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гру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, учитель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зобов'язаний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сприяти</a:t>
            </a:r>
            <a:r>
              <a:rPr lang="ru-RU" sz="2000" b="1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</a:rPr>
              <a:t>:</a:t>
            </a:r>
            <a:endParaRPr lang="uk-UA" sz="1600" b="1" dirty="0">
              <a:latin typeface="Sitka Heading" panose="02000505000000020004" pitchFamily="2" charset="0"/>
              <a:ea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04864"/>
            <a:ext cx="828092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905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●"/>
            </a:pPr>
            <a:r>
              <a:rPr lang="ru-RU" sz="2000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зміцненню</a:t>
            </a:r>
            <a:r>
              <a:rPr lang="ru-RU" sz="2000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здоров'я</a:t>
            </a:r>
            <a:r>
              <a:rPr lang="ru-RU" sz="2000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дітей</a:t>
            </a:r>
            <a:r>
              <a:rPr lang="ru-RU" sz="2000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 правильному </a:t>
            </a:r>
            <a:r>
              <a:rPr lang="ru-RU" sz="2000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фізичному</a:t>
            </a:r>
            <a:r>
              <a:rPr lang="ru-RU" sz="2000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розвитку</a:t>
            </a:r>
            <a:endParaRPr lang="ru-RU" sz="2000" dirty="0" smtClean="0">
              <a:solidFill>
                <a:srgbClr val="000000"/>
              </a:solidFill>
              <a:latin typeface="Sitka Heading" panose="02000505000000020004" pitchFamily="2" charset="0"/>
              <a:ea typeface="Times New Roman"/>
              <a:cs typeface="Noto Sans Symbols"/>
            </a:endParaRPr>
          </a:p>
          <a:p>
            <a:pPr marR="1905" lvl="0" algn="just">
              <a:lnSpc>
                <a:spcPct val="115000"/>
              </a:lnSpc>
              <a:spcAft>
                <a:spcPts val="0"/>
              </a:spcAft>
            </a:pPr>
            <a:endParaRPr lang="uk-UA" sz="1600" dirty="0">
              <a:latin typeface="Sitka Heading" panose="02000505000000020004" pitchFamily="2" charset="0"/>
              <a:ea typeface="Noto Sans Symbols"/>
              <a:cs typeface="Noto Sans Symbols"/>
            </a:endParaRPr>
          </a:p>
          <a:p>
            <a:pPr marL="342900" marR="1905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●"/>
            </a:pPr>
            <a:r>
              <a:rPr lang="ru-RU" sz="2000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оволодінню</a:t>
            </a:r>
            <a:r>
              <a:rPr lang="ru-RU" sz="2000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життєво</a:t>
            </a:r>
            <a:r>
              <a:rPr lang="ru-RU" sz="2000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необхідними</a:t>
            </a:r>
            <a:r>
              <a:rPr lang="ru-RU" sz="2000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руховими</a:t>
            </a:r>
            <a:r>
              <a:rPr lang="ru-RU" sz="2000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навичками</a:t>
            </a:r>
            <a:r>
              <a:rPr lang="ru-RU" sz="2000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вміннями</a:t>
            </a:r>
            <a:r>
              <a:rPr lang="ru-RU" sz="2000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удосконаленню</a:t>
            </a:r>
            <a:r>
              <a:rPr lang="ru-RU" sz="2000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; </a:t>
            </a:r>
            <a:endParaRPr lang="ru-RU" sz="2000" dirty="0" smtClean="0">
              <a:solidFill>
                <a:srgbClr val="000000"/>
              </a:solidFill>
              <a:latin typeface="Sitka Heading" panose="02000505000000020004" pitchFamily="2" charset="0"/>
              <a:ea typeface="Times New Roman"/>
              <a:cs typeface="Noto Sans Symbols"/>
            </a:endParaRPr>
          </a:p>
          <a:p>
            <a:pPr marR="1905" lvl="0" algn="just">
              <a:lnSpc>
                <a:spcPct val="115000"/>
              </a:lnSpc>
              <a:spcAft>
                <a:spcPts val="0"/>
              </a:spcAft>
            </a:pPr>
            <a:endParaRPr lang="uk-UA" sz="1600" dirty="0">
              <a:latin typeface="Sitka Heading" panose="02000505000000020004" pitchFamily="2" charset="0"/>
              <a:ea typeface="Noto Sans Symbols"/>
              <a:cs typeface="Noto Sans Symbols"/>
            </a:endParaRPr>
          </a:p>
          <a:p>
            <a:pPr marL="342900" marR="1905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●"/>
            </a:pPr>
            <a:r>
              <a:rPr lang="ru-RU" sz="2000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вихованню</a:t>
            </a:r>
            <a:r>
              <a:rPr lang="ru-RU" sz="2000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дітей</a:t>
            </a:r>
            <a:r>
              <a:rPr lang="ru-RU" sz="2000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необхідних</a:t>
            </a:r>
            <a:r>
              <a:rPr lang="ru-RU" sz="2000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 морально-</a:t>
            </a:r>
            <a:r>
              <a:rPr lang="ru-RU" sz="2000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вольових</a:t>
            </a:r>
            <a:r>
              <a:rPr lang="ru-RU" sz="2000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якостей</a:t>
            </a:r>
            <a:r>
              <a:rPr lang="ru-RU" sz="2000" dirty="0">
                <a:solidFill>
                  <a:srgbClr val="000000"/>
                </a:solidFill>
                <a:latin typeface="Sitka Heading" panose="02000505000000020004" pitchFamily="2" charset="0"/>
                <a:ea typeface="Times New Roman"/>
                <a:cs typeface="Noto Sans Symbols"/>
              </a:rPr>
              <a:t>.</a:t>
            </a:r>
            <a:endParaRPr lang="uk-UA" sz="1600" dirty="0">
              <a:effectLst/>
              <a:latin typeface="Sitka Heading" panose="02000505000000020004" pitchFamily="2" charset="0"/>
              <a:ea typeface="Noto Sans Symbols"/>
              <a:cs typeface="Noto Sans Symbol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4365104"/>
            <a:ext cx="4176464" cy="226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6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5184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Особливе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місце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в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цьому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аспекті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займають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рухливі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ігри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,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передбаченні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шкільною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програмою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навчання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в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школі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,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які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використовують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на уроках та в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позаурочний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час.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Це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сприяє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розширенню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рухової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активності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школярів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,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підвищенню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рівня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їхньої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фізичної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підготовки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,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розвитку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організму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 в </a:t>
            </a:r>
            <a:r>
              <a:rPr lang="ru-RU" sz="2000" dirty="0" err="1">
                <a:latin typeface="Century Schoolbook" panose="02040604050505020304" pitchFamily="18" charset="0"/>
                <a:ea typeface="Times New Roman"/>
              </a:rPr>
              <a:t>цілому</a:t>
            </a:r>
            <a:r>
              <a:rPr lang="ru-RU" sz="2000" dirty="0">
                <a:latin typeface="Century Schoolbook" panose="02040604050505020304" pitchFamily="18" charset="0"/>
                <a:ea typeface="Times New Roman"/>
              </a:rPr>
              <a:t>. </a:t>
            </a:r>
            <a:endParaRPr lang="uk-UA" sz="2000" dirty="0">
              <a:latin typeface="Century Schoolbook" panose="020406040505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500" y="251649"/>
            <a:ext cx="5544616" cy="302433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9" y="3501008"/>
            <a:ext cx="3880993" cy="258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35" y="332656"/>
            <a:ext cx="2664296" cy="3168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65483" y="3933056"/>
            <a:ext cx="4572000" cy="25474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err="1">
                <a:latin typeface="Times New Roman"/>
                <a:ea typeface="Times New Roman"/>
              </a:rPr>
              <a:t>Регулярні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заняття</a:t>
            </a:r>
            <a:r>
              <a:rPr lang="ru-RU" sz="2000" dirty="0">
                <a:latin typeface="Times New Roman"/>
                <a:ea typeface="Times New Roman"/>
              </a:rPr>
              <a:t> та уроки </a:t>
            </a:r>
            <a:r>
              <a:rPr lang="ru-RU" sz="2000" dirty="0" err="1">
                <a:latin typeface="Times New Roman"/>
                <a:ea typeface="Times New Roman"/>
              </a:rPr>
              <a:t>із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застосуванням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різноманітних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ігор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готують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дітей</a:t>
            </a:r>
            <a:r>
              <a:rPr lang="ru-RU" sz="2000" dirty="0">
                <a:latin typeface="Times New Roman"/>
                <a:ea typeface="Times New Roman"/>
              </a:rPr>
              <a:t> до </a:t>
            </a:r>
            <a:r>
              <a:rPr lang="ru-RU" sz="2000" dirty="0" err="1">
                <a:latin typeface="Times New Roman"/>
                <a:ea typeface="Times New Roman"/>
              </a:rPr>
              <a:t>посилених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розумових</a:t>
            </a:r>
            <a:r>
              <a:rPr lang="ru-RU" sz="2000" dirty="0">
                <a:latin typeface="Times New Roman"/>
                <a:ea typeface="Times New Roman"/>
              </a:rPr>
              <a:t> та </a:t>
            </a:r>
            <a:r>
              <a:rPr lang="ru-RU" sz="2000" dirty="0" err="1">
                <a:latin typeface="Times New Roman"/>
                <a:ea typeface="Times New Roman"/>
              </a:rPr>
              <a:t>моральних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навантажень</a:t>
            </a:r>
            <a:r>
              <a:rPr lang="ru-RU" sz="2000" dirty="0">
                <a:latin typeface="Times New Roman"/>
                <a:ea typeface="Times New Roman"/>
              </a:rPr>
              <a:t>. Тому </a:t>
            </a:r>
            <a:r>
              <a:rPr lang="ru-RU" sz="2000" dirty="0" err="1">
                <a:latin typeface="Times New Roman"/>
                <a:ea typeface="Times New Roman"/>
              </a:rPr>
              <a:t>слід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уважно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підходити</a:t>
            </a:r>
            <a:r>
              <a:rPr lang="ru-RU" sz="2000" dirty="0">
                <a:latin typeface="Times New Roman"/>
                <a:ea typeface="Times New Roman"/>
              </a:rPr>
              <a:t> до </a:t>
            </a:r>
            <a:r>
              <a:rPr lang="ru-RU" sz="2000" dirty="0" err="1">
                <a:latin typeface="Times New Roman"/>
                <a:ea typeface="Times New Roman"/>
              </a:rPr>
              <a:t>підбору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ігор</a:t>
            </a:r>
            <a:r>
              <a:rPr lang="ru-RU" sz="2000" dirty="0">
                <a:latin typeface="Times New Roman"/>
                <a:ea typeface="Times New Roman"/>
              </a:rPr>
              <a:t> та </a:t>
            </a:r>
            <a:r>
              <a:rPr lang="ru-RU" sz="2000" dirty="0" err="1">
                <a:latin typeface="Times New Roman"/>
                <a:ea typeface="Times New Roman"/>
              </a:rPr>
              <a:t>місця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застосування</a:t>
            </a:r>
            <a:r>
              <a:rPr lang="ru-RU" sz="2000" dirty="0">
                <a:latin typeface="Times New Roman"/>
                <a:ea typeface="Times New Roman"/>
              </a:rPr>
              <a:t> в </a:t>
            </a:r>
            <a:r>
              <a:rPr lang="ru-RU" sz="2000" dirty="0" err="1">
                <a:latin typeface="Times New Roman"/>
                <a:ea typeface="Times New Roman"/>
              </a:rPr>
              <a:t>навчально-виховному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процесі</a:t>
            </a:r>
            <a:r>
              <a:rPr lang="ru-RU" sz="2000" dirty="0">
                <a:latin typeface="Times New Roman"/>
                <a:ea typeface="Times New Roman"/>
              </a:rPr>
              <a:t>.</a:t>
            </a:r>
            <a:endParaRPr lang="uk-UA" sz="1600" dirty="0">
              <a:effectLst/>
              <a:latin typeface="Calibri"/>
              <a:ea typeface="Calibri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65483" y="3933056"/>
            <a:ext cx="4799005" cy="266429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024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861048"/>
            <a:ext cx="4456227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latin typeface="Sitka Small" panose="02000505000000020004" pitchFamily="2" charset="0"/>
                <a:ea typeface="Times New Roman"/>
              </a:rPr>
              <a:t>Рухливі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ігри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відіграють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велику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 роль в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розумовому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 і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фізичному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розвитку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дитини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.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Різні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рухливі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ігри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допомагають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розвивати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різні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групи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м'язів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тіла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,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координацію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рухів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,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сприяють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розвитку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мовлення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 та </a:t>
            </a:r>
            <a:r>
              <a:rPr lang="ru-RU" dirty="0" err="1">
                <a:latin typeface="Sitka Small" panose="02000505000000020004" pitchFamily="2" charset="0"/>
                <a:ea typeface="Times New Roman"/>
              </a:rPr>
              <a:t>мислення</a:t>
            </a:r>
            <a:r>
              <a:rPr lang="ru-RU" dirty="0">
                <a:latin typeface="Sitka Small" panose="02000505000000020004" pitchFamily="2" charset="0"/>
                <a:ea typeface="Times New Roman"/>
              </a:rPr>
              <a:t>.</a:t>
            </a:r>
            <a:endParaRPr lang="uk-UA" sz="1400" dirty="0">
              <a:effectLst/>
              <a:latin typeface="Sitka Small" panose="02000505000000020004" pitchFamily="2" charset="0"/>
              <a:ea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69269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Sitka Heading" panose="02000505000000020004" pitchFamily="2" charset="0"/>
                <a:ea typeface="Times New Roman"/>
              </a:rPr>
              <a:t>Але для того,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щоб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ефект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від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гри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був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позитивний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,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необхідно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при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її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виборі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враховувати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фізіологічні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особливості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дітей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різного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віку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;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багато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в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чому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успіх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гри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залежить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від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вибору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місця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її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проведення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та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підготовки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цього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місця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до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гри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,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пояснення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правил,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поділу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на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команди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і </a:t>
            </a:r>
            <a:r>
              <a:rPr lang="ru-RU" sz="2000" dirty="0" err="1">
                <a:latin typeface="Sitka Heading" panose="02000505000000020004" pitchFamily="2" charset="0"/>
                <a:ea typeface="Times New Roman"/>
              </a:rPr>
              <a:t>вибору</a:t>
            </a:r>
            <a:r>
              <a:rPr lang="ru-RU" sz="2000" dirty="0">
                <a:latin typeface="Sitka Heading" panose="02000505000000020004" pitchFamily="2" charset="0"/>
                <a:ea typeface="Times New Roman"/>
              </a:rPr>
              <a:t> </a:t>
            </a:r>
            <a:r>
              <a:rPr lang="ru-RU" sz="2000" dirty="0" err="1" smtClean="0">
                <a:latin typeface="Sitka Heading" panose="02000505000000020004" pitchFamily="2" charset="0"/>
                <a:ea typeface="Times New Roman"/>
              </a:rPr>
              <a:t>ведучих</a:t>
            </a:r>
            <a:r>
              <a:rPr lang="ru-RU" sz="2000" dirty="0" smtClean="0">
                <a:latin typeface="Times New Roman"/>
                <a:ea typeface="Times New Roman"/>
              </a:rPr>
              <a:t>.</a:t>
            </a:r>
            <a:endParaRPr lang="uk-UA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16" y="3861048"/>
            <a:ext cx="3845421" cy="256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67" y="1268760"/>
            <a:ext cx="4026080" cy="218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071" y="1218049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Bahnschrift" panose="020B0502040204020203" pitchFamily="34" charset="0"/>
                <a:ea typeface="Times New Roman"/>
              </a:rPr>
              <a:t>Народна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педагогіка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вимагає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,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щоб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 батьки,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учителі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,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вихователі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піклувались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 про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фізичний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розвиток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дитини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,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всіляко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заохочували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її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 до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рухів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. „Як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дитина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бігає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 і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грається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, так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її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здоров'я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усміхається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“, —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стверджує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прислів'я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. Чим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більше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дитина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рухається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,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тим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 </a:t>
            </a:r>
            <a:r>
              <a:rPr lang="ru-RU" sz="2400" dirty="0" err="1">
                <a:latin typeface="Bahnschrift" panose="020B0502040204020203" pitchFamily="34" charset="0"/>
                <a:ea typeface="Times New Roman"/>
              </a:rPr>
              <a:t>краще</a:t>
            </a:r>
            <a:r>
              <a:rPr lang="ru-RU" sz="2400" dirty="0">
                <a:latin typeface="Bahnschrift" panose="020B0502040204020203" pitchFamily="34" charset="0"/>
                <a:ea typeface="Times New Roman"/>
              </a:rPr>
              <a:t> росте й </a:t>
            </a:r>
            <a:r>
              <a:rPr lang="ru-RU" sz="2400" dirty="0" err="1" smtClean="0">
                <a:latin typeface="Bahnschrift" panose="020B0502040204020203" pitchFamily="34" charset="0"/>
                <a:ea typeface="Times New Roman"/>
              </a:rPr>
              <a:t>розвивається</a:t>
            </a:r>
            <a:r>
              <a:rPr lang="ru-RU" sz="2400" dirty="0" smtClean="0">
                <a:latin typeface="Bahnschrift" panose="020B0502040204020203" pitchFamily="34" charset="0"/>
                <a:ea typeface="Times New Roman"/>
              </a:rPr>
              <a:t>.</a:t>
            </a:r>
            <a:endParaRPr lang="uk-UA" sz="2400" dirty="0">
              <a:latin typeface="Bahnschrift" panose="020B0502040204020203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2072" y="199798"/>
            <a:ext cx="7886352" cy="4344826"/>
          </a:xfrm>
          <a:prstGeom prst="ellipse">
            <a:avLst/>
          </a:prstGeom>
          <a:noFill/>
          <a:ln w="76200"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3" y="4616130"/>
            <a:ext cx="3734272" cy="209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11966"/>
            <a:ext cx="3744416" cy="209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5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3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364720"/>
            <a:ext cx="48542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 smtClean="0">
                <a:solidFill>
                  <a:prstClr val="black"/>
                </a:solidFill>
                <a:latin typeface="Bahnschrift" panose="020B0502040204020203" pitchFamily="34" charset="0"/>
                <a:ea typeface="Times New Roman"/>
              </a:rPr>
              <a:t>Дякую</a:t>
            </a:r>
            <a:r>
              <a:rPr lang="ru-RU" sz="4800" dirty="0" smtClean="0">
                <a:solidFill>
                  <a:prstClr val="black"/>
                </a:solidFill>
                <a:latin typeface="Bahnschrift" panose="020B0502040204020203" pitchFamily="34" charset="0"/>
                <a:ea typeface="Times New Roman"/>
              </a:rPr>
              <a:t> за </a:t>
            </a:r>
            <a:r>
              <a:rPr lang="ru-RU" sz="4800" dirty="0" err="1" smtClean="0">
                <a:solidFill>
                  <a:prstClr val="black"/>
                </a:solidFill>
                <a:latin typeface="Bahnschrift" panose="020B0502040204020203" pitchFamily="34" charset="0"/>
                <a:ea typeface="Times New Roman"/>
              </a:rPr>
              <a:t>увагу</a:t>
            </a:r>
            <a:r>
              <a:rPr lang="ru-RU" sz="4800" dirty="0" smtClean="0">
                <a:solidFill>
                  <a:prstClr val="black"/>
                </a:solidFill>
                <a:latin typeface="Bahnschrift" panose="020B0502040204020203" pitchFamily="34" charset="0"/>
                <a:ea typeface="Times New Roman"/>
              </a:rPr>
              <a:t>! 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2339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100</TotalTime>
  <Words>484</Words>
  <Application>Microsoft Office PowerPoint</Application>
  <PresentationFormat>Екран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25" baseType="lpstr">
      <vt:lpstr>SimSun-ExtG</vt:lpstr>
      <vt:lpstr>Arial</vt:lpstr>
      <vt:lpstr>Arial Black</vt:lpstr>
      <vt:lpstr>Bahnschrift</vt:lpstr>
      <vt:lpstr>Bahnschrift SemiBold Condensed</vt:lpstr>
      <vt:lpstr>Calibri</vt:lpstr>
      <vt:lpstr>Candara</vt:lpstr>
      <vt:lpstr>Century Schoolbook</vt:lpstr>
      <vt:lpstr>Franklin Gothic Medium</vt:lpstr>
      <vt:lpstr>Noto Sans Symbols</vt:lpstr>
      <vt:lpstr>Sitka Heading</vt:lpstr>
      <vt:lpstr>Sitka Small</vt:lpstr>
      <vt:lpstr>Symbol</vt:lpstr>
      <vt:lpstr>Times New Roman</vt:lpstr>
      <vt:lpstr>Wingdings</vt:lpstr>
      <vt:lpstr>Волна</vt:lpstr>
      <vt:lpstr>РОЛЬ РУХЛИВИХ ІГОР ДЛЯ УЧНІВ НОВОЇ УКРАЇНСЬКОЇ ШКОЛИ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РУХЛИВИХ ІГОР ДЛЯ УЧНІВ НОВОЇ УКРАЇНСЬКОЇ ШКОЛИ</dc:title>
  <dc:creator>TPCUser</dc:creator>
  <cp:lastModifiedBy>Boss</cp:lastModifiedBy>
  <cp:revision>11</cp:revision>
  <dcterms:created xsi:type="dcterms:W3CDTF">2025-04-14T18:01:03Z</dcterms:created>
  <dcterms:modified xsi:type="dcterms:W3CDTF">2025-04-25T09:19:48Z</dcterms:modified>
</cp:coreProperties>
</file>