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ABB10-1224-4E3A-8E22-5B51586097C6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23F1D-3F0D-4B67-8616-0F8FDC5DC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4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23F1D-3F0D-4B67-8616-0F8FDC5DCF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5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B791-55C7-48BC-B1BB-1EBC159F339C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3AFE-697E-44D0-A916-9DC3F7440E16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9221-846B-4121-B350-5ACAE8F1A3A1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1EA5-1A13-47FB-AD57-DF99D53B4C1D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D36A-E4CD-4FC7-93BF-D9649D2EFC1A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CA9-E964-4676-A03C-4DF74FB840FD}" type="datetime1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D348-06B9-4E56-96FF-F9917A86A7D3}" type="datetime1">
              <a:rPr lang="ru-RU" smtClean="0"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157D-0582-45D6-A59D-83E6F657B831}" type="datetime1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BFC3-C894-455B-AD73-82DDFDF2639F}" type="datetime1">
              <a:rPr lang="ru-RU" smtClean="0"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840A-E4B7-4303-8E44-CDA4D0B3250A}" type="datetime1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AA21-D113-4DA4-BD0D-214559E0FBDD}" type="datetime1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E3686-8C9F-4D9F-BE73-BC186ECC8A76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4827">
            <a:off x="677973" y="1029997"/>
            <a:ext cx="3035489" cy="197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213">
            <a:off x="5455787" y="4345795"/>
            <a:ext cx="2831938" cy="183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1553">
            <a:off x="2748671" y="2315387"/>
            <a:ext cx="2853861" cy="188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6297">
            <a:off x="871444" y="4316970"/>
            <a:ext cx="3203129" cy="18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16">
            <a:off x="5937783" y="2046417"/>
            <a:ext cx="2273280" cy="201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1921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головне —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навчитися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чути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правду!»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Медіаграмотність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у історичній та громадянській освіті 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формує критичного виборця;</a:t>
            </a:r>
          </a:p>
          <a:p>
            <a:pPr>
              <a:buFont typeface="Arial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вчить розпізнавати маніпуляції;</a:t>
            </a:r>
          </a:p>
          <a:p>
            <a:pPr>
              <a:buFont typeface="Arial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розвиває інформаційну відповідальність;</a:t>
            </a:r>
          </a:p>
          <a:p>
            <a:pPr>
              <a:buFont typeface="Arial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сприяє свідомій участі у демократичних процесах.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140968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маємо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експертами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медіаграмотності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переписати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Маніпуляції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історією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міфи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народи",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народ")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фундамент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агресій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контролюєш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бачать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контролюєш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792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97" y="-206597"/>
            <a:ext cx="90308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ІІ.</a:t>
            </a:r>
            <a:r>
              <a:rPr lang="uk-UA" sz="3600" b="1" dirty="0">
                <a:latin typeface="Times New Roman" pitchFamily="18" charset="0"/>
                <a:ea typeface="Calibri"/>
                <a:cs typeface="Times New Roman" pitchFamily="18" charset="0"/>
              </a:rPr>
              <a:t> «Експерт </a:t>
            </a:r>
            <a:r>
              <a:rPr lang="uk-UA" sz="3600" b="1" dirty="0" err="1">
                <a:latin typeface="Times New Roman" pitchFamily="18" charset="0"/>
                <a:ea typeface="Calibri"/>
                <a:cs typeface="Times New Roman" pitchFamily="18" charset="0"/>
              </a:rPr>
              <a:t>медіаграмотності</a:t>
            </a:r>
            <a:r>
              <a:rPr lang="uk-UA" sz="3600" b="1" dirty="0">
                <a:latin typeface="Times New Roman" pitchFamily="18" charset="0"/>
                <a:ea typeface="Calibri"/>
                <a:cs typeface="Times New Roman" pitchFamily="18" charset="0"/>
              </a:rPr>
              <a:t>!»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0C302A-FD73-2E9D-E368-0386962E6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28" y="654051"/>
            <a:ext cx="8156515" cy="3168352"/>
          </a:xfrm>
          <a:prstGeom prst="rect">
            <a:avLst/>
          </a:prstGeom>
        </p:spPr>
      </p:pic>
      <p:pic>
        <p:nvPicPr>
          <p:cNvPr id="6" name="Місце для вмісту 20">
            <a:extLst>
              <a:ext uri="{FF2B5EF4-FFF2-40B4-BE49-F238E27FC236}">
                <a16:creationId xmlns="" xmlns:a16="http://schemas.microsoft.com/office/drawing/2014/main" id="{73466E8C-4C25-6A4C-4346-DB0CBB756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67" y="4277072"/>
            <a:ext cx="8129587" cy="20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Найперша ознака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фейку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 він викликає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сильні, негайні емоції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(лють, страх, гнів, обурення).</a:t>
            </a:r>
          </a:p>
          <a:p>
            <a:pPr algn="just">
              <a:buFont typeface="Arial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Чому?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Коли ми емоційні, ми не думаємо логічно. Ми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діємо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лайкаємо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репостимо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Arial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Завдання на уроці: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Вчимо учнів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робити паузу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"Якщо новина змушує тебе кричати, зачекай 10 хвилин, а потім перевір".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938304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перевіряти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Алгоритм: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Автор?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Намір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Докази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умислом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згадано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46050"/>
            <a:ext cx="520065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835696"/>
            <a:ext cx="7344815" cy="1065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ІІІ. Створи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фейк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Найкращий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фейк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(5-10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факт.</a:t>
            </a:r>
          </a:p>
          <a:p>
            <a:pPr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фейковий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заголовок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перший абзац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клікбейт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Представте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поясніть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маніпуляцію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(Голосуванням оберемо 3 переможці, які отримають звання «Автор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фейку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7407"/>
            <a:ext cx="4404531" cy="251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7"/>
            <a:ext cx="849694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ВИДИ МЕТОДІВ ДЛЯ РЕАЛІЗАЦІЇ МЕДІАГРАМОТНОСТІ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УРОКАХ</a:t>
            </a:r>
          </a:p>
          <a:p>
            <a:pPr algn="ctr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чекінг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запитань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» (Who? What? When? Where? Why? How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?)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одна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брехня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вигадана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Міні-дослідження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фейку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викриття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однокласниками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Вірю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вірю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Швидка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тез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8. Аналіз карикатур, фото.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5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94978"/>
            <a:ext cx="5963022" cy="596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Історична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Карикатура: "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Маніпуляція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часом"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90" y="2153692"/>
            <a:ext cx="3447436" cy="430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00" y="5877272"/>
            <a:ext cx="20882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Первинні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228184" y="4813993"/>
            <a:ext cx="2376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Вторинні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708920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Третинні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620688"/>
            <a:ext cx="75230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Зміст </a:t>
            </a:r>
            <a:r>
              <a:rPr lang="uk-UA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медіаграмотності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включає в себе первинні, вторинні та третинні джерела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6" y="5786574"/>
            <a:ext cx="5802892" cy="110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13" y="4611289"/>
            <a:ext cx="44386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2554288"/>
            <a:ext cx="45116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556" y="548680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 об’єднує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фейки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історичні міфи та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соцмережі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 Чому більшість людей вірять першій гучній новині?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 Яка навичка дозволяє «бачити» приховані наміри за текстом?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6" descr="Лампочка значок, ідея, рішення, мислення значок зі знаком питання. Значок  лампочки і допомоги, як, інформація, символ запиту Стоковий вектор  ©AZVector 2169587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19" y="400506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9258" y="4014135"/>
            <a:ext cx="509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Як думаєте, про що буде сьогоднішня розмова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7604" y="260647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підручники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— не абсолютна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істина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Arial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авторську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Підручники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відстають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Цікаве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👉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бачили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колись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підручнику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помилку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44" y="3573016"/>
            <a:ext cx="4535847" cy="30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3265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Виклики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сьогодення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Маніпуляції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виборчих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Миттєвість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фейків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Нестача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медіаосвіти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84" y="2821014"/>
            <a:ext cx="7173432" cy="403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рефлексія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едіаграмотність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щит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здатний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критично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протистояти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маніпуляціям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аудиторії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«Яку одну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сьогоднішньої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точно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використаєте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?»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52592"/>
            <a:ext cx="4377680" cy="246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351508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Медіаграмотність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на уроках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історії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та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громадянської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освіти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315291" cy="256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028343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поговоримо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стало не просто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навчальним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предметом,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наріжним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каменем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особистої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перестала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дефіцитом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ставши,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хаосу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ХХІ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головною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загрозою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стало не просто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інформаційне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втома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фільтрувати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лавиноподібно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 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споживаємо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перебуваємо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постійному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потоці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стимулів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тригерів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нашу картину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медіаграмотність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когнітивного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самозахисту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4738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970707"/>
            <a:ext cx="6617840" cy="506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58775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Медіаграмотність</a:t>
            </a:r>
            <a:r>
              <a:rPr kumimoji="0" lang="uk-UA" sz="22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–  це здатність розуміти, аналізувати та критично оцінювати </a:t>
            </a:r>
            <a:r>
              <a:rPr kumimoji="0" lang="uk-UA" sz="2200" b="0" i="0" u="none" strike="noStrike" kern="0" cap="none" spc="0" normalizeH="0" baseline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медіаповідомлення</a:t>
            </a:r>
            <a:r>
              <a:rPr kumimoji="0" lang="uk-UA" sz="22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marL="0" marR="0" lvl="0" indent="358775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uk-UA" sz="2200" b="1" i="0" u="sng" strike="noStrike" kern="0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Медіаповідомлення</a:t>
            </a:r>
            <a:r>
              <a:rPr kumimoji="0" lang="uk-UA" sz="2200" b="0" i="0" u="sng" strike="noStrike" kern="0" cap="none" spc="0" normalizeH="0" baseline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kumimoji="0" lang="uk-UA" sz="2200" b="0" i="0" u="sng" strike="noStrike" kern="0" cap="none" spc="0" normalizeH="0" baseline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інформація</a:t>
            </a:r>
            <a:r>
              <a:rPr kumimoji="0" lang="uk-UA" sz="2200" b="0" i="0" u="sng" strike="noStrike" kern="0" cap="none" spc="0" normalizeH="0" baseline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 яку поширює </a:t>
            </a:r>
            <a:r>
              <a:rPr kumimoji="0" lang="uk-UA" sz="2200" b="0" i="0" u="sng" strike="noStrike" kern="0" cap="none" spc="0" normalizeH="0" baseline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медіа</a:t>
            </a:r>
            <a:r>
              <a:rPr kumimoji="0" lang="uk-UA" sz="2200" b="0" i="0" u="sng" strike="noStrike" kern="0" cap="none" spc="0" normalizeH="0" baseline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marL="0" marR="0" lvl="0" indent="358775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Медіа</a:t>
            </a:r>
            <a:r>
              <a:rPr kumimoji="0" lang="uk-UA" sz="2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– засоби передавання, зберігання та відтворення </a:t>
            </a:r>
            <a:r>
              <a:rPr kumimoji="0" lang="uk-UA" sz="2200" b="0" i="0" u="none" strike="noStrike" kern="0" cap="none" spc="0" normalizeH="0" baseline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інформації</a:t>
            </a:r>
            <a:r>
              <a:rPr kumimoji="0" lang="uk-UA" sz="2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 призначені для її донесення крізь просторові, часові чи інші перепони. </a:t>
            </a:r>
            <a:endParaRPr kumimoji="0" lang="uk-UA" sz="2200" b="0" i="0" u="none" strike="noStrike" kern="0" cap="none" spc="0" normalizeH="0" baseline="0" dirty="0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358775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Інформація</a:t>
            </a:r>
            <a:r>
              <a:rPr kumimoji="0" lang="uk-UA" sz="2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uk-UA" sz="22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– </a:t>
            </a:r>
            <a:r>
              <a:rPr kumimoji="0" lang="uk-UA" sz="22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дані про навколишній світ, які можна зберігати, перетворювати, передавати та використовувати.</a:t>
            </a:r>
            <a:r>
              <a:rPr kumimoji="0" lang="uk-UA" sz="2200" b="1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L="0" marR="0" lvl="0" indent="358775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Джерело інформації </a:t>
            </a:r>
            <a:r>
              <a:rPr kumimoji="0" lang="uk-UA" sz="2200" b="0" i="0" u="none" strike="noStrike" kern="0" cap="none" spc="0" normalizeH="0" baseline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– </a:t>
            </a:r>
            <a:r>
              <a:rPr kumimoji="0" lang="uk-UA" sz="22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людина чи предмет, що має інформацію.</a:t>
            </a:r>
            <a:endParaRPr kumimoji="0" lang="uk-UA" sz="1800" b="0" i="0" u="none" strike="noStrike" kern="0" cap="none" spc="0" normalizeH="0" baseline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kern="0" dirty="0" smtClean="0">
                <a:solidFill>
                  <a:srgbClr val="00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Arial"/>
              </a:rPr>
              <a:t>Для чого нам бути </a:t>
            </a:r>
            <a:r>
              <a:rPr lang="uk-UA" sz="3200" b="1" kern="0" dirty="0" err="1" smtClean="0">
                <a:solidFill>
                  <a:srgbClr val="00000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Arial"/>
              </a:rPr>
              <a:t>медіаграмотними</a:t>
            </a:r>
            <a:r>
              <a:rPr lang="uk-UA" sz="3200" b="1" kern="0" dirty="0" smtClean="0">
                <a:solidFill>
                  <a:srgbClr val="000000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?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73415"/>
            <a:ext cx="7992888" cy="583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0">
              <a:lnSpc>
                <a:spcPts val="2500"/>
              </a:lnSpc>
              <a:buClr>
                <a:srgbClr val="000000"/>
              </a:buClr>
              <a:buSzPts val="2200"/>
            </a:pPr>
            <a:r>
              <a:rPr lang="uk-UA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Учні та учениці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які оволодіють навичками медійної та інформаційної грамотності, </a:t>
            </a:r>
            <a:r>
              <a:rPr lang="uk-UA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зможуть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розуміти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вплив медіа та форми подання інформації в них;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отримувати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нову </a:t>
            </a: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інформацію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про навколишній світ;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мати звичку </a:t>
            </a: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перевіряти інформацію 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на достовірність;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мислити критично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не довірятимуть чуткам та </a:t>
            </a:r>
            <a:r>
              <a:rPr lang="uk-UA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псевдоавторитетам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вирізняти </a:t>
            </a: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якісні джерела 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інформації;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уникатимуть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інформаційного </a:t>
            </a: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стресу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ухвалювати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поінформовані та незалежні </a:t>
            </a: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рішення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продовжувати навчання 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протягом усього життя;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створювати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інформацію, </a:t>
            </a: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використовувати медіа 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для самовираження і творчості;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підтримувати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публічний дискурс, </a:t>
            </a: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формувати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почуття спільності;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використовувати медіа з дотриманням міркувань </a:t>
            </a: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безпеки і відповідальності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</a:t>
            </a: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ru-RU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лояльно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сприйматимуть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розмаїття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та </a:t>
            </a:r>
            <a:r>
              <a:rPr lang="ru-RU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інакшість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</a:t>
            </a:r>
            <a:endParaRPr lang="uk-UA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457200" lvl="0" indent="-368300">
              <a:lnSpc>
                <a:spcPts val="2500"/>
              </a:lnSpc>
              <a:buClr>
                <a:srgbClr val="000000"/>
              </a:buClr>
              <a:buSzPts val="2200"/>
              <a:buFont typeface="Arial"/>
              <a:buChar char="•"/>
            </a:pPr>
            <a:r>
              <a:rPr lang="uk-UA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брати участь у житті демократичного суспільства </a:t>
            </a:r>
            <a:r>
              <a:rPr lang="uk-UA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та глобальної інформаційної мережі.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зустрічі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обговорити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інтегрувати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медіаграмотності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здобувачів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ментальний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імунітет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пропаганди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дезінформації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2529ECD-5762-7716-C4B4-1FE9E267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76" y="2708920"/>
            <a:ext cx="7056783" cy="302433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476672"/>
            <a:ext cx="50405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І.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Медіа-детективи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582341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екрані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є три новин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Ваше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них, на вашу думку, є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фейком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Заголовок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Сенсація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Археологи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сліди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Атлантиди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!"</a:t>
            </a:r>
          </a:p>
          <a:p>
            <a:pPr>
              <a:buFont typeface="+mj-lt"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Заголовок Б: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носили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вусів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боролися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клікбейтом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."</a:t>
            </a:r>
          </a:p>
          <a:p>
            <a:pPr>
              <a:buFont typeface="+mj-lt"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Заголовок В: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НБУ: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Інфляція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1990-х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.«</a:t>
            </a:r>
          </a:p>
          <a:p>
            <a:pPr>
              <a:buFont typeface="+mj-lt"/>
              <a:buAutoNum type="arabicPeriod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аудиторії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заголовок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підозрілий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Той, чия думка буде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переконливою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Медіа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детектив».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66843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Історія — одна з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найвразливіших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сфер для маніпуляцій.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Вона часто використовується державами як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інструмент політики та ідентичності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Дві країни можуть описувати одну й ту ж подію як «визволення» або як «окупацію». Один герой у різних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наративах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може бути «борцем за свободу» або «радикалом».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Тому наше завдання — не «вкласти одну правильну версію», а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дати інструменти для аналізу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щоб учень розумів: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✔ історичний текст завжди має автора, мету, контекст;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✔ факт без інтерпретації не існує;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✔ щоб зрозуміти минуле, треба знати, хто і чому розповідає цю історію.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863</Words>
  <Application>Microsoft Office PowerPoint</Application>
  <PresentationFormat>Экран (4:3)</PresentationFormat>
  <Paragraphs>128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</dc:creator>
  <cp:lastModifiedBy>usr</cp:lastModifiedBy>
  <cp:revision>23</cp:revision>
  <dcterms:created xsi:type="dcterms:W3CDTF">2025-11-16T17:02:10Z</dcterms:created>
  <dcterms:modified xsi:type="dcterms:W3CDTF">2025-11-16T21:51:47Z</dcterms:modified>
</cp:coreProperties>
</file>