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Inter" panose="020B0604020202020204" charset="0"/>
      <p:regular r:id="rId18"/>
    </p:embeddedFont>
    <p:embeddedFont>
      <p:font typeface="Manrope" panose="020B0604020202020204" charset="0"/>
      <p:regular r:id="rId19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609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31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znobox.r18@gmail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znobox.r18@mail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08790" y="1175147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Організація І етапу конкурсу-захисту наукових робіт Малої академії наук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073979" y="5771436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uk-UA" sz="2400" dirty="0"/>
              <a:t>Оксана ПОМІН, консультант КЗ «</a:t>
            </a:r>
            <a:r>
              <a:rPr lang="uk-UA" sz="2400" dirty="0" err="1"/>
              <a:t>Рокитнівський</a:t>
            </a:r>
            <a:r>
              <a:rPr lang="uk-UA" sz="2400" dirty="0"/>
              <a:t> ЦПРПП»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3803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8070" y="2998708"/>
            <a:ext cx="7601069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Типові помилки та як їх уникнути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748070" y="3863578"/>
            <a:ext cx="6473666" cy="1609606"/>
          </a:xfrm>
          <a:prstGeom prst="roundRect">
            <a:avLst>
              <a:gd name="adj" fmla="val 10458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73" y="3774281"/>
            <a:ext cx="224433" cy="224433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5338048"/>
            <a:ext cx="224433" cy="224433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51441" y="4166949"/>
            <a:ext cx="2338030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Плагіат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1051441" y="4571405"/>
            <a:ext cx="5866924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Найпоширеніша і найсерйозніша помилка – копіювання чужих досліджень без належного посилання. </a:t>
            </a:r>
            <a:r>
              <a:rPr lang="en-US" sz="14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Завжди цитуйте джерела!</a:t>
            </a:r>
            <a:endParaRPr lang="en-US" sz="1450" dirty="0"/>
          </a:p>
        </p:txBody>
      </p:sp>
      <p:sp>
        <p:nvSpPr>
          <p:cNvPr id="9" name="Shape 4"/>
          <p:cNvSpPr/>
          <p:nvPr/>
        </p:nvSpPr>
        <p:spPr>
          <a:xfrm>
            <a:off x="7408664" y="3863578"/>
            <a:ext cx="6473666" cy="1609606"/>
          </a:xfrm>
          <a:prstGeom prst="roundRect">
            <a:avLst>
              <a:gd name="adj" fmla="val 10458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367" y="3774281"/>
            <a:ext cx="224433" cy="224433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7194" y="5338048"/>
            <a:ext cx="224433" cy="224433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7712035" y="4166949"/>
            <a:ext cx="2939772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Недостатня аргументація</a:t>
            </a:r>
            <a:endParaRPr lang="en-US" sz="1800" dirty="0"/>
          </a:p>
        </p:txBody>
      </p:sp>
      <p:sp>
        <p:nvSpPr>
          <p:cNvPr id="13" name="Text 6"/>
          <p:cNvSpPr/>
          <p:nvPr/>
        </p:nvSpPr>
        <p:spPr>
          <a:xfrm>
            <a:off x="7712035" y="4571405"/>
            <a:ext cx="5866924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Слабкий виклад матеріалу, відсутність логічної послідовності та доказів. </a:t>
            </a:r>
            <a:r>
              <a:rPr lang="en-US" sz="14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Будуйте свої висновки на фактах та дослідженнях.</a:t>
            </a:r>
            <a:endParaRPr lang="en-US" sz="1450" dirty="0"/>
          </a:p>
        </p:txBody>
      </p:sp>
      <p:sp>
        <p:nvSpPr>
          <p:cNvPr id="14" name="Shape 7"/>
          <p:cNvSpPr/>
          <p:nvPr/>
        </p:nvSpPr>
        <p:spPr>
          <a:xfrm>
            <a:off x="748070" y="5660112"/>
            <a:ext cx="6473666" cy="1908810"/>
          </a:xfrm>
          <a:prstGeom prst="roundRect">
            <a:avLst>
              <a:gd name="adj" fmla="val 8819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73" y="5570815"/>
            <a:ext cx="224433" cy="224433"/>
          </a:xfrm>
          <a:prstGeom prst="rect">
            <a:avLst/>
          </a:prstGeom>
        </p:spPr>
      </p:pic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7433786"/>
            <a:ext cx="224433" cy="224433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1051441" y="5963483"/>
            <a:ext cx="2857143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Невідповідність профілю</a:t>
            </a:r>
            <a:endParaRPr lang="en-US" sz="1800" dirty="0"/>
          </a:p>
        </p:txBody>
      </p:sp>
      <p:sp>
        <p:nvSpPr>
          <p:cNvPr id="18" name="Text 9"/>
          <p:cNvSpPr/>
          <p:nvPr/>
        </p:nvSpPr>
        <p:spPr>
          <a:xfrm>
            <a:off x="1051441" y="6367939"/>
            <a:ext cx="5866924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Подання роботи в секцію, до якої вона не має відношення. </a:t>
            </a:r>
            <a:r>
              <a:rPr lang="en-US" sz="14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Ретельно вивчайте профілі секцій перед подачею.</a:t>
            </a:r>
            <a:endParaRPr lang="en-US" sz="1450" dirty="0"/>
          </a:p>
        </p:txBody>
      </p:sp>
      <p:sp>
        <p:nvSpPr>
          <p:cNvPr id="19" name="Shape 10"/>
          <p:cNvSpPr/>
          <p:nvPr/>
        </p:nvSpPr>
        <p:spPr>
          <a:xfrm>
            <a:off x="7408664" y="5660112"/>
            <a:ext cx="6473666" cy="1908810"/>
          </a:xfrm>
          <a:prstGeom prst="roundRect">
            <a:avLst>
              <a:gd name="adj" fmla="val 8819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367" y="5570815"/>
            <a:ext cx="224433" cy="224433"/>
          </a:xfrm>
          <a:prstGeom prst="rect">
            <a:avLst/>
          </a:prstGeom>
        </p:spPr>
      </p:pic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7194" y="7433786"/>
            <a:ext cx="224433" cy="224433"/>
          </a:xfrm>
          <a:prstGeom prst="rect">
            <a:avLst/>
          </a:prstGeom>
        </p:spPr>
      </p:pic>
      <p:sp>
        <p:nvSpPr>
          <p:cNvPr id="22" name="Text 11"/>
          <p:cNvSpPr/>
          <p:nvPr/>
        </p:nvSpPr>
        <p:spPr>
          <a:xfrm>
            <a:off x="7712035" y="5963483"/>
            <a:ext cx="2338030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Відсутність відгуків</a:t>
            </a:r>
            <a:endParaRPr lang="en-US" sz="1800" dirty="0"/>
          </a:p>
        </p:txBody>
      </p:sp>
      <p:sp>
        <p:nvSpPr>
          <p:cNvPr id="23" name="Text 12"/>
          <p:cNvSpPr/>
          <p:nvPr/>
        </p:nvSpPr>
        <p:spPr>
          <a:xfrm>
            <a:off x="7712035" y="6367939"/>
            <a:ext cx="5866924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Ігнорування вимоги щодо наявності відгуку наукового керівника та рецензії. Заздалегідь домовляйтесь з керівником та рецензентом.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94543" y="494823"/>
            <a:ext cx="594860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Підсумок і рекомендації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254091" y="211693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Важливий старт</a:t>
            </a:r>
            <a:endParaRPr lang="en-US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546152"/>
            <a:ext cx="3941207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І етап конкурсу-захисту МАН – це перший, але надзвичайно важливий крок на шляху до великих наукових звершень. Використайте його як можливість для розвитку.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9895284" y="17765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Ключ до успіху</a:t>
            </a:r>
            <a:endParaRPr lang="en-US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9895284" y="2205752"/>
            <a:ext cx="394132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Відповідальність, самостійність у дослідженнях та висока якість виконаної роботи є запорукою успішного виступу на конкурсі.</a:t>
            </a:r>
            <a:endParaRPr lang="en-US" sz="2000" dirty="0"/>
          </a:p>
        </p:txBody>
      </p:sp>
      <p:sp>
        <p:nvSpPr>
          <p:cNvPr id="11" name="Text 5"/>
          <p:cNvSpPr/>
          <p:nvPr/>
        </p:nvSpPr>
        <p:spPr>
          <a:xfrm>
            <a:off x="10278903" y="3928646"/>
            <a:ext cx="327326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Використовуйте підтримку</a:t>
            </a:r>
            <a:endParaRPr lang="en-US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9994463" y="4202787"/>
            <a:ext cx="384214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Не соромтеся звертатися за допомогою до своїх наукових керівників. Їхній досвід та знання стануть вашою неоціненною перевагою.</a:t>
            </a:r>
            <a:endParaRPr lang="en-US" sz="2000" dirty="0"/>
          </a:p>
        </p:txBody>
      </p:sp>
      <p:sp>
        <p:nvSpPr>
          <p:cNvPr id="15" name="Text 7"/>
          <p:cNvSpPr/>
          <p:nvPr/>
        </p:nvSpPr>
        <p:spPr>
          <a:xfrm>
            <a:off x="9658230" y="5889664"/>
            <a:ext cx="271795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Дотримуйтесь правил</a:t>
            </a:r>
            <a:endParaRPr lang="en-US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 8"/>
          <p:cNvSpPr/>
          <p:nvPr/>
        </p:nvSpPr>
        <p:spPr>
          <a:xfrm>
            <a:off x="9597628" y="6353354"/>
            <a:ext cx="394132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Уважне вивчення та неухильне дотримання всіх вимог та правил конкурсу допоможе уникнути прикрих помилок та дискваліфікації.</a:t>
            </a:r>
            <a:endParaRPr lang="en-US" sz="2000" dirty="0"/>
          </a:p>
        </p:txBody>
      </p:sp>
      <p:sp>
        <p:nvSpPr>
          <p:cNvPr id="19" name="Text 9"/>
          <p:cNvSpPr/>
          <p:nvPr/>
        </p:nvSpPr>
        <p:spPr>
          <a:xfrm>
            <a:off x="2007870" y="5271254"/>
            <a:ext cx="27271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Натхнення та перемог</a:t>
            </a:r>
            <a:endParaRPr lang="en-US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 10"/>
          <p:cNvSpPr/>
          <p:nvPr/>
        </p:nvSpPr>
        <p:spPr>
          <a:xfrm>
            <a:off x="793790" y="5700474"/>
            <a:ext cx="394120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Бажаємо вам невичерпного натхнення у ваших наукових пошуках та яскравих перемог на всіх етапах Малої академії наук!</a:t>
            </a:r>
            <a:endParaRPr lang="en-US" sz="2000" dirty="0"/>
          </a:p>
        </p:txBody>
      </p:sp>
      <p:sp>
        <p:nvSpPr>
          <p:cNvPr id="24" name="Стрелка вправо 23"/>
          <p:cNvSpPr/>
          <p:nvPr/>
        </p:nvSpPr>
        <p:spPr>
          <a:xfrm>
            <a:off x="8524048" y="4686300"/>
            <a:ext cx="1257300" cy="15156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Стрелка вправо 24"/>
          <p:cNvSpPr/>
          <p:nvPr/>
        </p:nvSpPr>
        <p:spPr>
          <a:xfrm rot="20008428">
            <a:off x="8630227" y="2908371"/>
            <a:ext cx="1257300" cy="15156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Пятно 2 28"/>
          <p:cNvSpPr/>
          <p:nvPr/>
        </p:nvSpPr>
        <p:spPr>
          <a:xfrm>
            <a:off x="5443910" y="3235285"/>
            <a:ext cx="3444805" cy="2790207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Стрелка вправо 29"/>
          <p:cNvSpPr/>
          <p:nvPr/>
        </p:nvSpPr>
        <p:spPr>
          <a:xfrm rot="12765569">
            <a:off x="4930787" y="3163269"/>
            <a:ext cx="1257300" cy="15156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Стрелка вправо 30"/>
          <p:cNvSpPr/>
          <p:nvPr/>
        </p:nvSpPr>
        <p:spPr>
          <a:xfrm rot="2495752">
            <a:off x="8033909" y="6091202"/>
            <a:ext cx="1257300" cy="15156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Стрелка вправо 31"/>
          <p:cNvSpPr/>
          <p:nvPr/>
        </p:nvSpPr>
        <p:spPr>
          <a:xfrm rot="9893836">
            <a:off x="4873775" y="5968961"/>
            <a:ext cx="1257300" cy="15156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981307" y="7392983"/>
            <a:ext cx="73152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https://cpr.rokosvita.org.ua/dokumenty-dlya-provedennya-i-etapu-konkursu-zahystu-naukovyh-robit-rivnenskoyi-maloyi-akademiyi-nauk/</a:t>
            </a:r>
            <a:endParaRPr lang="uk-UA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7803" y="662464"/>
            <a:ext cx="7641193" cy="1174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Що таке І етап конкурсу-захисту МАН?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237803" y="2118360"/>
            <a:ext cx="3726656" cy="2630448"/>
          </a:xfrm>
          <a:prstGeom prst="roundRect">
            <a:avLst>
              <a:gd name="adj" fmla="val 4171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14943" y="2118360"/>
            <a:ext cx="91440" cy="2630448"/>
          </a:xfrm>
          <a:prstGeom prst="roundRect">
            <a:avLst>
              <a:gd name="adj" fmla="val 184905"/>
            </a:avLst>
          </a:prstGeom>
          <a:solidFill>
            <a:srgbClr val="FF7047"/>
          </a:solidFill>
          <a:ln/>
        </p:spPr>
      </p:sp>
      <p:sp>
        <p:nvSpPr>
          <p:cNvPr id="6" name="Text 3"/>
          <p:cNvSpPr/>
          <p:nvPr/>
        </p:nvSpPr>
        <p:spPr>
          <a:xfrm>
            <a:off x="6517005" y="2328982"/>
            <a:ext cx="3215759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 err="1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Районний</a:t>
            </a: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800" dirty="0" err="1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рівень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6517005" y="2735104"/>
            <a:ext cx="3236833" cy="1803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Перший етап Всеукраїнського конкурсу-захисту науково-дослідницьких робіт учнів-членів Малої академії наук України є фундаментом для подальшого зростання молодих дослідників.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10152221" y="2118360"/>
            <a:ext cx="3726775" cy="2630448"/>
          </a:xfrm>
          <a:prstGeom prst="roundRect">
            <a:avLst>
              <a:gd name="adj" fmla="val 4171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0129361" y="2118360"/>
            <a:ext cx="91440" cy="2630448"/>
          </a:xfrm>
          <a:prstGeom prst="roundRect">
            <a:avLst>
              <a:gd name="adj" fmla="val 184905"/>
            </a:avLst>
          </a:prstGeom>
          <a:solidFill>
            <a:srgbClr val="FF7047"/>
          </a:solidFill>
          <a:ln/>
        </p:spPr>
      </p:sp>
      <p:sp>
        <p:nvSpPr>
          <p:cNvPr id="10" name="Text 7"/>
          <p:cNvSpPr/>
          <p:nvPr/>
        </p:nvSpPr>
        <p:spPr>
          <a:xfrm>
            <a:off x="10431423" y="2328982"/>
            <a:ext cx="314694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Мета: Популяризація науки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10431423" y="2735104"/>
            <a:ext cx="3236952" cy="1502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Основне завдання цього етапу — популяризація наукових знань серед молоді, виявлення обдарованих учнів, їх підтримка та розвиток наукового потенціалу.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6237803" y="4936569"/>
            <a:ext cx="3726656" cy="2630448"/>
          </a:xfrm>
          <a:prstGeom prst="roundRect">
            <a:avLst>
              <a:gd name="adj" fmla="val 4171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214943" y="4936569"/>
            <a:ext cx="91440" cy="2630448"/>
          </a:xfrm>
          <a:prstGeom prst="roundRect">
            <a:avLst>
              <a:gd name="adj" fmla="val 184905"/>
            </a:avLst>
          </a:prstGeom>
          <a:solidFill>
            <a:srgbClr val="FF7047"/>
          </a:solidFill>
          <a:ln/>
        </p:spPr>
      </p:sp>
      <p:sp>
        <p:nvSpPr>
          <p:cNvPr id="14" name="Text 11"/>
          <p:cNvSpPr/>
          <p:nvPr/>
        </p:nvSpPr>
        <p:spPr>
          <a:xfrm>
            <a:off x="6517005" y="5147191"/>
            <a:ext cx="234827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Відбіркова ланка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6517005" y="5553313"/>
            <a:ext cx="3236833" cy="1803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Успішне проходження І етапу є обов'язковою умовою для участі у </a:t>
            </a:r>
            <a:r>
              <a:rPr lang="en-US" sz="1450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наступних</a:t>
            </a: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uk-UA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обласних</a:t>
            </a: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та всеукраїнських етапах конкурсу, відкриваючи шлях до значних досягнень.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043" y="495657"/>
            <a:ext cx="5363051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Хто може брати участь?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43" y="1532096"/>
            <a:ext cx="6374249" cy="6374249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42728" y="1532096"/>
            <a:ext cx="721043" cy="1687592"/>
          </a:xfrm>
          <a:prstGeom prst="roundRect">
            <a:avLst>
              <a:gd name="adj" fmla="val 36003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767995" y="2206823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8444032" y="1712357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Учні 8-11 класів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8444032" y="2174319"/>
            <a:ext cx="5472946" cy="865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До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участі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запрошуються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учні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віком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від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14 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до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18 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років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які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здобувають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освіту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в 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закладах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загальної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середньої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позашкільної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або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професійної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(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професійно-технічної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) </a:t>
            </a:r>
            <a:r>
              <a:rPr lang="en-US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освіти</a:t>
            </a: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7542728" y="3399949"/>
            <a:ext cx="721043" cy="1687592"/>
          </a:xfrm>
          <a:prstGeom prst="roundRect">
            <a:avLst>
              <a:gd name="adj" fmla="val 36003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767995" y="4074676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8444032" y="3580209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Багатопрофільність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8444032" y="4042172"/>
            <a:ext cx="5472946" cy="865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Учасник має право подавати науково-дослідницькі роботи у кількох наукових секціях, але кожна робота повинна мати унікальний зміст і не дублюватися.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7542728" y="5267801"/>
            <a:ext cx="721043" cy="1687592"/>
          </a:xfrm>
          <a:prstGeom prst="roundRect">
            <a:avLst>
              <a:gd name="adj" fmla="val 36003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767995" y="5942528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8444032" y="5448062"/>
            <a:ext cx="3546158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Самостійність та доброчесність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8444032" y="5910024"/>
            <a:ext cx="5472946" cy="865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Ключовими вимогами є самостійність виконання дослідження та суворе дотримання принципів академічної доброчесності. Плагіат та запозичення категорично заборонені.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043" y="495657"/>
            <a:ext cx="5363051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uk-UA" sz="3500" dirty="0"/>
              <a:t>НОРМАТИВНІ ДОКУМЕНТИ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198296" y="1129665"/>
            <a:ext cx="721043" cy="1687592"/>
          </a:xfrm>
          <a:prstGeom prst="roundRect">
            <a:avLst>
              <a:gd name="adj" fmla="val 36003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50652" y="1868805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417856" y="1513403"/>
            <a:ext cx="11910893" cy="9569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uk-UA" sz="2000" dirty="0"/>
              <a:t>Наказ Міністерства освіти і науки України від 04 листопада 2025 року №1470 «Про проведення Всеукраїнського конкурсу-захисту науково-дослідницьких робіт учнів-членів Малої академії наук України у 2025/2026 навчальному році»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195020" y="2881610"/>
            <a:ext cx="721043" cy="1687592"/>
          </a:xfrm>
          <a:prstGeom prst="roundRect">
            <a:avLst>
              <a:gd name="adj" fmla="val 36003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53742" y="3624086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2014657" y="3475018"/>
            <a:ext cx="5472946" cy="865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225325" y="4631293"/>
            <a:ext cx="721043" cy="1687592"/>
          </a:xfrm>
          <a:prstGeom prst="roundRect">
            <a:avLst>
              <a:gd name="adj" fmla="val 36003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55473" y="5309356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174785" y="4927641"/>
            <a:ext cx="11653718" cy="7737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uk-UA" sz="2000" dirty="0"/>
              <a:t>Наказ департаменту освіти і науки Рівненської обласної державної адміністрації від 08 листопада 2024 року №241 «Про затвердження Правил проведення І та ІІ етапів Всеукраїнського конкурсу-захисту науково-дослідницьких робіт учнів-членів Малої академії наук України в Рівненській області у 2024/2025 навчальному році</a:t>
            </a:r>
            <a:endParaRPr lang="en-US" sz="2000" dirty="0"/>
          </a:p>
        </p:txBody>
      </p:sp>
      <p:sp>
        <p:nvSpPr>
          <p:cNvPr id="16" name="Text 4"/>
          <p:cNvSpPr/>
          <p:nvPr/>
        </p:nvSpPr>
        <p:spPr>
          <a:xfrm>
            <a:off x="1174785" y="3220522"/>
            <a:ext cx="11910893" cy="9569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uk-UA" sz="2000" dirty="0"/>
              <a:t>Наказ департаменту освіти і науки Рівненської обласної державної адміністрації від 14 листопада 2025 року№199 «Про проведення ІІ етапу Всеукраїнського конкурсу-захисту науково-дослідницьких робіт учнів-членів Малої академії наук України в Рівненській області у 2025/2026 навчальному році»</a:t>
            </a:r>
            <a:endParaRPr lang="en-US" sz="2000" dirty="0"/>
          </a:p>
        </p:txBody>
      </p:sp>
      <p:sp>
        <p:nvSpPr>
          <p:cNvPr id="17" name="Shape 9"/>
          <p:cNvSpPr/>
          <p:nvPr/>
        </p:nvSpPr>
        <p:spPr>
          <a:xfrm>
            <a:off x="198296" y="6468606"/>
            <a:ext cx="721043" cy="1687592"/>
          </a:xfrm>
          <a:prstGeom prst="roundRect">
            <a:avLst>
              <a:gd name="adj" fmla="val 36003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8" name="Text 10"/>
          <p:cNvSpPr/>
          <p:nvPr/>
        </p:nvSpPr>
        <p:spPr>
          <a:xfrm>
            <a:off x="420345" y="7208760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uk-UA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</a:rPr>
              <a:t>4</a:t>
            </a:r>
            <a:endParaRPr lang="en-US" sz="2100" dirty="0"/>
          </a:p>
        </p:txBody>
      </p:sp>
      <p:sp>
        <p:nvSpPr>
          <p:cNvPr id="19" name="Text 12"/>
          <p:cNvSpPr/>
          <p:nvPr/>
        </p:nvSpPr>
        <p:spPr>
          <a:xfrm>
            <a:off x="1303372" y="6603982"/>
            <a:ext cx="11653718" cy="7737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uk-UA" sz="2000" dirty="0"/>
              <a:t>Наказ комунального закладу «</a:t>
            </a:r>
            <a:r>
              <a:rPr lang="uk-UA" sz="2000" dirty="0" err="1"/>
              <a:t>Рокитнівський</a:t>
            </a:r>
            <a:r>
              <a:rPr lang="uk-UA" sz="2000" dirty="0"/>
              <a:t> центр професійного розвитку педагогічних працівників» </a:t>
            </a:r>
            <a:r>
              <a:rPr lang="uk-UA" sz="2000" dirty="0">
                <a:solidFill>
                  <a:srgbClr val="FF0000"/>
                </a:solidFill>
              </a:rPr>
              <a:t>від 2025 року №1 </a:t>
            </a:r>
            <a:r>
              <a:rPr lang="uk-UA" sz="2000" dirty="0"/>
              <a:t>«Про проведення І етапу Всеукраїнського конкурсу-захисту науково-дослідницьких робіт учнів-членів Малої академії наук України у 2025/2026 навчальному році»</a:t>
            </a:r>
          </a:p>
          <a:p>
            <a:pPr>
              <a:lnSpc>
                <a:spcPts val="225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9887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1489" y="632341"/>
            <a:ext cx="5988368" cy="558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Вимоги до наукової роботи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201489" y="1459111"/>
            <a:ext cx="7713821" cy="6138029"/>
          </a:xfrm>
          <a:prstGeom prst="roundRect">
            <a:avLst>
              <a:gd name="adj" fmla="val 2621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09109" y="1466731"/>
            <a:ext cx="7698581" cy="1602224"/>
          </a:xfrm>
          <a:prstGeom prst="roundRect">
            <a:avLst>
              <a:gd name="adj" fmla="val 10042"/>
            </a:avLst>
          </a:prstGeom>
          <a:solidFill>
            <a:srgbClr val="FFFFFF"/>
          </a:solidFill>
          <a:ln/>
        </p:spPr>
      </p:sp>
      <p:sp>
        <p:nvSpPr>
          <p:cNvPr id="6" name="Text 3"/>
          <p:cNvSpPr/>
          <p:nvPr/>
        </p:nvSpPr>
        <p:spPr>
          <a:xfrm>
            <a:off x="6387822" y="1645444"/>
            <a:ext cx="2733913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Дослідницький характер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387822" y="2031921"/>
            <a:ext cx="7341156" cy="858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Робота має демонструвати глибокий проблемно-пошуковий характер, містити власні дослідження, експерименти та ретельний аналіз отриманих даних. Це не має бути реферат.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6209109" y="3068955"/>
            <a:ext cx="7698581" cy="1602224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9" name="Shape 6"/>
          <p:cNvSpPr/>
          <p:nvPr/>
        </p:nvSpPr>
        <p:spPr>
          <a:xfrm>
            <a:off x="6209109" y="3068955"/>
            <a:ext cx="7698581" cy="22860"/>
          </a:xfrm>
          <a:prstGeom prst="roundRect">
            <a:avLst>
              <a:gd name="adj" fmla="val 703844"/>
            </a:avLst>
          </a:prstGeom>
          <a:solidFill>
            <a:srgbClr val="E5562D"/>
          </a:solidFill>
          <a:ln/>
        </p:spPr>
      </p:sp>
      <p:sp>
        <p:nvSpPr>
          <p:cNvPr id="10" name="Text 7"/>
          <p:cNvSpPr/>
          <p:nvPr/>
        </p:nvSpPr>
        <p:spPr>
          <a:xfrm>
            <a:off x="6387822" y="3247668"/>
            <a:ext cx="2234684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Чітка структура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6387822" y="3634145"/>
            <a:ext cx="7341156" cy="858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Необхідно чітко сформулювати мету, визначити об'єкт і предмет дослідження, поставити конкретні завдання та обрати відповідні методи. Це забезпечує логічність та послідовність.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6209109" y="4671179"/>
            <a:ext cx="7698581" cy="1316117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3" name="Shape 10"/>
          <p:cNvSpPr/>
          <p:nvPr/>
        </p:nvSpPr>
        <p:spPr>
          <a:xfrm>
            <a:off x="6209109" y="4671179"/>
            <a:ext cx="7698581" cy="22860"/>
          </a:xfrm>
          <a:prstGeom prst="roundRect">
            <a:avLst>
              <a:gd name="adj" fmla="val 703844"/>
            </a:avLst>
          </a:prstGeom>
          <a:solidFill>
            <a:srgbClr val="E5562D"/>
          </a:solidFill>
          <a:ln/>
        </p:spPr>
      </p:sp>
      <p:sp>
        <p:nvSpPr>
          <p:cNvPr id="14" name="Text 11"/>
          <p:cNvSpPr/>
          <p:nvPr/>
        </p:nvSpPr>
        <p:spPr>
          <a:xfrm>
            <a:off x="6387822" y="4849892"/>
            <a:ext cx="3458766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Аргументація та оригінальність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6387822" y="5236369"/>
            <a:ext cx="7341156" cy="572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Структура роботи повинна бути логічною та аргументованою. Категорично забороняється плагіат та бездоказові твердження. Оригінальність є пріоритетом.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6209109" y="5987296"/>
            <a:ext cx="7698581" cy="1602224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7" name="Shape 14"/>
          <p:cNvSpPr/>
          <p:nvPr/>
        </p:nvSpPr>
        <p:spPr>
          <a:xfrm>
            <a:off x="6209109" y="5987296"/>
            <a:ext cx="7698581" cy="22860"/>
          </a:xfrm>
          <a:prstGeom prst="roundRect">
            <a:avLst>
              <a:gd name="adj" fmla="val 703844"/>
            </a:avLst>
          </a:prstGeom>
          <a:solidFill>
            <a:srgbClr val="E5562D"/>
          </a:solidFill>
          <a:ln/>
        </p:spPr>
      </p:sp>
      <p:sp>
        <p:nvSpPr>
          <p:cNvPr id="18" name="Text 15"/>
          <p:cNvSpPr/>
          <p:nvPr/>
        </p:nvSpPr>
        <p:spPr>
          <a:xfrm>
            <a:off x="6387822" y="6166009"/>
            <a:ext cx="2419945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Обов'язкові елементи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6387822" y="6552486"/>
            <a:ext cx="7341156" cy="858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Кожна робота мусить включати титульний аркуш, анотацію, зміст, вступ, основну частину, висновки та список використаних джерел. Це стандарти наукового оформлення.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232" y="631507"/>
            <a:ext cx="7016472" cy="556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uk-UA" sz="35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</a:t>
            </a:r>
            <a:r>
              <a:rPr lang="en-US" sz="3500" dirty="0" err="1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одання</a:t>
            </a:r>
            <a:r>
              <a:rPr lang="en-US" sz="35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роботи</a:t>
            </a:r>
            <a:endParaRPr lang="en-US" sz="3500" dirty="0"/>
          </a:p>
        </p:txBody>
      </p:sp>
      <p:sp>
        <p:nvSpPr>
          <p:cNvPr id="14" name="Text 8"/>
          <p:cNvSpPr/>
          <p:nvPr/>
        </p:nvSpPr>
        <p:spPr>
          <a:xfrm>
            <a:off x="712232" y="1658725"/>
            <a:ext cx="12423906" cy="52327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uk-UA" sz="2400" dirty="0"/>
              <a:t>	Пакет документів кожен учасник має надіслати в електронному  вигляді з особистої електронної пошти на електронну адресу </a:t>
            </a:r>
            <a:r>
              <a:rPr lang="en-US" sz="2400" u="sng" dirty="0" err="1">
                <a:hlinkClick r:id="rId3"/>
              </a:rPr>
              <a:t>znobox</a:t>
            </a:r>
            <a:r>
              <a:rPr lang="uk-UA" sz="2400" u="sng" dirty="0">
                <a:hlinkClick r:id="rId3"/>
              </a:rPr>
              <a:t>.</a:t>
            </a:r>
            <a:r>
              <a:rPr lang="en-US" sz="2400" u="sng" dirty="0">
                <a:hlinkClick r:id="rId3"/>
              </a:rPr>
              <a:t>r</a:t>
            </a:r>
            <a:r>
              <a:rPr lang="uk-UA" sz="2400" u="sng" dirty="0">
                <a:hlinkClick r:id="rId3"/>
              </a:rPr>
              <a:t>18@</a:t>
            </a:r>
            <a:r>
              <a:rPr lang="en-US" sz="2400" u="sng" dirty="0" err="1">
                <a:hlinkClick r:id="rId3"/>
              </a:rPr>
              <a:t>gmail</a:t>
            </a:r>
            <a:r>
              <a:rPr lang="uk-UA" sz="2400" u="sng" dirty="0">
                <a:hlinkClick r:id="rId3"/>
              </a:rPr>
              <a:t>.</a:t>
            </a:r>
            <a:r>
              <a:rPr lang="en-US" sz="2400" u="sng" dirty="0">
                <a:hlinkClick r:id="rId3"/>
              </a:rPr>
              <a:t>com</a:t>
            </a:r>
            <a:r>
              <a:rPr lang="en-US" sz="2400" dirty="0"/>
              <a:t> </a:t>
            </a:r>
            <a:r>
              <a:rPr lang="uk-UA" sz="2400" dirty="0"/>
              <a:t>до </a:t>
            </a:r>
            <a:r>
              <a:rPr lang="uk-UA" sz="2400" b="1" dirty="0"/>
              <a:t>10.01.2026</a:t>
            </a:r>
            <a:r>
              <a:rPr lang="uk-UA" sz="2400" dirty="0"/>
              <a:t> року. Поштова адреса, з якої буде відсилатися інформація, має бути від </a:t>
            </a:r>
            <a:r>
              <a:rPr lang="en-US" sz="2400" dirty="0"/>
              <a:t>Google</a:t>
            </a:r>
            <a:r>
              <a:rPr lang="uk-UA" sz="2400" dirty="0"/>
              <a:t>, оскільки конкурс-захист проводитиметься онлайн на базі </a:t>
            </a:r>
            <a:r>
              <a:rPr lang="en-US" sz="2400" dirty="0"/>
              <a:t>Google</a:t>
            </a:r>
            <a:r>
              <a:rPr lang="uk-UA" sz="2400" dirty="0"/>
              <a:t>-сервісів.</a:t>
            </a:r>
          </a:p>
          <a:p>
            <a:r>
              <a:rPr lang="uk-UA" sz="2400" dirty="0"/>
              <a:t>	У заголовку листа має бути вказано «Назва секції», Прізвище Ім´я По батькові учасника, наприклад: секція «Математика» Павленко Марія Василівна.</a:t>
            </a:r>
          </a:p>
          <a:p>
            <a:r>
              <a:rPr lang="uk-UA" sz="2400" dirty="0"/>
              <a:t>	У лист необхідно вкласти такі файли:</a:t>
            </a:r>
          </a:p>
          <a:p>
            <a:pPr lvl="0"/>
            <a:r>
              <a:rPr lang="uk-UA" sz="2400" b="1" i="1" u="sng" dirty="0"/>
              <a:t>1. Заявка</a:t>
            </a:r>
            <a:r>
              <a:rPr lang="uk-UA" sz="2400" dirty="0"/>
              <a:t> на участь в І етапі (формат Microsoft Word).</a:t>
            </a:r>
          </a:p>
          <a:p>
            <a:pPr lvl="0"/>
            <a:r>
              <a:rPr lang="uk-UA" sz="2400" b="1" i="1" u="sng" dirty="0"/>
              <a:t>2. Дослідницька робота</a:t>
            </a:r>
            <a:r>
              <a:rPr lang="uk-UA" sz="2400" b="1" i="1" dirty="0"/>
              <a:t> </a:t>
            </a:r>
            <a:r>
              <a:rPr lang="uk-UA" sz="2400" dirty="0"/>
              <a:t>учасника в електронному вигляді (формат Microsoft Word).</a:t>
            </a:r>
          </a:p>
          <a:p>
            <a:pPr lvl="0"/>
            <a:r>
              <a:rPr lang="uk-UA" sz="2400" b="1" i="1" u="sng" dirty="0"/>
              <a:t>3. </a:t>
            </a:r>
            <a:r>
              <a:rPr lang="uk-UA" sz="2400" b="1" i="1" u="sng" dirty="0" err="1"/>
              <a:t>Постер</a:t>
            </a:r>
            <a:r>
              <a:rPr lang="uk-UA" sz="2400" dirty="0"/>
              <a:t> (формат </a:t>
            </a:r>
            <a:r>
              <a:rPr lang="uk-UA" sz="2400" dirty="0" err="1"/>
              <a:t>pdf</a:t>
            </a:r>
            <a:r>
              <a:rPr lang="uk-UA" sz="2400" dirty="0"/>
              <a:t>).</a:t>
            </a:r>
          </a:p>
          <a:p>
            <a:pPr lvl="0"/>
            <a:r>
              <a:rPr lang="uk-UA" sz="2400" b="1" i="1" u="sng" dirty="0"/>
              <a:t>4. Декларація академічної доброчесності </a:t>
            </a:r>
            <a:r>
              <a:rPr lang="uk-UA" sz="2400" dirty="0"/>
              <a:t>(</a:t>
            </a:r>
            <a:r>
              <a:rPr lang="uk-UA" sz="2400" dirty="0" err="1"/>
              <a:t>відсканована</a:t>
            </a:r>
            <a:r>
              <a:rPr lang="uk-UA" sz="2400" dirty="0"/>
              <a:t> або сфотографована)</a:t>
            </a:r>
          </a:p>
          <a:p>
            <a:r>
              <a:rPr lang="uk-UA" sz="2400" dirty="0"/>
              <a:t>	Всі вкладені в електронний лист файли повинні мати відповідну назву, в якій вказано вміст </a:t>
            </a:r>
            <a:r>
              <a:rPr lang="uk-UA" sz="2400" dirty="0" err="1"/>
              <a:t>файла</a:t>
            </a:r>
            <a:r>
              <a:rPr lang="uk-UA" sz="2400" dirty="0"/>
              <a:t> та ПІБ учасника. </a:t>
            </a:r>
          </a:p>
          <a:p>
            <a:r>
              <a:rPr lang="uk-UA" sz="2400" i="1" dirty="0"/>
              <a:t>Наприклад</a:t>
            </a:r>
            <a:r>
              <a:rPr lang="uk-UA" sz="2400" dirty="0"/>
              <a:t>, файл роботи має називатися «Робота Павленко Марія Василівна», файл заявки – «Заявка Павленко Марія Василівна»</a:t>
            </a:r>
            <a:endParaRPr lang="en-US" sz="24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4234" y="6359187"/>
            <a:ext cx="1801201" cy="18012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9610" y="546378"/>
            <a:ext cx="5397341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latin typeface="Inter" pitchFamily="34" charset="0"/>
                <a:ea typeface="Inter" pitchFamily="34" charset="-122"/>
                <a:cs typeface="Inter" pitchFamily="34" charset="-120"/>
              </a:rPr>
              <a:t>Етапи проведення І етапу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689610" y="1343739"/>
            <a:ext cx="17240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689610" y="1613892"/>
            <a:ext cx="7764780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6" name="Text 3"/>
          <p:cNvSpPr/>
          <p:nvPr/>
        </p:nvSpPr>
        <p:spPr>
          <a:xfrm>
            <a:off x="689610" y="1745813"/>
            <a:ext cx="2261592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Подача пакету документів у електронному вигляді на електронну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почту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znobox.r18@mail.com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09.01.2026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89610" y="2971681"/>
            <a:ext cx="17240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775811" y="3014507"/>
            <a:ext cx="7764780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0" name="Text 7"/>
          <p:cNvSpPr/>
          <p:nvPr/>
        </p:nvSpPr>
        <p:spPr>
          <a:xfrm>
            <a:off x="689610" y="3373755"/>
            <a:ext cx="2155031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dirty="0" err="1">
                <a:latin typeface="Inter" pitchFamily="34" charset="0"/>
                <a:ea typeface="Inter" pitchFamily="34" charset="-122"/>
                <a:cs typeface="Inter" pitchFamily="34" charset="-120"/>
              </a:rPr>
              <a:t>Заочне</a:t>
            </a:r>
            <a:r>
              <a:rPr lang="en-US" sz="2200" dirty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200" dirty="0" err="1">
                <a:latin typeface="Inter" pitchFamily="34" charset="0"/>
                <a:ea typeface="Inter" pitchFamily="34" charset="-122"/>
                <a:cs typeface="Inter" pitchFamily="34" charset="-120"/>
              </a:rPr>
              <a:t>оцінювання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775811" y="3746421"/>
            <a:ext cx="7764780" cy="551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 err="1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Після</a:t>
            </a:r>
            <a:r>
              <a:rPr lang="en-US" sz="20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отримання документів</a:t>
            </a:r>
            <a:r>
              <a:rPr lang="en-US" sz="20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 відбувається заочне оцінювання робіт журі, яке аналізує подані матеріали, звертаючи увагу на відповідність вимогам та якість </a:t>
            </a:r>
            <a:r>
              <a:rPr lang="en-US" sz="2000" dirty="0" err="1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дослідження</a:t>
            </a:r>
            <a:r>
              <a:rPr lang="en-US" sz="20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.</a:t>
            </a:r>
            <a:r>
              <a:rPr lang="uk-UA" sz="20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 </a:t>
            </a:r>
            <a:r>
              <a:rPr lang="uk-UA" sz="2200" b="1" i="1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12-13.01.2026</a:t>
            </a:r>
            <a:endParaRPr lang="en-US" sz="2200" b="1" i="1" dirty="0">
              <a:latin typeface="Arial" panose="020B0604020202020204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89610" y="4599623"/>
            <a:ext cx="17240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89610" y="4869775"/>
            <a:ext cx="7764780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4" name="Text 11"/>
          <p:cNvSpPr/>
          <p:nvPr/>
        </p:nvSpPr>
        <p:spPr>
          <a:xfrm>
            <a:off x="689610" y="5001697"/>
            <a:ext cx="2155031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uk-UA" sz="2200" dirty="0" err="1">
                <a:latin typeface="Inter" pitchFamily="34" charset="0"/>
                <a:ea typeface="Inter" pitchFamily="34" charset="-122"/>
                <a:cs typeface="Inter" pitchFamily="34" charset="-120"/>
              </a:rPr>
              <a:t>Постерний</a:t>
            </a:r>
            <a:r>
              <a:rPr lang="uk-UA" sz="2200" dirty="0">
                <a:latin typeface="Inter" pitchFamily="34" charset="0"/>
                <a:ea typeface="Inter" pitchFamily="34" charset="-122"/>
                <a:cs typeface="Inter" pitchFamily="34" charset="-120"/>
              </a:rPr>
              <a:t> захист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89610" y="5374362"/>
            <a:ext cx="7764780" cy="551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Наступний етап – це </a:t>
            </a:r>
            <a:r>
              <a:rPr lang="en-US" sz="2000" dirty="0" err="1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безпосередній</a:t>
            </a:r>
            <a:r>
              <a:rPr lang="en-US" sz="2000" dirty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 </a:t>
            </a:r>
            <a:r>
              <a:rPr lang="uk-UA" sz="2000" dirty="0" err="1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постерний</a:t>
            </a:r>
            <a:r>
              <a:rPr lang="uk-UA" sz="2000" dirty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захист</a:t>
            </a:r>
            <a:r>
              <a:rPr lang="en-US" sz="2000" dirty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наукових</a:t>
            </a:r>
            <a:r>
              <a:rPr lang="en-US" sz="2000" dirty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робіт</a:t>
            </a:r>
            <a:r>
              <a:rPr lang="uk-UA" sz="2000" dirty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де</a:t>
            </a:r>
            <a:r>
              <a:rPr lang="en-US" sz="2000" dirty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 учасники презентують свої дослідження.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89610" y="6227564"/>
            <a:ext cx="17240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350" dirty="0"/>
          </a:p>
        </p:txBody>
      </p:sp>
      <p:sp>
        <p:nvSpPr>
          <p:cNvPr id="17" name="Shape 14"/>
          <p:cNvSpPr/>
          <p:nvPr/>
        </p:nvSpPr>
        <p:spPr>
          <a:xfrm>
            <a:off x="689610" y="6497717"/>
            <a:ext cx="7764780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8" name="Text 15"/>
          <p:cNvSpPr/>
          <p:nvPr/>
        </p:nvSpPr>
        <p:spPr>
          <a:xfrm>
            <a:off x="689610" y="6629638"/>
            <a:ext cx="2582585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dirty="0">
                <a:latin typeface="Inter" pitchFamily="34" charset="0"/>
                <a:ea typeface="Inter" pitchFamily="34" charset="-122"/>
                <a:cs typeface="Inter" pitchFamily="34" charset="-120"/>
              </a:rPr>
              <a:t>Визначення переможців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689610" y="7002304"/>
            <a:ext cx="7764780" cy="551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За результатами захисту та заочного оцінювання журі визначає переможців (І, ІІ, ІІІ місця), які отримують допуск до участі у ІІ (</a:t>
            </a:r>
            <a:r>
              <a:rPr lang="en-US" sz="2000" dirty="0" err="1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обласному</a:t>
            </a:r>
            <a:r>
              <a:rPr lang="en-US" sz="2000" dirty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) етапі конкурсу.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4255" y="484108"/>
            <a:ext cx="5603915" cy="550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Роль наукового керівника</a:t>
            </a:r>
            <a:endParaRPr lang="en-US" sz="3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55" y="1496378"/>
            <a:ext cx="5030986" cy="5030986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72438" y="1496378"/>
            <a:ext cx="7761208" cy="1381720"/>
          </a:xfrm>
          <a:prstGeom prst="roundRect">
            <a:avLst>
              <a:gd name="adj" fmla="val 3058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56032" y="1679972"/>
            <a:ext cx="2372082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Вибір теми та методів</a:t>
            </a:r>
            <a:endParaRPr lang="en-US" sz="2200" b="1" dirty="0"/>
          </a:p>
        </p:txBody>
      </p:sp>
      <p:sp>
        <p:nvSpPr>
          <p:cNvPr id="6" name="Text 3"/>
          <p:cNvSpPr/>
          <p:nvPr/>
        </p:nvSpPr>
        <p:spPr>
          <a:xfrm>
            <a:off x="6456392" y="1990990"/>
            <a:ext cx="7394019" cy="563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Науковий керівник надає цінні консультації щодо вибору актуальної теми дослідження, допомагає визначити оптимальні методи та джерела інформації.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6172438" y="3054072"/>
            <a:ext cx="7761208" cy="1381720"/>
          </a:xfrm>
          <a:prstGeom prst="roundRect">
            <a:avLst>
              <a:gd name="adj" fmla="val 3058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56032" y="3237667"/>
            <a:ext cx="3196352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Підтвердження достовірності</a:t>
            </a:r>
            <a:endParaRPr lang="en-US" sz="2200" b="1" dirty="0"/>
          </a:p>
        </p:txBody>
      </p:sp>
      <p:sp>
        <p:nvSpPr>
          <p:cNvPr id="9" name="Text 6"/>
          <p:cNvSpPr/>
          <p:nvPr/>
        </p:nvSpPr>
        <p:spPr>
          <a:xfrm>
            <a:off x="6356032" y="3510560"/>
            <a:ext cx="7394019" cy="563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Саме керівник у своєму відгуку підтверджує достовірність отриманих результатів дослідження та самостійність виконання роботи учнем.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6172438" y="4611767"/>
            <a:ext cx="7761208" cy="1381720"/>
          </a:xfrm>
          <a:prstGeom prst="roundRect">
            <a:avLst>
              <a:gd name="adj" fmla="val 3058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356032" y="4795361"/>
            <a:ext cx="2399109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Підготовка до захисту</a:t>
            </a:r>
            <a:endParaRPr lang="en-US" sz="2200" b="1" dirty="0"/>
          </a:p>
        </p:txBody>
      </p:sp>
      <p:sp>
        <p:nvSpPr>
          <p:cNvPr id="12" name="Text 9"/>
          <p:cNvSpPr/>
          <p:nvPr/>
        </p:nvSpPr>
        <p:spPr>
          <a:xfrm>
            <a:off x="6356032" y="5087081"/>
            <a:ext cx="7394019" cy="563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Керівник відіграє ключову роль у допомозі учневі підготувати оформлення роботи згідно з вимогами та ефективно презентувати її під час захисту.</a:t>
            </a:r>
            <a:endParaRPr lang="en-US" sz="1900" dirty="0"/>
          </a:p>
        </p:txBody>
      </p:sp>
      <p:sp>
        <p:nvSpPr>
          <p:cNvPr id="13" name="Shape 10"/>
          <p:cNvSpPr/>
          <p:nvPr/>
        </p:nvSpPr>
        <p:spPr>
          <a:xfrm>
            <a:off x="6172438" y="6169462"/>
            <a:ext cx="7761208" cy="1381720"/>
          </a:xfrm>
          <a:prstGeom prst="roundRect">
            <a:avLst>
              <a:gd name="adj" fmla="val 3058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356032" y="6353056"/>
            <a:ext cx="2896553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Академічна доброчесність</a:t>
            </a:r>
            <a:endParaRPr lang="en-US" sz="2200" b="1" dirty="0"/>
          </a:p>
        </p:txBody>
      </p:sp>
      <p:sp>
        <p:nvSpPr>
          <p:cNvPr id="15" name="Text 12"/>
          <p:cNvSpPr/>
          <p:nvPr/>
        </p:nvSpPr>
        <p:spPr>
          <a:xfrm>
            <a:off x="6539627" y="6630149"/>
            <a:ext cx="7394019" cy="563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Одним з найважливіших обов'язків керівника є забезпечення дотримання учнем принципів академічної доброчесності та запобігання плагіату.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07863" y="104733"/>
            <a:ext cx="4530209" cy="439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Критерії оцінювання робіт</a:t>
            </a:r>
            <a:endParaRPr lang="en-US" sz="2750" dirty="0"/>
          </a:p>
        </p:txBody>
      </p:sp>
      <p:sp>
        <p:nvSpPr>
          <p:cNvPr id="12" name="Text 9"/>
          <p:cNvSpPr/>
          <p:nvPr/>
        </p:nvSpPr>
        <p:spPr>
          <a:xfrm>
            <a:off x="563166" y="8877419"/>
            <a:ext cx="13504069" cy="450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Оцінювання робіт на І етапі конкурсу-захисту МАН здійснюється за кількома основними критеріями, які відображають комплексний підхід до наукової діяльності учнів. Кожен з цих аспектів є важливим для успішного проходження відбору.</a:t>
            </a:r>
            <a:endParaRPr lang="en-US" sz="11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21" y="880026"/>
            <a:ext cx="7145079" cy="20041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627" y="1100234"/>
            <a:ext cx="6611608" cy="36565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54" y="4275106"/>
            <a:ext cx="7353439" cy="384976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1058</Words>
  <Application>Microsoft Office PowerPoint</Application>
  <PresentationFormat>Довільний</PresentationFormat>
  <Paragraphs>103</Paragraphs>
  <Slides>11</Slides>
  <Notes>11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7" baseType="lpstr">
      <vt:lpstr>Arial</vt:lpstr>
      <vt:lpstr>Inter Light</vt:lpstr>
      <vt:lpstr>Inter</vt:lpstr>
      <vt:lpstr>Calibri</vt:lpstr>
      <vt:lpstr>Manrope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Оксана</dc:creator>
  <cp:lastModifiedBy>Home</cp:lastModifiedBy>
  <cp:revision>14</cp:revision>
  <dcterms:created xsi:type="dcterms:W3CDTF">2025-12-18T06:43:19Z</dcterms:created>
  <dcterms:modified xsi:type="dcterms:W3CDTF">2025-12-19T08:58:54Z</dcterms:modified>
</cp:coreProperties>
</file>