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7" r:id="rId9"/>
    <p:sldId id="262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4" r:id="rId18"/>
    <p:sldId id="276" r:id="rId19"/>
    <p:sldId id="277" r:id="rId20"/>
    <p:sldId id="278" r:id="rId21"/>
    <p:sldId id="265" r:id="rId22"/>
  </p:sldIdLst>
  <p:sldSz cx="18288000" cy="10287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Microsoft JhengHei UI" panose="020B0604030504040204" pitchFamily="34" charset="-120"/>
      <p:regular r:id="rId28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10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0" d="100"/>
          <a:sy n="60" d="100"/>
        </p:scale>
        <p:origin x="-370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F3F39-7788-4BBC-893D-9E2B16B21654}" type="datetimeFigureOut">
              <a:rPr lang="uk-UA" smtClean="0"/>
              <a:t>09.02.2026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1A377-4206-4D09-818A-6EEC72DDBE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6698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1A377-4206-4D09-818A-6EEC72DDBEB3}" type="slidenum">
              <a:rPr lang="uk-UA" smtClean="0"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0855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1A377-4206-4D09-818A-6EEC72DDBEB3}" type="slidenum">
              <a:rPr lang="uk-UA" smtClean="0"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0855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2.svg"/><Relationship Id="rId7" Type="http://schemas.openxmlformats.org/officeDocument/2006/relationships/image" Target="../media/image2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.svg"/><Relationship Id="rId7" Type="http://schemas.openxmlformats.org/officeDocument/2006/relationships/image" Target="../media/image2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2.svg"/><Relationship Id="rId7" Type="http://schemas.openxmlformats.org/officeDocument/2006/relationships/image" Target="../media/image3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2.svg"/><Relationship Id="rId7" Type="http://schemas.openxmlformats.org/officeDocument/2006/relationships/image" Target="../media/image4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2.svg"/><Relationship Id="rId7" Type="http://schemas.openxmlformats.org/officeDocument/2006/relationships/image" Target="../media/image4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g"/><Relationship Id="rId4" Type="http://schemas.openxmlformats.org/officeDocument/2006/relationships/image" Target="../media/image43.jpg"/><Relationship Id="rId9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5258" y="0"/>
            <a:ext cx="6562716" cy="6562716"/>
          </a:xfrm>
          <a:custGeom>
            <a:avLst/>
            <a:gdLst/>
            <a:ahLst/>
            <a:cxnLst/>
            <a:rect l="l" t="t" r="r" b="b"/>
            <a:pathLst>
              <a:path w="6562716" h="6562716">
                <a:moveTo>
                  <a:pt x="0" y="0"/>
                </a:moveTo>
                <a:lnTo>
                  <a:pt x="6562716" y="0"/>
                </a:lnTo>
                <a:lnTo>
                  <a:pt x="6562716" y="6562716"/>
                </a:lnTo>
                <a:lnTo>
                  <a:pt x="0" y="65627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 flipV="1">
            <a:off x="11811000" y="3788610"/>
            <a:ext cx="6562716" cy="6562716"/>
          </a:xfrm>
          <a:custGeom>
            <a:avLst/>
            <a:gdLst/>
            <a:ahLst/>
            <a:cxnLst/>
            <a:rect l="l" t="t" r="r" b="b"/>
            <a:pathLst>
              <a:path w="6562716" h="6562716">
                <a:moveTo>
                  <a:pt x="6562716" y="6562716"/>
                </a:moveTo>
                <a:lnTo>
                  <a:pt x="0" y="6562716"/>
                </a:lnTo>
                <a:lnTo>
                  <a:pt x="0" y="0"/>
                </a:lnTo>
                <a:lnTo>
                  <a:pt x="6562716" y="0"/>
                </a:lnTo>
                <a:lnTo>
                  <a:pt x="6562716" y="656271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0" y="9427066"/>
            <a:ext cx="3086100" cy="855097"/>
            <a:chOff x="0" y="0"/>
            <a:chExt cx="812800" cy="22521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225211"/>
            </a:xfrm>
            <a:custGeom>
              <a:avLst/>
              <a:gdLst/>
              <a:ahLst/>
              <a:cxnLst/>
              <a:rect l="l" t="t" r="r" b="b"/>
              <a:pathLst>
                <a:path w="812800" h="225211">
                  <a:moveTo>
                    <a:pt x="0" y="0"/>
                  </a:moveTo>
                  <a:lnTo>
                    <a:pt x="812800" y="0"/>
                  </a:lnTo>
                  <a:lnTo>
                    <a:pt x="812800" y="225211"/>
                  </a:lnTo>
                  <a:lnTo>
                    <a:pt x="0" y="225211"/>
                  </a:lnTo>
                  <a:close/>
                </a:path>
              </a:pathLst>
            </a:custGeom>
            <a:solidFill>
              <a:srgbClr val="072A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263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5201900" y="0"/>
            <a:ext cx="3086100" cy="855097"/>
            <a:chOff x="0" y="0"/>
            <a:chExt cx="812800" cy="22521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225211"/>
            </a:xfrm>
            <a:custGeom>
              <a:avLst/>
              <a:gdLst/>
              <a:ahLst/>
              <a:cxnLst/>
              <a:rect l="l" t="t" r="r" b="b"/>
              <a:pathLst>
                <a:path w="812800" h="225211">
                  <a:moveTo>
                    <a:pt x="0" y="0"/>
                  </a:moveTo>
                  <a:lnTo>
                    <a:pt x="812800" y="0"/>
                  </a:lnTo>
                  <a:lnTo>
                    <a:pt x="812800" y="225211"/>
                  </a:lnTo>
                  <a:lnTo>
                    <a:pt x="0" y="225211"/>
                  </a:lnTo>
                  <a:close/>
                </a:path>
              </a:pathLst>
            </a:custGeom>
            <a:solidFill>
              <a:srgbClr val="072AC8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263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2286000" y="1790700"/>
            <a:ext cx="13868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5310FC"/>
                </a:solidFill>
                <a:latin typeface="Malik Bold" panose="020B0604020202020204" charset="-52"/>
                <a:ea typeface="Microsoft JhengHei UI" panose="020B0604030504040204" pitchFamily="34" charset="-120"/>
              </a:rPr>
              <a:t>НАЦІОНАЛЬНО-ПАТРІОТИЧНЕ </a:t>
            </a:r>
            <a:r>
              <a:rPr lang="uk-UA" sz="60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5310FC"/>
                </a:solidFill>
                <a:latin typeface="Malik Bold" panose="020B0604020202020204" charset="-52"/>
                <a:ea typeface="Microsoft JhengHei UI" panose="020B0604030504040204" pitchFamily="34" charset="-120"/>
              </a:rPr>
              <a:t>ВИХОВАННЯ</a:t>
            </a:r>
          </a:p>
          <a:p>
            <a:pPr algn="ctr"/>
            <a:r>
              <a:rPr lang="uk-UA" sz="60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5310FC"/>
                </a:solidFill>
                <a:latin typeface="Malik Bold" panose="020B0604020202020204" charset="-52"/>
                <a:ea typeface="Microsoft JhengHei UI" panose="020B0604030504040204" pitchFamily="34" charset="-120"/>
              </a:rPr>
              <a:t> </a:t>
            </a:r>
            <a:r>
              <a:rPr lang="uk-UA" sz="60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5310FC"/>
                </a:solidFill>
                <a:latin typeface="Malik Bold" panose="020B0604020202020204" charset="-52"/>
                <a:ea typeface="Microsoft JhengHei UI" panose="020B0604030504040204" pitchFamily="34" charset="-120"/>
              </a:rPr>
              <a:t>УЧНІВ В УМОВАХ СУЧАСНИХ ВИКЛИКІВ</a:t>
            </a:r>
            <a:endParaRPr lang="ru-RU" sz="60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5310FC"/>
              </a:solidFill>
              <a:latin typeface="Malik Bold" panose="020B0604020202020204" charset="-52"/>
              <a:ea typeface="Microsoft JhengHei UI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0" y="0"/>
            <a:ext cx="6562716" cy="6562716"/>
          </a:xfrm>
          <a:custGeom>
            <a:avLst/>
            <a:gdLst/>
            <a:ahLst/>
            <a:cxnLst/>
            <a:rect l="l" t="t" r="r" b="b"/>
            <a:pathLst>
              <a:path w="6562716" h="6562716">
                <a:moveTo>
                  <a:pt x="0" y="0"/>
                </a:moveTo>
                <a:lnTo>
                  <a:pt x="6562716" y="0"/>
                </a:lnTo>
                <a:lnTo>
                  <a:pt x="6562716" y="6562716"/>
                </a:lnTo>
                <a:lnTo>
                  <a:pt x="0" y="65627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 flipV="1">
            <a:off x="11725284" y="3724284"/>
            <a:ext cx="6562716" cy="6562716"/>
          </a:xfrm>
          <a:custGeom>
            <a:avLst/>
            <a:gdLst/>
            <a:ahLst/>
            <a:cxnLst/>
            <a:rect l="l" t="t" r="r" b="b"/>
            <a:pathLst>
              <a:path w="6562716" h="6562716">
                <a:moveTo>
                  <a:pt x="6562716" y="6562716"/>
                </a:moveTo>
                <a:lnTo>
                  <a:pt x="0" y="6562716"/>
                </a:lnTo>
                <a:lnTo>
                  <a:pt x="0" y="0"/>
                </a:lnTo>
                <a:lnTo>
                  <a:pt x="6562716" y="0"/>
                </a:lnTo>
                <a:lnTo>
                  <a:pt x="6562716" y="656271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0" y="9465166"/>
            <a:ext cx="3086100" cy="855097"/>
            <a:chOff x="0" y="0"/>
            <a:chExt cx="812800" cy="22521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225211"/>
            </a:xfrm>
            <a:custGeom>
              <a:avLst/>
              <a:gdLst/>
              <a:ahLst/>
              <a:cxnLst/>
              <a:rect l="l" t="t" r="r" b="b"/>
              <a:pathLst>
                <a:path w="812800" h="225211">
                  <a:moveTo>
                    <a:pt x="0" y="0"/>
                  </a:moveTo>
                  <a:lnTo>
                    <a:pt x="812800" y="0"/>
                  </a:lnTo>
                  <a:lnTo>
                    <a:pt x="812800" y="225211"/>
                  </a:lnTo>
                  <a:lnTo>
                    <a:pt x="0" y="225211"/>
                  </a:lnTo>
                  <a:close/>
                </a:path>
              </a:pathLst>
            </a:custGeom>
            <a:solidFill>
              <a:srgbClr val="072A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263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4001262" y="0"/>
            <a:ext cx="4286738" cy="855097"/>
            <a:chOff x="0" y="0"/>
            <a:chExt cx="1129018" cy="22521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29018" cy="225211"/>
            </a:xfrm>
            <a:custGeom>
              <a:avLst/>
              <a:gdLst/>
              <a:ahLst/>
              <a:cxnLst/>
              <a:rect l="l" t="t" r="r" b="b"/>
              <a:pathLst>
                <a:path w="1129018" h="225211">
                  <a:moveTo>
                    <a:pt x="0" y="0"/>
                  </a:moveTo>
                  <a:lnTo>
                    <a:pt x="1129018" y="0"/>
                  </a:lnTo>
                  <a:lnTo>
                    <a:pt x="1129018" y="225211"/>
                  </a:lnTo>
                  <a:lnTo>
                    <a:pt x="0" y="225211"/>
                  </a:lnTo>
                  <a:close/>
                </a:path>
              </a:pathLst>
            </a:custGeom>
            <a:solidFill>
              <a:srgbClr val="072AC8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129018" cy="263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102641" y="866160"/>
            <a:ext cx="6898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5310FC"/>
                </a:solidFill>
                <a:latin typeface="Malik Bold" panose="020B0604020202020204" charset="-52"/>
              </a:rPr>
              <a:t>ДЕНЬ ВИШИВАНКИ</a:t>
            </a:r>
            <a:endParaRPr lang="uk-UA" sz="4000" dirty="0">
              <a:solidFill>
                <a:srgbClr val="5310FC"/>
              </a:solidFill>
              <a:latin typeface="Malik Bold" panose="020B0604020202020204" charset="-52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476500"/>
            <a:ext cx="3824064" cy="4789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00" y="1843584"/>
            <a:ext cx="5299084" cy="3974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716" y="5917605"/>
            <a:ext cx="5410200" cy="4057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5400" y="2705100"/>
            <a:ext cx="4071942" cy="5598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009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0" y="0"/>
            <a:ext cx="6562716" cy="6562716"/>
          </a:xfrm>
          <a:custGeom>
            <a:avLst/>
            <a:gdLst/>
            <a:ahLst/>
            <a:cxnLst/>
            <a:rect l="l" t="t" r="r" b="b"/>
            <a:pathLst>
              <a:path w="6562716" h="6562716">
                <a:moveTo>
                  <a:pt x="0" y="0"/>
                </a:moveTo>
                <a:lnTo>
                  <a:pt x="6562716" y="0"/>
                </a:lnTo>
                <a:lnTo>
                  <a:pt x="6562716" y="6562716"/>
                </a:lnTo>
                <a:lnTo>
                  <a:pt x="0" y="65627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 flipV="1">
            <a:off x="11725284" y="3724284"/>
            <a:ext cx="6562716" cy="6562716"/>
          </a:xfrm>
          <a:custGeom>
            <a:avLst/>
            <a:gdLst/>
            <a:ahLst/>
            <a:cxnLst/>
            <a:rect l="l" t="t" r="r" b="b"/>
            <a:pathLst>
              <a:path w="6562716" h="6562716">
                <a:moveTo>
                  <a:pt x="6562716" y="6562716"/>
                </a:moveTo>
                <a:lnTo>
                  <a:pt x="0" y="6562716"/>
                </a:lnTo>
                <a:lnTo>
                  <a:pt x="0" y="0"/>
                </a:lnTo>
                <a:lnTo>
                  <a:pt x="6562716" y="0"/>
                </a:lnTo>
                <a:lnTo>
                  <a:pt x="6562716" y="656271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0" y="9465166"/>
            <a:ext cx="3086100" cy="855097"/>
            <a:chOff x="0" y="0"/>
            <a:chExt cx="812800" cy="22521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225211"/>
            </a:xfrm>
            <a:custGeom>
              <a:avLst/>
              <a:gdLst/>
              <a:ahLst/>
              <a:cxnLst/>
              <a:rect l="l" t="t" r="r" b="b"/>
              <a:pathLst>
                <a:path w="812800" h="225211">
                  <a:moveTo>
                    <a:pt x="0" y="0"/>
                  </a:moveTo>
                  <a:lnTo>
                    <a:pt x="812800" y="0"/>
                  </a:lnTo>
                  <a:lnTo>
                    <a:pt x="812800" y="225211"/>
                  </a:lnTo>
                  <a:lnTo>
                    <a:pt x="0" y="225211"/>
                  </a:lnTo>
                  <a:close/>
                </a:path>
              </a:pathLst>
            </a:custGeom>
            <a:solidFill>
              <a:srgbClr val="072A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263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4001262" y="0"/>
            <a:ext cx="4286738" cy="855097"/>
            <a:chOff x="0" y="0"/>
            <a:chExt cx="1129018" cy="22521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29018" cy="225211"/>
            </a:xfrm>
            <a:custGeom>
              <a:avLst/>
              <a:gdLst/>
              <a:ahLst/>
              <a:cxnLst/>
              <a:rect l="l" t="t" r="r" b="b"/>
              <a:pathLst>
                <a:path w="1129018" h="225211">
                  <a:moveTo>
                    <a:pt x="0" y="0"/>
                  </a:moveTo>
                  <a:lnTo>
                    <a:pt x="1129018" y="0"/>
                  </a:lnTo>
                  <a:lnTo>
                    <a:pt x="1129018" y="225211"/>
                  </a:lnTo>
                  <a:lnTo>
                    <a:pt x="0" y="225211"/>
                  </a:lnTo>
                  <a:close/>
                </a:path>
              </a:pathLst>
            </a:custGeom>
            <a:solidFill>
              <a:srgbClr val="072AC8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129018" cy="263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102641" y="866160"/>
            <a:ext cx="6898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5310FC"/>
                </a:solidFill>
                <a:latin typeface="Malik Bold" panose="020B0604020202020204" charset="-52"/>
                <a:cs typeface="Times New Roman" panose="02020603050405020304" pitchFamily="18" charset="0"/>
              </a:rPr>
              <a:t>ДЕНЬ ЗАХИСНИКІВ ТА ЗАХИСНИЦЬ</a:t>
            </a:r>
            <a:endParaRPr lang="uk-UA" sz="3600" dirty="0">
              <a:solidFill>
                <a:srgbClr val="5310FC"/>
              </a:solidFill>
              <a:latin typeface="Malik Bold" panose="020B0604020202020204" charset="-52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99" y="2247900"/>
            <a:ext cx="3486149" cy="4648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198441"/>
            <a:ext cx="3581400" cy="4775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284" y="2275983"/>
            <a:ext cx="3465088" cy="4620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2013231" y="7277100"/>
            <a:ext cx="25362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Майстер клас з виготовлення листівок з побажаннями для захисників та захисниць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024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0" y="0"/>
            <a:ext cx="6562716" cy="6562716"/>
          </a:xfrm>
          <a:custGeom>
            <a:avLst/>
            <a:gdLst/>
            <a:ahLst/>
            <a:cxnLst/>
            <a:rect l="l" t="t" r="r" b="b"/>
            <a:pathLst>
              <a:path w="6562716" h="6562716">
                <a:moveTo>
                  <a:pt x="0" y="0"/>
                </a:moveTo>
                <a:lnTo>
                  <a:pt x="6562716" y="0"/>
                </a:lnTo>
                <a:lnTo>
                  <a:pt x="6562716" y="6562716"/>
                </a:lnTo>
                <a:lnTo>
                  <a:pt x="0" y="65627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 flipV="1">
            <a:off x="11725284" y="3724284"/>
            <a:ext cx="6562716" cy="6562716"/>
          </a:xfrm>
          <a:custGeom>
            <a:avLst/>
            <a:gdLst/>
            <a:ahLst/>
            <a:cxnLst/>
            <a:rect l="l" t="t" r="r" b="b"/>
            <a:pathLst>
              <a:path w="6562716" h="6562716">
                <a:moveTo>
                  <a:pt x="6562716" y="6562716"/>
                </a:moveTo>
                <a:lnTo>
                  <a:pt x="0" y="6562716"/>
                </a:lnTo>
                <a:lnTo>
                  <a:pt x="0" y="0"/>
                </a:lnTo>
                <a:lnTo>
                  <a:pt x="6562716" y="0"/>
                </a:lnTo>
                <a:lnTo>
                  <a:pt x="6562716" y="656271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0" y="9465166"/>
            <a:ext cx="3086100" cy="855097"/>
            <a:chOff x="0" y="0"/>
            <a:chExt cx="812800" cy="22521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225211"/>
            </a:xfrm>
            <a:custGeom>
              <a:avLst/>
              <a:gdLst/>
              <a:ahLst/>
              <a:cxnLst/>
              <a:rect l="l" t="t" r="r" b="b"/>
              <a:pathLst>
                <a:path w="812800" h="225211">
                  <a:moveTo>
                    <a:pt x="0" y="0"/>
                  </a:moveTo>
                  <a:lnTo>
                    <a:pt x="812800" y="0"/>
                  </a:lnTo>
                  <a:lnTo>
                    <a:pt x="812800" y="225211"/>
                  </a:lnTo>
                  <a:lnTo>
                    <a:pt x="0" y="225211"/>
                  </a:lnTo>
                  <a:close/>
                </a:path>
              </a:pathLst>
            </a:custGeom>
            <a:solidFill>
              <a:srgbClr val="072A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263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4001262" y="0"/>
            <a:ext cx="4286738" cy="855097"/>
            <a:chOff x="0" y="0"/>
            <a:chExt cx="1129018" cy="22521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29018" cy="225211"/>
            </a:xfrm>
            <a:custGeom>
              <a:avLst/>
              <a:gdLst/>
              <a:ahLst/>
              <a:cxnLst/>
              <a:rect l="l" t="t" r="r" b="b"/>
              <a:pathLst>
                <a:path w="1129018" h="225211">
                  <a:moveTo>
                    <a:pt x="0" y="0"/>
                  </a:moveTo>
                  <a:lnTo>
                    <a:pt x="1129018" y="0"/>
                  </a:lnTo>
                  <a:lnTo>
                    <a:pt x="1129018" y="225211"/>
                  </a:lnTo>
                  <a:lnTo>
                    <a:pt x="0" y="225211"/>
                  </a:lnTo>
                  <a:close/>
                </a:path>
              </a:pathLst>
            </a:custGeom>
            <a:solidFill>
              <a:srgbClr val="072AC8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129018" cy="263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102641" y="866160"/>
            <a:ext cx="6898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5310FC"/>
                </a:solidFill>
                <a:latin typeface="Malik Bold" panose="020B0604020202020204" charset="-52"/>
                <a:cs typeface="Times New Roman" panose="02020603050405020304" pitchFamily="18" charset="0"/>
              </a:rPr>
              <a:t>ДЕНЬ </a:t>
            </a:r>
            <a:r>
              <a:rPr lang="uk-UA" sz="3600" b="1" dirty="0" smtClean="0">
                <a:solidFill>
                  <a:srgbClr val="5310FC"/>
                </a:solidFill>
                <a:latin typeface="Malik Bold" panose="020B0604020202020204" charset="-52"/>
                <a:cs typeface="Times New Roman" panose="02020603050405020304" pitchFamily="18" charset="0"/>
              </a:rPr>
              <a:t>ЗБРОЙНИХ СИЛ УКРАЇНИ</a:t>
            </a:r>
            <a:endParaRPr lang="uk-UA" sz="3600" dirty="0">
              <a:solidFill>
                <a:srgbClr val="5310FC"/>
              </a:solidFill>
              <a:latin typeface="Malik Bold" panose="020B0604020202020204" charset="-52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286149"/>
            <a:ext cx="4114800" cy="52195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3061139"/>
            <a:ext cx="4051021" cy="52195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600" y="2165660"/>
            <a:ext cx="4095394" cy="546052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62200" y="7819025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«Веселі старти» до Дня Збройних сил України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90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0" y="0"/>
            <a:ext cx="6562716" cy="6562716"/>
          </a:xfrm>
          <a:custGeom>
            <a:avLst/>
            <a:gdLst/>
            <a:ahLst/>
            <a:cxnLst/>
            <a:rect l="l" t="t" r="r" b="b"/>
            <a:pathLst>
              <a:path w="6562716" h="6562716">
                <a:moveTo>
                  <a:pt x="0" y="0"/>
                </a:moveTo>
                <a:lnTo>
                  <a:pt x="6562716" y="0"/>
                </a:lnTo>
                <a:lnTo>
                  <a:pt x="6562716" y="6562716"/>
                </a:lnTo>
                <a:lnTo>
                  <a:pt x="0" y="65627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 flipV="1">
            <a:off x="11725284" y="3724284"/>
            <a:ext cx="6562716" cy="6562716"/>
          </a:xfrm>
          <a:custGeom>
            <a:avLst/>
            <a:gdLst/>
            <a:ahLst/>
            <a:cxnLst/>
            <a:rect l="l" t="t" r="r" b="b"/>
            <a:pathLst>
              <a:path w="6562716" h="6562716">
                <a:moveTo>
                  <a:pt x="6562716" y="6562716"/>
                </a:moveTo>
                <a:lnTo>
                  <a:pt x="0" y="6562716"/>
                </a:lnTo>
                <a:lnTo>
                  <a:pt x="0" y="0"/>
                </a:lnTo>
                <a:lnTo>
                  <a:pt x="6562716" y="0"/>
                </a:lnTo>
                <a:lnTo>
                  <a:pt x="6562716" y="656271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0" y="9465166"/>
            <a:ext cx="3086100" cy="855097"/>
            <a:chOff x="0" y="0"/>
            <a:chExt cx="812800" cy="22521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225211"/>
            </a:xfrm>
            <a:custGeom>
              <a:avLst/>
              <a:gdLst/>
              <a:ahLst/>
              <a:cxnLst/>
              <a:rect l="l" t="t" r="r" b="b"/>
              <a:pathLst>
                <a:path w="812800" h="225211">
                  <a:moveTo>
                    <a:pt x="0" y="0"/>
                  </a:moveTo>
                  <a:lnTo>
                    <a:pt x="812800" y="0"/>
                  </a:lnTo>
                  <a:lnTo>
                    <a:pt x="812800" y="225211"/>
                  </a:lnTo>
                  <a:lnTo>
                    <a:pt x="0" y="225211"/>
                  </a:lnTo>
                  <a:close/>
                </a:path>
              </a:pathLst>
            </a:custGeom>
            <a:solidFill>
              <a:srgbClr val="072A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263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4001262" y="0"/>
            <a:ext cx="4286738" cy="855097"/>
            <a:chOff x="0" y="0"/>
            <a:chExt cx="1129018" cy="22521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29018" cy="225211"/>
            </a:xfrm>
            <a:custGeom>
              <a:avLst/>
              <a:gdLst/>
              <a:ahLst/>
              <a:cxnLst/>
              <a:rect l="l" t="t" r="r" b="b"/>
              <a:pathLst>
                <a:path w="1129018" h="225211">
                  <a:moveTo>
                    <a:pt x="0" y="0"/>
                  </a:moveTo>
                  <a:lnTo>
                    <a:pt x="1129018" y="0"/>
                  </a:lnTo>
                  <a:lnTo>
                    <a:pt x="1129018" y="225211"/>
                  </a:lnTo>
                  <a:lnTo>
                    <a:pt x="0" y="225211"/>
                  </a:lnTo>
                  <a:close/>
                </a:path>
              </a:pathLst>
            </a:custGeom>
            <a:solidFill>
              <a:srgbClr val="072AC8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129018" cy="263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102641" y="866160"/>
            <a:ext cx="6898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5310FC"/>
                </a:solidFill>
                <a:latin typeface="Malik Bold" panose="020B0604020202020204" charset="-52"/>
                <a:cs typeface="Times New Roman" panose="02020603050405020304" pitchFamily="18" charset="0"/>
              </a:rPr>
              <a:t>ДЕНЬ </a:t>
            </a:r>
            <a:r>
              <a:rPr lang="uk-UA" sz="3600" b="1" dirty="0" smtClean="0">
                <a:solidFill>
                  <a:srgbClr val="5310FC"/>
                </a:solidFill>
                <a:latin typeface="Malik Bold" panose="020B0604020202020204" charset="-52"/>
                <a:cs typeface="Times New Roman" panose="02020603050405020304" pitchFamily="18" charset="0"/>
              </a:rPr>
              <a:t>УКРАЇНСЬКОЇ ХУСТКИ</a:t>
            </a:r>
            <a:endParaRPr lang="uk-UA" sz="3600" dirty="0">
              <a:solidFill>
                <a:srgbClr val="5310FC"/>
              </a:solidFill>
              <a:latin typeface="Malik Bold" panose="020B0604020202020204" charset="-52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61" r="8333"/>
          <a:stretch/>
        </p:blipFill>
        <p:spPr>
          <a:xfrm>
            <a:off x="12344400" y="1943100"/>
            <a:ext cx="4829898" cy="32481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99" y="6037856"/>
            <a:ext cx="3989125" cy="299184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399" y="6196918"/>
            <a:ext cx="3777043" cy="283278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877201"/>
            <a:ext cx="5105400" cy="368723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3" r="3800"/>
          <a:stretch/>
        </p:blipFill>
        <p:spPr>
          <a:xfrm>
            <a:off x="8229600" y="1877201"/>
            <a:ext cx="3309330" cy="390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8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0" y="0"/>
            <a:ext cx="6562716" cy="6562716"/>
          </a:xfrm>
          <a:custGeom>
            <a:avLst/>
            <a:gdLst/>
            <a:ahLst/>
            <a:cxnLst/>
            <a:rect l="l" t="t" r="r" b="b"/>
            <a:pathLst>
              <a:path w="6562716" h="6562716">
                <a:moveTo>
                  <a:pt x="0" y="0"/>
                </a:moveTo>
                <a:lnTo>
                  <a:pt x="6562716" y="0"/>
                </a:lnTo>
                <a:lnTo>
                  <a:pt x="6562716" y="6562716"/>
                </a:lnTo>
                <a:lnTo>
                  <a:pt x="0" y="65627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 flipV="1">
            <a:off x="11725284" y="3724284"/>
            <a:ext cx="6562716" cy="6562716"/>
          </a:xfrm>
          <a:custGeom>
            <a:avLst/>
            <a:gdLst/>
            <a:ahLst/>
            <a:cxnLst/>
            <a:rect l="l" t="t" r="r" b="b"/>
            <a:pathLst>
              <a:path w="6562716" h="6562716">
                <a:moveTo>
                  <a:pt x="6562716" y="6562716"/>
                </a:moveTo>
                <a:lnTo>
                  <a:pt x="0" y="6562716"/>
                </a:lnTo>
                <a:lnTo>
                  <a:pt x="0" y="0"/>
                </a:lnTo>
                <a:lnTo>
                  <a:pt x="6562716" y="0"/>
                </a:lnTo>
                <a:lnTo>
                  <a:pt x="6562716" y="656271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0" y="9465166"/>
            <a:ext cx="3086100" cy="855097"/>
            <a:chOff x="0" y="0"/>
            <a:chExt cx="812800" cy="22521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225211"/>
            </a:xfrm>
            <a:custGeom>
              <a:avLst/>
              <a:gdLst/>
              <a:ahLst/>
              <a:cxnLst/>
              <a:rect l="l" t="t" r="r" b="b"/>
              <a:pathLst>
                <a:path w="812800" h="225211">
                  <a:moveTo>
                    <a:pt x="0" y="0"/>
                  </a:moveTo>
                  <a:lnTo>
                    <a:pt x="812800" y="0"/>
                  </a:lnTo>
                  <a:lnTo>
                    <a:pt x="812800" y="225211"/>
                  </a:lnTo>
                  <a:lnTo>
                    <a:pt x="0" y="225211"/>
                  </a:lnTo>
                  <a:close/>
                </a:path>
              </a:pathLst>
            </a:custGeom>
            <a:solidFill>
              <a:srgbClr val="072A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263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4001262" y="0"/>
            <a:ext cx="4286738" cy="855097"/>
            <a:chOff x="0" y="0"/>
            <a:chExt cx="1129018" cy="22521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29018" cy="225211"/>
            </a:xfrm>
            <a:custGeom>
              <a:avLst/>
              <a:gdLst/>
              <a:ahLst/>
              <a:cxnLst/>
              <a:rect l="l" t="t" r="r" b="b"/>
              <a:pathLst>
                <a:path w="1129018" h="225211">
                  <a:moveTo>
                    <a:pt x="0" y="0"/>
                  </a:moveTo>
                  <a:lnTo>
                    <a:pt x="1129018" y="0"/>
                  </a:lnTo>
                  <a:lnTo>
                    <a:pt x="1129018" y="225211"/>
                  </a:lnTo>
                  <a:lnTo>
                    <a:pt x="0" y="225211"/>
                  </a:lnTo>
                  <a:close/>
                </a:path>
              </a:pathLst>
            </a:custGeom>
            <a:solidFill>
              <a:srgbClr val="072AC8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129018" cy="263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102641" y="866160"/>
            <a:ext cx="6898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5310FC"/>
                </a:solidFill>
                <a:latin typeface="Malik Bold" panose="020B0604020202020204" charset="-52"/>
                <a:cs typeface="Times New Roman" panose="02020603050405020304" pitchFamily="18" charset="0"/>
              </a:rPr>
              <a:t>ДЕНЬ СОБОРНОСТІ УКРАЇНИ</a:t>
            </a:r>
            <a:endParaRPr lang="uk-UA" sz="3600" dirty="0">
              <a:solidFill>
                <a:srgbClr val="5310FC"/>
              </a:solidFill>
              <a:latin typeface="Malik Bold" panose="020B0604020202020204" charset="-52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21" y="6848584"/>
            <a:ext cx="3657600" cy="29718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5859" y="6353629"/>
            <a:ext cx="3227082" cy="322708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709370"/>
            <a:ext cx="5257800" cy="52578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600" y="2171701"/>
            <a:ext cx="3276600" cy="375215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21" y="2082482"/>
            <a:ext cx="3616697" cy="427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91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0" y="0"/>
            <a:ext cx="6562716" cy="6562716"/>
          </a:xfrm>
          <a:custGeom>
            <a:avLst/>
            <a:gdLst/>
            <a:ahLst/>
            <a:cxnLst/>
            <a:rect l="l" t="t" r="r" b="b"/>
            <a:pathLst>
              <a:path w="6562716" h="6562716">
                <a:moveTo>
                  <a:pt x="0" y="0"/>
                </a:moveTo>
                <a:lnTo>
                  <a:pt x="6562716" y="0"/>
                </a:lnTo>
                <a:lnTo>
                  <a:pt x="6562716" y="6562716"/>
                </a:lnTo>
                <a:lnTo>
                  <a:pt x="0" y="65627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 flipV="1">
            <a:off x="11725284" y="3724284"/>
            <a:ext cx="6562716" cy="6562716"/>
          </a:xfrm>
          <a:custGeom>
            <a:avLst/>
            <a:gdLst/>
            <a:ahLst/>
            <a:cxnLst/>
            <a:rect l="l" t="t" r="r" b="b"/>
            <a:pathLst>
              <a:path w="6562716" h="6562716">
                <a:moveTo>
                  <a:pt x="6562716" y="6562716"/>
                </a:moveTo>
                <a:lnTo>
                  <a:pt x="0" y="6562716"/>
                </a:lnTo>
                <a:lnTo>
                  <a:pt x="0" y="0"/>
                </a:lnTo>
                <a:lnTo>
                  <a:pt x="6562716" y="0"/>
                </a:lnTo>
                <a:lnTo>
                  <a:pt x="6562716" y="656271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0" y="9465166"/>
            <a:ext cx="3086100" cy="855097"/>
            <a:chOff x="0" y="0"/>
            <a:chExt cx="812800" cy="22521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225211"/>
            </a:xfrm>
            <a:custGeom>
              <a:avLst/>
              <a:gdLst/>
              <a:ahLst/>
              <a:cxnLst/>
              <a:rect l="l" t="t" r="r" b="b"/>
              <a:pathLst>
                <a:path w="812800" h="225211">
                  <a:moveTo>
                    <a:pt x="0" y="0"/>
                  </a:moveTo>
                  <a:lnTo>
                    <a:pt x="812800" y="0"/>
                  </a:lnTo>
                  <a:lnTo>
                    <a:pt x="812800" y="225211"/>
                  </a:lnTo>
                  <a:lnTo>
                    <a:pt x="0" y="225211"/>
                  </a:lnTo>
                  <a:close/>
                </a:path>
              </a:pathLst>
            </a:custGeom>
            <a:solidFill>
              <a:srgbClr val="072A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263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4001262" y="0"/>
            <a:ext cx="4286738" cy="855097"/>
            <a:chOff x="0" y="0"/>
            <a:chExt cx="1129018" cy="22521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29018" cy="225211"/>
            </a:xfrm>
            <a:custGeom>
              <a:avLst/>
              <a:gdLst/>
              <a:ahLst/>
              <a:cxnLst/>
              <a:rect l="l" t="t" r="r" b="b"/>
              <a:pathLst>
                <a:path w="1129018" h="225211">
                  <a:moveTo>
                    <a:pt x="0" y="0"/>
                  </a:moveTo>
                  <a:lnTo>
                    <a:pt x="1129018" y="0"/>
                  </a:lnTo>
                  <a:lnTo>
                    <a:pt x="1129018" y="225211"/>
                  </a:lnTo>
                  <a:lnTo>
                    <a:pt x="0" y="225211"/>
                  </a:lnTo>
                  <a:close/>
                </a:path>
              </a:pathLst>
            </a:custGeom>
            <a:solidFill>
              <a:srgbClr val="072AC8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129018" cy="263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102641" y="866160"/>
            <a:ext cx="7103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5310FC"/>
                </a:solidFill>
                <a:latin typeface="Malik Bold" panose="020B0604020202020204" charset="-52"/>
                <a:cs typeface="Times New Roman" panose="02020603050405020304" pitchFamily="18" charset="0"/>
              </a:rPr>
              <a:t>ДЕНЬ ГЕРОЇВ НЕБЕСНОЇ СОТНІ </a:t>
            </a:r>
            <a:endParaRPr lang="uk-UA" sz="3600" dirty="0">
              <a:solidFill>
                <a:srgbClr val="5310FC"/>
              </a:solidFill>
              <a:latin typeface="Malik Bold" panose="020B0604020202020204" charset="-52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2" b="21185"/>
          <a:stretch/>
        </p:blipFill>
        <p:spPr>
          <a:xfrm>
            <a:off x="1905000" y="2050148"/>
            <a:ext cx="4092566" cy="688528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11"/>
          <a:stretch/>
        </p:blipFill>
        <p:spPr>
          <a:xfrm>
            <a:off x="7315200" y="2163779"/>
            <a:ext cx="3886200" cy="67911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0" y="2176479"/>
            <a:ext cx="3723256" cy="675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52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0" y="0"/>
            <a:ext cx="6562716" cy="6562716"/>
          </a:xfrm>
          <a:custGeom>
            <a:avLst/>
            <a:gdLst/>
            <a:ahLst/>
            <a:cxnLst/>
            <a:rect l="l" t="t" r="r" b="b"/>
            <a:pathLst>
              <a:path w="6562716" h="6562716">
                <a:moveTo>
                  <a:pt x="0" y="0"/>
                </a:moveTo>
                <a:lnTo>
                  <a:pt x="6562716" y="0"/>
                </a:lnTo>
                <a:lnTo>
                  <a:pt x="6562716" y="6562716"/>
                </a:lnTo>
                <a:lnTo>
                  <a:pt x="0" y="65627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 flipV="1">
            <a:off x="11725284" y="3724284"/>
            <a:ext cx="6562716" cy="6562716"/>
          </a:xfrm>
          <a:custGeom>
            <a:avLst/>
            <a:gdLst/>
            <a:ahLst/>
            <a:cxnLst/>
            <a:rect l="l" t="t" r="r" b="b"/>
            <a:pathLst>
              <a:path w="6562716" h="6562716">
                <a:moveTo>
                  <a:pt x="6562716" y="6562716"/>
                </a:moveTo>
                <a:lnTo>
                  <a:pt x="0" y="6562716"/>
                </a:lnTo>
                <a:lnTo>
                  <a:pt x="0" y="0"/>
                </a:lnTo>
                <a:lnTo>
                  <a:pt x="6562716" y="0"/>
                </a:lnTo>
                <a:lnTo>
                  <a:pt x="6562716" y="656271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0" y="9465166"/>
            <a:ext cx="3086100" cy="855097"/>
            <a:chOff x="0" y="0"/>
            <a:chExt cx="812800" cy="22521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225211"/>
            </a:xfrm>
            <a:custGeom>
              <a:avLst/>
              <a:gdLst/>
              <a:ahLst/>
              <a:cxnLst/>
              <a:rect l="l" t="t" r="r" b="b"/>
              <a:pathLst>
                <a:path w="812800" h="225211">
                  <a:moveTo>
                    <a:pt x="0" y="0"/>
                  </a:moveTo>
                  <a:lnTo>
                    <a:pt x="812800" y="0"/>
                  </a:lnTo>
                  <a:lnTo>
                    <a:pt x="812800" y="225211"/>
                  </a:lnTo>
                  <a:lnTo>
                    <a:pt x="0" y="225211"/>
                  </a:lnTo>
                  <a:close/>
                </a:path>
              </a:pathLst>
            </a:custGeom>
            <a:solidFill>
              <a:srgbClr val="072A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263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4001262" y="0"/>
            <a:ext cx="4286738" cy="855097"/>
            <a:chOff x="0" y="0"/>
            <a:chExt cx="1129018" cy="22521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29018" cy="225211"/>
            </a:xfrm>
            <a:custGeom>
              <a:avLst/>
              <a:gdLst/>
              <a:ahLst/>
              <a:cxnLst/>
              <a:rect l="l" t="t" r="r" b="b"/>
              <a:pathLst>
                <a:path w="1129018" h="225211">
                  <a:moveTo>
                    <a:pt x="0" y="0"/>
                  </a:moveTo>
                  <a:lnTo>
                    <a:pt x="1129018" y="0"/>
                  </a:lnTo>
                  <a:lnTo>
                    <a:pt x="1129018" y="225211"/>
                  </a:lnTo>
                  <a:lnTo>
                    <a:pt x="0" y="225211"/>
                  </a:lnTo>
                  <a:close/>
                </a:path>
              </a:pathLst>
            </a:custGeom>
            <a:solidFill>
              <a:srgbClr val="072AC8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129018" cy="263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705600" y="647700"/>
            <a:ext cx="7946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5310FC"/>
                </a:solidFill>
                <a:latin typeface="Malik Bold" panose="020B0604020202020204" charset="-52"/>
                <a:cs typeface="Times New Roman" panose="02020603050405020304" pitchFamily="18" charset="0"/>
              </a:rPr>
              <a:t>Екскурсія «Любов до Батьківщини  починається з рідного порога </a:t>
            </a:r>
            <a:endParaRPr lang="uk-UA" sz="3600" dirty="0">
              <a:solidFill>
                <a:srgbClr val="5310FC"/>
              </a:solidFill>
              <a:latin typeface="Malik Bold" panose="020B0604020202020204" charset="-52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163630"/>
            <a:ext cx="4724400" cy="35433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232246"/>
            <a:ext cx="4724400" cy="35433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044509"/>
            <a:ext cx="3429000" cy="378154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7676" y="2031809"/>
            <a:ext cx="3591638" cy="399625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167672"/>
            <a:ext cx="5420076" cy="33228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16000" y="72771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5310FC"/>
                </a:solidFill>
              </a:rPr>
              <a:t>Екскурсія до лісництва</a:t>
            </a:r>
            <a:endParaRPr lang="uk-UA" sz="2000" b="1" dirty="0">
              <a:solidFill>
                <a:srgbClr val="5310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5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0" y="0"/>
            <a:ext cx="6562716" cy="6562716"/>
          </a:xfrm>
          <a:custGeom>
            <a:avLst/>
            <a:gdLst/>
            <a:ahLst/>
            <a:cxnLst/>
            <a:rect l="l" t="t" r="r" b="b"/>
            <a:pathLst>
              <a:path w="6562716" h="6562716">
                <a:moveTo>
                  <a:pt x="0" y="0"/>
                </a:moveTo>
                <a:lnTo>
                  <a:pt x="6562716" y="0"/>
                </a:lnTo>
                <a:lnTo>
                  <a:pt x="6562716" y="6562716"/>
                </a:lnTo>
                <a:lnTo>
                  <a:pt x="0" y="65627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 flipV="1">
            <a:off x="11725284" y="3724284"/>
            <a:ext cx="6562716" cy="6562716"/>
          </a:xfrm>
          <a:custGeom>
            <a:avLst/>
            <a:gdLst/>
            <a:ahLst/>
            <a:cxnLst/>
            <a:rect l="l" t="t" r="r" b="b"/>
            <a:pathLst>
              <a:path w="6562716" h="6562716">
                <a:moveTo>
                  <a:pt x="6562716" y="6562716"/>
                </a:moveTo>
                <a:lnTo>
                  <a:pt x="0" y="6562716"/>
                </a:lnTo>
                <a:lnTo>
                  <a:pt x="0" y="0"/>
                </a:lnTo>
                <a:lnTo>
                  <a:pt x="6562716" y="0"/>
                </a:lnTo>
                <a:lnTo>
                  <a:pt x="6562716" y="656271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0" y="9465166"/>
            <a:ext cx="3086100" cy="855097"/>
            <a:chOff x="0" y="0"/>
            <a:chExt cx="812800" cy="22521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225211"/>
            </a:xfrm>
            <a:custGeom>
              <a:avLst/>
              <a:gdLst/>
              <a:ahLst/>
              <a:cxnLst/>
              <a:rect l="l" t="t" r="r" b="b"/>
              <a:pathLst>
                <a:path w="812800" h="225211">
                  <a:moveTo>
                    <a:pt x="0" y="0"/>
                  </a:moveTo>
                  <a:lnTo>
                    <a:pt x="812800" y="0"/>
                  </a:lnTo>
                  <a:lnTo>
                    <a:pt x="812800" y="225211"/>
                  </a:lnTo>
                  <a:lnTo>
                    <a:pt x="0" y="225211"/>
                  </a:lnTo>
                  <a:close/>
                </a:path>
              </a:pathLst>
            </a:custGeom>
            <a:solidFill>
              <a:srgbClr val="072A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263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4001262" y="0"/>
            <a:ext cx="4286738" cy="855097"/>
            <a:chOff x="0" y="0"/>
            <a:chExt cx="1129018" cy="22521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29018" cy="225211"/>
            </a:xfrm>
            <a:custGeom>
              <a:avLst/>
              <a:gdLst/>
              <a:ahLst/>
              <a:cxnLst/>
              <a:rect l="l" t="t" r="r" b="b"/>
              <a:pathLst>
                <a:path w="1129018" h="225211">
                  <a:moveTo>
                    <a:pt x="0" y="0"/>
                  </a:moveTo>
                  <a:lnTo>
                    <a:pt x="1129018" y="0"/>
                  </a:lnTo>
                  <a:lnTo>
                    <a:pt x="1129018" y="225211"/>
                  </a:lnTo>
                  <a:lnTo>
                    <a:pt x="0" y="225211"/>
                  </a:lnTo>
                  <a:close/>
                </a:path>
              </a:pathLst>
            </a:custGeom>
            <a:solidFill>
              <a:srgbClr val="072AC8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129018" cy="263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102641" y="866160"/>
            <a:ext cx="6898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5310FC"/>
                </a:solidFill>
                <a:latin typeface="Malik Bold" panose="020B0604020202020204" charset="-52"/>
                <a:cs typeface="Times New Roman" panose="02020603050405020304" pitchFamily="18" charset="0"/>
              </a:rPr>
              <a:t>УРОК ДОБРОТИ</a:t>
            </a:r>
            <a:endParaRPr lang="uk-UA" sz="3600" dirty="0">
              <a:solidFill>
                <a:srgbClr val="5310FC"/>
              </a:solidFill>
              <a:latin typeface="Malik Bold" panose="020B0604020202020204" charset="-52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3746" y="2033219"/>
            <a:ext cx="3246254" cy="401719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572" y="6392825"/>
            <a:ext cx="3218656" cy="307234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376" y="1893055"/>
            <a:ext cx="3337024" cy="391974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641" y="1780596"/>
            <a:ext cx="3626519" cy="414465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993" y="6382398"/>
            <a:ext cx="3927007" cy="29452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811000" y="6743700"/>
            <a:ext cx="365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Участь в акції «Подарунок неба». Для діток з прифронтових територій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6852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0" y="0"/>
            <a:ext cx="6562716" cy="6562716"/>
          </a:xfrm>
          <a:custGeom>
            <a:avLst/>
            <a:gdLst/>
            <a:ahLst/>
            <a:cxnLst/>
            <a:rect l="l" t="t" r="r" b="b"/>
            <a:pathLst>
              <a:path w="6562716" h="6562716">
                <a:moveTo>
                  <a:pt x="0" y="0"/>
                </a:moveTo>
                <a:lnTo>
                  <a:pt x="6562716" y="0"/>
                </a:lnTo>
                <a:lnTo>
                  <a:pt x="6562716" y="6562716"/>
                </a:lnTo>
                <a:lnTo>
                  <a:pt x="0" y="65627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 flipV="1">
            <a:off x="11725284" y="3724284"/>
            <a:ext cx="6562716" cy="6562716"/>
          </a:xfrm>
          <a:custGeom>
            <a:avLst/>
            <a:gdLst/>
            <a:ahLst/>
            <a:cxnLst/>
            <a:rect l="l" t="t" r="r" b="b"/>
            <a:pathLst>
              <a:path w="6562716" h="6562716">
                <a:moveTo>
                  <a:pt x="6562716" y="6562716"/>
                </a:moveTo>
                <a:lnTo>
                  <a:pt x="0" y="6562716"/>
                </a:lnTo>
                <a:lnTo>
                  <a:pt x="0" y="0"/>
                </a:lnTo>
                <a:lnTo>
                  <a:pt x="6562716" y="0"/>
                </a:lnTo>
                <a:lnTo>
                  <a:pt x="6562716" y="656271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0" y="9465166"/>
            <a:ext cx="3086100" cy="855097"/>
            <a:chOff x="0" y="0"/>
            <a:chExt cx="812800" cy="22521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225211"/>
            </a:xfrm>
            <a:custGeom>
              <a:avLst/>
              <a:gdLst/>
              <a:ahLst/>
              <a:cxnLst/>
              <a:rect l="l" t="t" r="r" b="b"/>
              <a:pathLst>
                <a:path w="812800" h="225211">
                  <a:moveTo>
                    <a:pt x="0" y="0"/>
                  </a:moveTo>
                  <a:lnTo>
                    <a:pt x="812800" y="0"/>
                  </a:lnTo>
                  <a:lnTo>
                    <a:pt x="812800" y="225211"/>
                  </a:lnTo>
                  <a:lnTo>
                    <a:pt x="0" y="225211"/>
                  </a:lnTo>
                  <a:close/>
                </a:path>
              </a:pathLst>
            </a:custGeom>
            <a:solidFill>
              <a:srgbClr val="072A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263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4001262" y="0"/>
            <a:ext cx="4286738" cy="855097"/>
            <a:chOff x="0" y="0"/>
            <a:chExt cx="1129018" cy="22521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29018" cy="225211"/>
            </a:xfrm>
            <a:custGeom>
              <a:avLst/>
              <a:gdLst/>
              <a:ahLst/>
              <a:cxnLst/>
              <a:rect l="l" t="t" r="r" b="b"/>
              <a:pathLst>
                <a:path w="1129018" h="225211">
                  <a:moveTo>
                    <a:pt x="0" y="0"/>
                  </a:moveTo>
                  <a:lnTo>
                    <a:pt x="1129018" y="0"/>
                  </a:lnTo>
                  <a:lnTo>
                    <a:pt x="1129018" y="225211"/>
                  </a:lnTo>
                  <a:lnTo>
                    <a:pt x="0" y="225211"/>
                  </a:lnTo>
                  <a:close/>
                </a:path>
              </a:pathLst>
            </a:custGeom>
            <a:solidFill>
              <a:srgbClr val="072AC8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129018" cy="263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102641" y="866160"/>
            <a:ext cx="7299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5310FC"/>
                </a:solidFill>
                <a:latin typeface="Malik Bold" panose="020B0604020202020204" charset="-52"/>
                <a:cs typeface="Times New Roman" panose="02020603050405020304" pitchFamily="18" charset="0"/>
              </a:rPr>
              <a:t>ВОЛОНТЕРСЬКА ДІЯЛЬНІСТЬ</a:t>
            </a:r>
            <a:endParaRPr lang="uk-UA" sz="3600" dirty="0">
              <a:solidFill>
                <a:srgbClr val="5310FC"/>
              </a:solidFill>
              <a:latin typeface="Malik Bold" panose="020B0604020202020204" charset="-52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8" b="15546"/>
          <a:stretch/>
        </p:blipFill>
        <p:spPr>
          <a:xfrm>
            <a:off x="2209800" y="1840525"/>
            <a:ext cx="3200400" cy="37609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16" y="1902528"/>
            <a:ext cx="4033834" cy="35461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015" y="6210301"/>
            <a:ext cx="4463385" cy="35695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3400" y="1998811"/>
            <a:ext cx="3353611" cy="33536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984" y="5978254"/>
            <a:ext cx="3325350" cy="334225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000" y="6438900"/>
            <a:ext cx="3026266" cy="302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4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0" y="0"/>
            <a:ext cx="6562716" cy="6562716"/>
          </a:xfrm>
          <a:custGeom>
            <a:avLst/>
            <a:gdLst/>
            <a:ahLst/>
            <a:cxnLst/>
            <a:rect l="l" t="t" r="r" b="b"/>
            <a:pathLst>
              <a:path w="6562716" h="6562716">
                <a:moveTo>
                  <a:pt x="0" y="0"/>
                </a:moveTo>
                <a:lnTo>
                  <a:pt x="6562716" y="0"/>
                </a:lnTo>
                <a:lnTo>
                  <a:pt x="6562716" y="6562716"/>
                </a:lnTo>
                <a:lnTo>
                  <a:pt x="0" y="65627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 flipV="1">
            <a:off x="11725284" y="3724284"/>
            <a:ext cx="6562716" cy="6562716"/>
          </a:xfrm>
          <a:custGeom>
            <a:avLst/>
            <a:gdLst/>
            <a:ahLst/>
            <a:cxnLst/>
            <a:rect l="l" t="t" r="r" b="b"/>
            <a:pathLst>
              <a:path w="6562716" h="6562716">
                <a:moveTo>
                  <a:pt x="6562716" y="6562716"/>
                </a:moveTo>
                <a:lnTo>
                  <a:pt x="0" y="6562716"/>
                </a:lnTo>
                <a:lnTo>
                  <a:pt x="0" y="0"/>
                </a:lnTo>
                <a:lnTo>
                  <a:pt x="6562716" y="0"/>
                </a:lnTo>
                <a:lnTo>
                  <a:pt x="6562716" y="656271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0" y="9465166"/>
            <a:ext cx="3086100" cy="855097"/>
            <a:chOff x="0" y="0"/>
            <a:chExt cx="812800" cy="22521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225211"/>
            </a:xfrm>
            <a:custGeom>
              <a:avLst/>
              <a:gdLst/>
              <a:ahLst/>
              <a:cxnLst/>
              <a:rect l="l" t="t" r="r" b="b"/>
              <a:pathLst>
                <a:path w="812800" h="225211">
                  <a:moveTo>
                    <a:pt x="0" y="0"/>
                  </a:moveTo>
                  <a:lnTo>
                    <a:pt x="812800" y="0"/>
                  </a:lnTo>
                  <a:lnTo>
                    <a:pt x="812800" y="225211"/>
                  </a:lnTo>
                  <a:lnTo>
                    <a:pt x="0" y="225211"/>
                  </a:lnTo>
                  <a:close/>
                </a:path>
              </a:pathLst>
            </a:custGeom>
            <a:solidFill>
              <a:srgbClr val="072A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263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4001262" y="0"/>
            <a:ext cx="4286738" cy="855097"/>
            <a:chOff x="0" y="0"/>
            <a:chExt cx="1129018" cy="22521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29018" cy="225211"/>
            </a:xfrm>
            <a:custGeom>
              <a:avLst/>
              <a:gdLst/>
              <a:ahLst/>
              <a:cxnLst/>
              <a:rect l="l" t="t" r="r" b="b"/>
              <a:pathLst>
                <a:path w="1129018" h="225211">
                  <a:moveTo>
                    <a:pt x="0" y="0"/>
                  </a:moveTo>
                  <a:lnTo>
                    <a:pt x="1129018" y="0"/>
                  </a:lnTo>
                  <a:lnTo>
                    <a:pt x="1129018" y="225211"/>
                  </a:lnTo>
                  <a:lnTo>
                    <a:pt x="0" y="225211"/>
                  </a:lnTo>
                  <a:close/>
                </a:path>
              </a:pathLst>
            </a:custGeom>
            <a:solidFill>
              <a:srgbClr val="072AC8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129018" cy="263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667000" y="1512491"/>
            <a:ext cx="11658600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>
                <a:solidFill>
                  <a:srgbClr val="FFFF00"/>
                </a:solidFill>
                <a:latin typeface="Malik Bold" panose="020B0604020202020204" charset="-52"/>
                <a:cs typeface="Times New Roman" panose="02020603050405020304" pitchFamily="18" charset="0"/>
              </a:rPr>
              <a:t>Завдяки системній виховній роботі спостерігається:</a:t>
            </a:r>
          </a:p>
          <a:p>
            <a:pPr marL="342900" indent="-342900">
              <a:buFontTx/>
              <a:buChar char="-"/>
            </a:pPr>
            <a:r>
              <a:rPr lang="uk-UA" sz="4000" dirty="0">
                <a:solidFill>
                  <a:schemeClr val="tx2">
                    <a:lumMod val="75000"/>
                  </a:schemeClr>
                </a:solidFill>
                <a:latin typeface="Malik Bold" panose="020B0604020202020204" charset="-52"/>
                <a:cs typeface="Times New Roman" panose="02020603050405020304" pitchFamily="18" charset="0"/>
              </a:rPr>
              <a:t>зростання інтересу учнів до історії та культури України;</a:t>
            </a:r>
          </a:p>
          <a:p>
            <a:pPr marL="342900" indent="-342900">
              <a:buFontTx/>
              <a:buChar char="-"/>
            </a:pPr>
            <a:r>
              <a:rPr lang="uk-UA" sz="4000" dirty="0">
                <a:solidFill>
                  <a:schemeClr val="tx2">
                    <a:lumMod val="75000"/>
                  </a:schemeClr>
                </a:solidFill>
                <a:latin typeface="Malik Bold" panose="020B0604020202020204" charset="-52"/>
                <a:cs typeface="Times New Roman" panose="02020603050405020304" pitchFamily="18" charset="0"/>
              </a:rPr>
              <a:t>активна участь дітей у класних і шкільних заходах;</a:t>
            </a:r>
          </a:p>
          <a:p>
            <a:pPr marL="342900" indent="-342900">
              <a:buFontTx/>
              <a:buChar char="-"/>
            </a:pPr>
            <a:r>
              <a:rPr lang="uk-UA" sz="4000" dirty="0">
                <a:solidFill>
                  <a:schemeClr val="tx2">
                    <a:lumMod val="75000"/>
                  </a:schemeClr>
                </a:solidFill>
                <a:latin typeface="Malik Bold" panose="020B0604020202020204" charset="-52"/>
                <a:cs typeface="Times New Roman" panose="02020603050405020304" pitchFamily="18" charset="0"/>
              </a:rPr>
              <a:t>розвиток відповідального та доброзичливого ставлення один до одного;</a:t>
            </a:r>
          </a:p>
          <a:p>
            <a:pPr marL="342900" indent="-342900">
              <a:buFontTx/>
              <a:buChar char="-"/>
            </a:pPr>
            <a:r>
              <a:rPr lang="uk-UA" sz="4000" dirty="0">
                <a:solidFill>
                  <a:schemeClr val="tx2">
                    <a:lumMod val="75000"/>
                  </a:schemeClr>
                </a:solidFill>
                <a:latin typeface="Malik Bold" panose="020B0604020202020204" charset="-52"/>
                <a:cs typeface="Times New Roman" panose="02020603050405020304" pitchFamily="18" charset="0"/>
              </a:rPr>
              <a:t>формування почуття гордості за свою країну</a:t>
            </a:r>
          </a:p>
          <a:p>
            <a:pPr marL="342900" indent="-342900">
              <a:buFontTx/>
              <a:buChar char="-"/>
            </a:pPr>
            <a:endParaRPr lang="uk-UA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64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40783" y="0"/>
            <a:ext cx="6562716" cy="6562716"/>
          </a:xfrm>
          <a:custGeom>
            <a:avLst/>
            <a:gdLst/>
            <a:ahLst/>
            <a:cxnLst/>
            <a:rect l="l" t="t" r="r" b="b"/>
            <a:pathLst>
              <a:path w="6562716" h="6562716">
                <a:moveTo>
                  <a:pt x="0" y="0"/>
                </a:moveTo>
                <a:lnTo>
                  <a:pt x="6562716" y="0"/>
                </a:lnTo>
                <a:lnTo>
                  <a:pt x="6562716" y="6562716"/>
                </a:lnTo>
                <a:lnTo>
                  <a:pt x="0" y="65627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 flipV="1">
            <a:off x="11725284" y="3743066"/>
            <a:ext cx="6562716" cy="6562716"/>
          </a:xfrm>
          <a:custGeom>
            <a:avLst/>
            <a:gdLst/>
            <a:ahLst/>
            <a:cxnLst/>
            <a:rect l="l" t="t" r="r" b="b"/>
            <a:pathLst>
              <a:path w="6562716" h="6562716">
                <a:moveTo>
                  <a:pt x="6562716" y="6562716"/>
                </a:moveTo>
                <a:lnTo>
                  <a:pt x="0" y="6562716"/>
                </a:lnTo>
                <a:lnTo>
                  <a:pt x="0" y="0"/>
                </a:lnTo>
                <a:lnTo>
                  <a:pt x="6562716" y="0"/>
                </a:lnTo>
                <a:lnTo>
                  <a:pt x="6562716" y="656271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0" y="9493753"/>
            <a:ext cx="1456662" cy="826510"/>
            <a:chOff x="0" y="0"/>
            <a:chExt cx="383648" cy="21768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83648" cy="217682"/>
            </a:xfrm>
            <a:custGeom>
              <a:avLst/>
              <a:gdLst/>
              <a:ahLst/>
              <a:cxnLst/>
              <a:rect l="l" t="t" r="r" b="b"/>
              <a:pathLst>
                <a:path w="383648" h="217682">
                  <a:moveTo>
                    <a:pt x="0" y="0"/>
                  </a:moveTo>
                  <a:lnTo>
                    <a:pt x="383648" y="0"/>
                  </a:lnTo>
                  <a:lnTo>
                    <a:pt x="383648" y="217682"/>
                  </a:lnTo>
                  <a:lnTo>
                    <a:pt x="0" y="217682"/>
                  </a:lnTo>
                  <a:close/>
                </a:path>
              </a:pathLst>
            </a:custGeom>
            <a:solidFill>
              <a:srgbClr val="072A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83648" cy="2557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5201900" y="0"/>
            <a:ext cx="3086100" cy="855097"/>
            <a:chOff x="0" y="0"/>
            <a:chExt cx="812800" cy="22521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225211"/>
            </a:xfrm>
            <a:custGeom>
              <a:avLst/>
              <a:gdLst/>
              <a:ahLst/>
              <a:cxnLst/>
              <a:rect l="l" t="t" r="r" b="b"/>
              <a:pathLst>
                <a:path w="812800" h="225211">
                  <a:moveTo>
                    <a:pt x="0" y="0"/>
                  </a:moveTo>
                  <a:lnTo>
                    <a:pt x="812800" y="0"/>
                  </a:lnTo>
                  <a:lnTo>
                    <a:pt x="812800" y="225211"/>
                  </a:lnTo>
                  <a:lnTo>
                    <a:pt x="0" y="225211"/>
                  </a:lnTo>
                  <a:close/>
                </a:path>
              </a:pathLst>
            </a:custGeom>
            <a:solidFill>
              <a:srgbClr val="072AC8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263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114800" y="2552700"/>
            <a:ext cx="9525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ru-RU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Кожний учитель повинен домогтися, щоб учень якнайкраще знав близьке, дороге йому: Батьківщину і все, що її стосується, так само, як уміє читати, писати, лічити.</a:t>
            </a:r>
            <a:br>
              <a:rPr lang="uk-UA" altLang="ru-RU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uk-UA" altLang="ru-RU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К</a:t>
            </a:r>
            <a:r>
              <a:rPr lang="uk-UA" altLang="ru-RU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Д. Ушинський</a:t>
            </a:r>
            <a:endParaRPr lang="uk-UA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0" y="0"/>
            <a:ext cx="6562716" cy="6562716"/>
          </a:xfrm>
          <a:custGeom>
            <a:avLst/>
            <a:gdLst/>
            <a:ahLst/>
            <a:cxnLst/>
            <a:rect l="l" t="t" r="r" b="b"/>
            <a:pathLst>
              <a:path w="6562716" h="6562716">
                <a:moveTo>
                  <a:pt x="0" y="0"/>
                </a:moveTo>
                <a:lnTo>
                  <a:pt x="6562716" y="0"/>
                </a:lnTo>
                <a:lnTo>
                  <a:pt x="6562716" y="6562716"/>
                </a:lnTo>
                <a:lnTo>
                  <a:pt x="0" y="65627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 flipV="1">
            <a:off x="11725284" y="3724284"/>
            <a:ext cx="6562716" cy="6562716"/>
          </a:xfrm>
          <a:custGeom>
            <a:avLst/>
            <a:gdLst/>
            <a:ahLst/>
            <a:cxnLst/>
            <a:rect l="l" t="t" r="r" b="b"/>
            <a:pathLst>
              <a:path w="6562716" h="6562716">
                <a:moveTo>
                  <a:pt x="6562716" y="6562716"/>
                </a:moveTo>
                <a:lnTo>
                  <a:pt x="0" y="6562716"/>
                </a:lnTo>
                <a:lnTo>
                  <a:pt x="0" y="0"/>
                </a:lnTo>
                <a:lnTo>
                  <a:pt x="6562716" y="0"/>
                </a:lnTo>
                <a:lnTo>
                  <a:pt x="6562716" y="656271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0" y="9465166"/>
            <a:ext cx="3086100" cy="855097"/>
            <a:chOff x="0" y="0"/>
            <a:chExt cx="812800" cy="22521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225211"/>
            </a:xfrm>
            <a:custGeom>
              <a:avLst/>
              <a:gdLst/>
              <a:ahLst/>
              <a:cxnLst/>
              <a:rect l="l" t="t" r="r" b="b"/>
              <a:pathLst>
                <a:path w="812800" h="225211">
                  <a:moveTo>
                    <a:pt x="0" y="0"/>
                  </a:moveTo>
                  <a:lnTo>
                    <a:pt x="812800" y="0"/>
                  </a:lnTo>
                  <a:lnTo>
                    <a:pt x="812800" y="225211"/>
                  </a:lnTo>
                  <a:lnTo>
                    <a:pt x="0" y="225211"/>
                  </a:lnTo>
                  <a:close/>
                </a:path>
              </a:pathLst>
            </a:custGeom>
            <a:solidFill>
              <a:srgbClr val="072A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263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4001262" y="0"/>
            <a:ext cx="4286738" cy="855097"/>
            <a:chOff x="0" y="0"/>
            <a:chExt cx="1129018" cy="22521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29018" cy="225211"/>
            </a:xfrm>
            <a:custGeom>
              <a:avLst/>
              <a:gdLst/>
              <a:ahLst/>
              <a:cxnLst/>
              <a:rect l="l" t="t" r="r" b="b"/>
              <a:pathLst>
                <a:path w="1129018" h="225211">
                  <a:moveTo>
                    <a:pt x="0" y="0"/>
                  </a:moveTo>
                  <a:lnTo>
                    <a:pt x="1129018" y="0"/>
                  </a:lnTo>
                  <a:lnTo>
                    <a:pt x="1129018" y="225211"/>
                  </a:lnTo>
                  <a:lnTo>
                    <a:pt x="0" y="225211"/>
                  </a:lnTo>
                  <a:close/>
                </a:path>
              </a:pathLst>
            </a:custGeom>
            <a:solidFill>
              <a:srgbClr val="072AC8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129018" cy="263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667000" y="1512491"/>
            <a:ext cx="1165860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8000" b="1" dirty="0" smtClean="0">
              <a:solidFill>
                <a:srgbClr val="5310FC"/>
              </a:solidFill>
            </a:endParaRPr>
          </a:p>
          <a:p>
            <a:pPr algn="ctr"/>
            <a:r>
              <a:rPr lang="uk-UA" sz="8000" b="1" dirty="0" smtClean="0">
                <a:solidFill>
                  <a:srgbClr val="5310FC"/>
                </a:solidFill>
              </a:rPr>
              <a:t>Виховуючи </a:t>
            </a:r>
            <a:r>
              <a:rPr lang="uk-UA" sz="8000" b="1" dirty="0">
                <a:solidFill>
                  <a:srgbClr val="5310FC"/>
                </a:solidFill>
              </a:rPr>
              <a:t>патріота сьогодні — ми будуємо сильну, незалежну Україну </a:t>
            </a:r>
            <a:r>
              <a:rPr lang="uk-UA" sz="8000" b="1" dirty="0" smtClean="0">
                <a:solidFill>
                  <a:srgbClr val="5310FC"/>
                </a:solidFill>
              </a:rPr>
              <a:t>завтра </a:t>
            </a:r>
            <a:endParaRPr lang="uk-UA" sz="8000" b="1" dirty="0">
              <a:solidFill>
                <a:srgbClr val="5310FC"/>
              </a:solidFill>
            </a:endParaRPr>
          </a:p>
          <a:p>
            <a:pPr marL="342900" indent="-342900">
              <a:buFontTx/>
              <a:buChar char="-"/>
            </a:pPr>
            <a:endParaRPr lang="uk-UA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33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12096" y="4088044"/>
            <a:ext cx="11463808" cy="1867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18"/>
              </a:lnSpc>
            </a:pPr>
            <a:r>
              <a:rPr lang="uk-UA" sz="10870" b="1" dirty="0" smtClean="0">
                <a:solidFill>
                  <a:srgbClr val="072AC8"/>
                </a:solidFill>
                <a:latin typeface="Malik Bold"/>
                <a:ea typeface="Malik Bold"/>
                <a:cs typeface="Malik Bold"/>
                <a:sym typeface="Malik Bold"/>
              </a:rPr>
              <a:t>Дякую за увагу!</a:t>
            </a:r>
            <a:endParaRPr lang="en-US" sz="10870" b="1" dirty="0">
              <a:solidFill>
                <a:srgbClr val="072AC8"/>
              </a:solidFill>
              <a:latin typeface="Malik Bold"/>
              <a:ea typeface="Malik Bold"/>
              <a:cs typeface="Malik Bold"/>
              <a:sym typeface="Malik Bold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6562716" cy="6562716"/>
          </a:xfrm>
          <a:custGeom>
            <a:avLst/>
            <a:gdLst/>
            <a:ahLst/>
            <a:cxnLst/>
            <a:rect l="l" t="t" r="r" b="b"/>
            <a:pathLst>
              <a:path w="6562716" h="6562716">
                <a:moveTo>
                  <a:pt x="0" y="0"/>
                </a:moveTo>
                <a:lnTo>
                  <a:pt x="6562716" y="0"/>
                </a:lnTo>
                <a:lnTo>
                  <a:pt x="6562716" y="6562716"/>
                </a:lnTo>
                <a:lnTo>
                  <a:pt x="0" y="65627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 flipV="1">
            <a:off x="11653520" y="3724284"/>
            <a:ext cx="6562716" cy="6562716"/>
          </a:xfrm>
          <a:custGeom>
            <a:avLst/>
            <a:gdLst/>
            <a:ahLst/>
            <a:cxnLst/>
            <a:rect l="l" t="t" r="r" b="b"/>
            <a:pathLst>
              <a:path w="6562716" h="6562716">
                <a:moveTo>
                  <a:pt x="6562716" y="6562716"/>
                </a:moveTo>
                <a:lnTo>
                  <a:pt x="0" y="6562716"/>
                </a:lnTo>
                <a:lnTo>
                  <a:pt x="0" y="0"/>
                </a:lnTo>
                <a:lnTo>
                  <a:pt x="6562716" y="0"/>
                </a:lnTo>
                <a:lnTo>
                  <a:pt x="6562716" y="656271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0" y="9465166"/>
            <a:ext cx="3086100" cy="855097"/>
            <a:chOff x="0" y="0"/>
            <a:chExt cx="812800" cy="22521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225211"/>
            </a:xfrm>
            <a:custGeom>
              <a:avLst/>
              <a:gdLst/>
              <a:ahLst/>
              <a:cxnLst/>
              <a:rect l="l" t="t" r="r" b="b"/>
              <a:pathLst>
                <a:path w="812800" h="225211">
                  <a:moveTo>
                    <a:pt x="0" y="0"/>
                  </a:moveTo>
                  <a:lnTo>
                    <a:pt x="812800" y="0"/>
                  </a:lnTo>
                  <a:lnTo>
                    <a:pt x="812800" y="225211"/>
                  </a:lnTo>
                  <a:lnTo>
                    <a:pt x="0" y="225211"/>
                  </a:lnTo>
                  <a:close/>
                </a:path>
              </a:pathLst>
            </a:custGeom>
            <a:solidFill>
              <a:srgbClr val="072AC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263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201900" y="0"/>
            <a:ext cx="3086100" cy="855097"/>
            <a:chOff x="0" y="0"/>
            <a:chExt cx="812800" cy="22521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225211"/>
            </a:xfrm>
            <a:custGeom>
              <a:avLst/>
              <a:gdLst/>
              <a:ahLst/>
              <a:cxnLst/>
              <a:rect l="l" t="t" r="r" b="b"/>
              <a:pathLst>
                <a:path w="812800" h="225211">
                  <a:moveTo>
                    <a:pt x="0" y="0"/>
                  </a:moveTo>
                  <a:lnTo>
                    <a:pt x="812800" y="0"/>
                  </a:lnTo>
                  <a:lnTo>
                    <a:pt x="812800" y="225211"/>
                  </a:lnTo>
                  <a:lnTo>
                    <a:pt x="0" y="225211"/>
                  </a:lnTo>
                  <a:close/>
                </a:path>
              </a:pathLst>
            </a:custGeom>
            <a:solidFill>
              <a:srgbClr val="072AC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263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825495" y="5979881"/>
            <a:ext cx="8637009" cy="1025760"/>
            <a:chOff x="0" y="0"/>
            <a:chExt cx="2274768" cy="27015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274768" cy="270159"/>
            </a:xfrm>
            <a:custGeom>
              <a:avLst/>
              <a:gdLst/>
              <a:ahLst/>
              <a:cxnLst/>
              <a:rect l="l" t="t" r="r" b="b"/>
              <a:pathLst>
                <a:path w="2274768" h="270159">
                  <a:moveTo>
                    <a:pt x="0" y="0"/>
                  </a:moveTo>
                  <a:lnTo>
                    <a:pt x="2274768" y="0"/>
                  </a:lnTo>
                  <a:lnTo>
                    <a:pt x="2274768" y="270159"/>
                  </a:lnTo>
                  <a:lnTo>
                    <a:pt x="0" y="270159"/>
                  </a:lnTo>
                  <a:close/>
                </a:path>
              </a:pathLst>
            </a:custGeom>
            <a:solidFill>
              <a:srgbClr val="072AC8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274768" cy="3082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0" y="63500"/>
            <a:ext cx="6562716" cy="6562716"/>
          </a:xfrm>
          <a:custGeom>
            <a:avLst/>
            <a:gdLst/>
            <a:ahLst/>
            <a:cxnLst/>
            <a:rect l="l" t="t" r="r" b="b"/>
            <a:pathLst>
              <a:path w="6562716" h="6562716">
                <a:moveTo>
                  <a:pt x="0" y="0"/>
                </a:moveTo>
                <a:lnTo>
                  <a:pt x="6562716" y="0"/>
                </a:lnTo>
                <a:lnTo>
                  <a:pt x="6562716" y="6562716"/>
                </a:lnTo>
                <a:lnTo>
                  <a:pt x="0" y="65627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 flipV="1">
            <a:off x="11430000" y="4076700"/>
            <a:ext cx="6934200" cy="6562716"/>
          </a:xfrm>
          <a:custGeom>
            <a:avLst/>
            <a:gdLst/>
            <a:ahLst/>
            <a:cxnLst/>
            <a:rect l="l" t="t" r="r" b="b"/>
            <a:pathLst>
              <a:path w="6562716" h="6562716">
                <a:moveTo>
                  <a:pt x="6562716" y="6562716"/>
                </a:moveTo>
                <a:lnTo>
                  <a:pt x="0" y="6562716"/>
                </a:lnTo>
                <a:lnTo>
                  <a:pt x="0" y="0"/>
                </a:lnTo>
                <a:lnTo>
                  <a:pt x="6562716" y="0"/>
                </a:lnTo>
                <a:lnTo>
                  <a:pt x="6562716" y="656271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0" y="9436580"/>
            <a:ext cx="4829884" cy="883683"/>
            <a:chOff x="0" y="0"/>
            <a:chExt cx="1272068" cy="23274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72068" cy="232740"/>
            </a:xfrm>
            <a:custGeom>
              <a:avLst/>
              <a:gdLst/>
              <a:ahLst/>
              <a:cxnLst/>
              <a:rect l="l" t="t" r="r" b="b"/>
              <a:pathLst>
                <a:path w="1272068" h="232740">
                  <a:moveTo>
                    <a:pt x="0" y="0"/>
                  </a:moveTo>
                  <a:lnTo>
                    <a:pt x="1272068" y="0"/>
                  </a:lnTo>
                  <a:lnTo>
                    <a:pt x="1272068" y="232740"/>
                  </a:lnTo>
                  <a:lnTo>
                    <a:pt x="0" y="232740"/>
                  </a:lnTo>
                  <a:close/>
                </a:path>
              </a:pathLst>
            </a:custGeom>
            <a:solidFill>
              <a:srgbClr val="072AC8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272068" cy="2708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5201900" y="0"/>
            <a:ext cx="3086100" cy="855097"/>
            <a:chOff x="0" y="0"/>
            <a:chExt cx="812800" cy="22521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225211"/>
            </a:xfrm>
            <a:custGeom>
              <a:avLst/>
              <a:gdLst/>
              <a:ahLst/>
              <a:cxnLst/>
              <a:rect l="l" t="t" r="r" b="b"/>
              <a:pathLst>
                <a:path w="812800" h="225211">
                  <a:moveTo>
                    <a:pt x="0" y="0"/>
                  </a:moveTo>
                  <a:lnTo>
                    <a:pt x="812800" y="0"/>
                  </a:lnTo>
                  <a:lnTo>
                    <a:pt x="812800" y="225211"/>
                  </a:lnTo>
                  <a:lnTo>
                    <a:pt x="0" y="225211"/>
                  </a:lnTo>
                  <a:close/>
                </a:path>
              </a:pathLst>
            </a:custGeom>
            <a:solidFill>
              <a:srgbClr val="072AC8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263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638800" y="952500"/>
            <a:ext cx="101815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 smtClean="0">
                <a:solidFill>
                  <a:srgbClr val="5310FC"/>
                </a:solidFill>
                <a:latin typeface="Malik Bold" panose="020B0604020202020204" charset="-52"/>
              </a:rPr>
              <a:t>Класні керівники 5-8 класів НУШ</a:t>
            </a:r>
            <a:endParaRPr lang="uk-UA" sz="6000" b="1" dirty="0">
              <a:solidFill>
                <a:srgbClr val="5310FC"/>
              </a:solidFill>
              <a:latin typeface="Malik Bold" panose="020B0604020202020204" charset="-5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32498" y="8039099"/>
            <a:ext cx="3200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rgbClr val="5310FC"/>
                </a:solidFill>
              </a:rPr>
              <a:t>Колодич Елла Іванівна,</a:t>
            </a:r>
          </a:p>
          <a:p>
            <a:r>
              <a:rPr lang="uk-UA" b="1" i="1" dirty="0">
                <a:solidFill>
                  <a:srgbClr val="5310FC"/>
                </a:solidFill>
              </a:rPr>
              <a:t>к</a:t>
            </a:r>
            <a:r>
              <a:rPr lang="uk-UA" b="1" i="1" dirty="0" smtClean="0">
                <a:solidFill>
                  <a:srgbClr val="5310FC"/>
                </a:solidFill>
              </a:rPr>
              <a:t>ласний керівник 6 класу</a:t>
            </a:r>
            <a:endParaRPr lang="uk-UA" b="1" i="1" dirty="0">
              <a:solidFill>
                <a:srgbClr val="5310FC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310779"/>
            <a:ext cx="3200400" cy="42672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272679"/>
            <a:ext cx="3276599" cy="439176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600200" y="8039098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rgbClr val="5310FC"/>
                </a:solidFill>
              </a:rPr>
              <a:t>Ціпан Михайло Петрович,</a:t>
            </a:r>
          </a:p>
          <a:p>
            <a:r>
              <a:rPr lang="uk-UA" b="1" i="1" dirty="0">
                <a:solidFill>
                  <a:srgbClr val="5310FC"/>
                </a:solidFill>
              </a:rPr>
              <a:t>к</a:t>
            </a:r>
            <a:r>
              <a:rPr lang="uk-UA" b="1" i="1" dirty="0" smtClean="0">
                <a:solidFill>
                  <a:srgbClr val="5310FC"/>
                </a:solidFill>
              </a:rPr>
              <a:t>ласний керівник 5 класу</a:t>
            </a:r>
            <a:endParaRPr lang="uk-UA" b="1" i="1" dirty="0">
              <a:solidFill>
                <a:srgbClr val="5310FC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1" t="23271" r="641" b="-240"/>
          <a:stretch/>
        </p:blipFill>
        <p:spPr>
          <a:xfrm>
            <a:off x="9537700" y="3344858"/>
            <a:ext cx="3632200" cy="440446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2200" y="3310779"/>
            <a:ext cx="3657600" cy="440446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134600" y="8039099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rgbClr val="5310FC"/>
                </a:solidFill>
              </a:rPr>
              <a:t>Басич Олена Вікторівна,</a:t>
            </a:r>
          </a:p>
          <a:p>
            <a:r>
              <a:rPr lang="uk-UA" b="1" i="1" dirty="0">
                <a:solidFill>
                  <a:srgbClr val="5310FC"/>
                </a:solidFill>
              </a:rPr>
              <a:t>к</a:t>
            </a:r>
            <a:r>
              <a:rPr lang="uk-UA" b="1" i="1" dirty="0" smtClean="0">
                <a:solidFill>
                  <a:srgbClr val="5310FC"/>
                </a:solidFill>
              </a:rPr>
              <a:t>ласний керівник 7 класу</a:t>
            </a:r>
            <a:endParaRPr lang="uk-UA" b="1" i="1" dirty="0">
              <a:solidFill>
                <a:srgbClr val="5310F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944600" y="8039099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rgbClr val="5310FC"/>
                </a:solidFill>
              </a:rPr>
              <a:t>Гіс Яна Федорівна, </a:t>
            </a:r>
          </a:p>
          <a:p>
            <a:r>
              <a:rPr lang="uk-UA" b="1" i="1" dirty="0">
                <a:solidFill>
                  <a:srgbClr val="5310FC"/>
                </a:solidFill>
              </a:rPr>
              <a:t>к</a:t>
            </a:r>
            <a:r>
              <a:rPr lang="uk-UA" b="1" i="1" dirty="0" smtClean="0">
                <a:solidFill>
                  <a:srgbClr val="5310FC"/>
                </a:solidFill>
              </a:rPr>
              <a:t>ласний керівник 8 класу</a:t>
            </a:r>
            <a:endParaRPr lang="uk-UA" b="1" i="1" dirty="0">
              <a:solidFill>
                <a:srgbClr val="5310F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9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0" y="0"/>
            <a:ext cx="6562716" cy="6562716"/>
          </a:xfrm>
          <a:custGeom>
            <a:avLst/>
            <a:gdLst/>
            <a:ahLst/>
            <a:cxnLst/>
            <a:rect l="l" t="t" r="r" b="b"/>
            <a:pathLst>
              <a:path w="6562716" h="6562716">
                <a:moveTo>
                  <a:pt x="0" y="0"/>
                </a:moveTo>
                <a:lnTo>
                  <a:pt x="6562716" y="0"/>
                </a:lnTo>
                <a:lnTo>
                  <a:pt x="6562716" y="6562716"/>
                </a:lnTo>
                <a:lnTo>
                  <a:pt x="0" y="65627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 flipV="1">
            <a:off x="11725284" y="3724284"/>
            <a:ext cx="6562716" cy="6562716"/>
          </a:xfrm>
          <a:custGeom>
            <a:avLst/>
            <a:gdLst/>
            <a:ahLst/>
            <a:cxnLst/>
            <a:rect l="l" t="t" r="r" b="b"/>
            <a:pathLst>
              <a:path w="6562716" h="6562716">
                <a:moveTo>
                  <a:pt x="6562716" y="6562716"/>
                </a:moveTo>
                <a:lnTo>
                  <a:pt x="0" y="6562716"/>
                </a:lnTo>
                <a:lnTo>
                  <a:pt x="0" y="0"/>
                </a:lnTo>
                <a:lnTo>
                  <a:pt x="6562716" y="0"/>
                </a:lnTo>
                <a:lnTo>
                  <a:pt x="6562716" y="656271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0" y="9465166"/>
            <a:ext cx="3086100" cy="855097"/>
            <a:chOff x="0" y="0"/>
            <a:chExt cx="812800" cy="22521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225211"/>
            </a:xfrm>
            <a:custGeom>
              <a:avLst/>
              <a:gdLst/>
              <a:ahLst/>
              <a:cxnLst/>
              <a:rect l="l" t="t" r="r" b="b"/>
              <a:pathLst>
                <a:path w="812800" h="225211">
                  <a:moveTo>
                    <a:pt x="0" y="0"/>
                  </a:moveTo>
                  <a:lnTo>
                    <a:pt x="812800" y="0"/>
                  </a:lnTo>
                  <a:lnTo>
                    <a:pt x="812800" y="225211"/>
                  </a:lnTo>
                  <a:lnTo>
                    <a:pt x="0" y="225211"/>
                  </a:lnTo>
                  <a:close/>
                </a:path>
              </a:pathLst>
            </a:custGeom>
            <a:solidFill>
              <a:srgbClr val="072A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263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4001262" y="0"/>
            <a:ext cx="4286738" cy="855097"/>
            <a:chOff x="0" y="0"/>
            <a:chExt cx="1129018" cy="22521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29018" cy="225211"/>
            </a:xfrm>
            <a:custGeom>
              <a:avLst/>
              <a:gdLst/>
              <a:ahLst/>
              <a:cxnLst/>
              <a:rect l="l" t="t" r="r" b="b"/>
              <a:pathLst>
                <a:path w="1129018" h="225211">
                  <a:moveTo>
                    <a:pt x="0" y="0"/>
                  </a:moveTo>
                  <a:lnTo>
                    <a:pt x="1129018" y="0"/>
                  </a:lnTo>
                  <a:lnTo>
                    <a:pt x="1129018" y="225211"/>
                  </a:lnTo>
                  <a:lnTo>
                    <a:pt x="0" y="225211"/>
                  </a:lnTo>
                  <a:close/>
                </a:path>
              </a:pathLst>
            </a:custGeom>
            <a:solidFill>
              <a:srgbClr val="072AC8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129018" cy="263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971800" y="1562100"/>
            <a:ext cx="1234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5310FC"/>
                </a:solidFill>
                <a:latin typeface="Malik Bold" panose="020B0604020202020204" charset="-52"/>
                <a:cs typeface="Times New Roman" panose="02020603050405020304" pitchFamily="18" charset="0"/>
              </a:rPr>
              <a:t>Мета роботи з</a:t>
            </a:r>
            <a:br>
              <a:rPr lang="uk-UA" sz="4800" b="1" dirty="0">
                <a:solidFill>
                  <a:srgbClr val="5310FC"/>
                </a:solidFill>
                <a:latin typeface="Malik Bold" panose="020B0604020202020204" charset="-52"/>
                <a:cs typeface="Times New Roman" panose="02020603050405020304" pitchFamily="18" charset="0"/>
              </a:rPr>
            </a:br>
            <a:r>
              <a:rPr lang="uk-UA" sz="4800" b="1" dirty="0">
                <a:solidFill>
                  <a:srgbClr val="5310FC"/>
                </a:solidFill>
                <a:latin typeface="Malik Bold" panose="020B0604020202020204" charset="-52"/>
                <a:cs typeface="Times New Roman" panose="02020603050405020304" pitchFamily="18" charset="0"/>
              </a:rPr>
              <a:t> національно-патріотичного виховання</a:t>
            </a:r>
            <a:endParaRPr lang="uk-UA" sz="4800" dirty="0">
              <a:solidFill>
                <a:srgbClr val="5310FC"/>
              </a:solidFill>
              <a:latin typeface="Malik Bold" panose="020B0604020202020204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4152900"/>
            <a:ext cx="13411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4400" dirty="0">
                <a:solidFill>
                  <a:schemeClr val="bg2">
                    <a:lumMod val="10000"/>
                  </a:schemeClr>
                </a:solidFill>
                <a:latin typeface="Malik Bold" panose="020B0604020202020204" charset="-52"/>
                <a:cs typeface="Times New Roman" panose="02020603050405020304" pitchFamily="18" charset="0"/>
              </a:rPr>
              <a:t>Формування та розвиток в учнів високої патріотичної свідомості, почуття вірності своїй Вітчизні, прагнення до виконання свого громадського обов'язку. </a:t>
            </a:r>
            <a:endParaRPr lang="ru-RU" sz="4400" dirty="0">
              <a:solidFill>
                <a:schemeClr val="bg2">
                  <a:lumMod val="10000"/>
                </a:schemeClr>
              </a:solidFill>
              <a:latin typeface="Malik Bold" panose="020B0604020202020204" charset="-52"/>
              <a:cs typeface="Times New Roman" panose="02020603050405020304" pitchFamily="18" charset="0"/>
            </a:endParaRPr>
          </a:p>
          <a:p>
            <a:pPr algn="ctr"/>
            <a:endParaRPr lang="uk-UA" sz="4400" dirty="0">
              <a:latin typeface="Malik Bold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353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0" y="0"/>
            <a:ext cx="6562716" cy="6562716"/>
          </a:xfrm>
          <a:custGeom>
            <a:avLst/>
            <a:gdLst/>
            <a:ahLst/>
            <a:cxnLst/>
            <a:rect l="l" t="t" r="r" b="b"/>
            <a:pathLst>
              <a:path w="6562716" h="6562716">
                <a:moveTo>
                  <a:pt x="0" y="0"/>
                </a:moveTo>
                <a:lnTo>
                  <a:pt x="6562716" y="0"/>
                </a:lnTo>
                <a:lnTo>
                  <a:pt x="6562716" y="6562716"/>
                </a:lnTo>
                <a:lnTo>
                  <a:pt x="0" y="65627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 flipV="1">
            <a:off x="11725284" y="3757547"/>
            <a:ext cx="6562716" cy="6562716"/>
          </a:xfrm>
          <a:custGeom>
            <a:avLst/>
            <a:gdLst/>
            <a:ahLst/>
            <a:cxnLst/>
            <a:rect l="l" t="t" r="r" b="b"/>
            <a:pathLst>
              <a:path w="6562716" h="6562716">
                <a:moveTo>
                  <a:pt x="6562716" y="6562716"/>
                </a:moveTo>
                <a:lnTo>
                  <a:pt x="0" y="6562716"/>
                </a:lnTo>
                <a:lnTo>
                  <a:pt x="0" y="0"/>
                </a:lnTo>
                <a:lnTo>
                  <a:pt x="6562716" y="0"/>
                </a:lnTo>
                <a:lnTo>
                  <a:pt x="6562716" y="656271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0" y="9400760"/>
            <a:ext cx="2485240" cy="919503"/>
            <a:chOff x="0" y="0"/>
            <a:chExt cx="654549" cy="24217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54549" cy="242174"/>
            </a:xfrm>
            <a:custGeom>
              <a:avLst/>
              <a:gdLst/>
              <a:ahLst/>
              <a:cxnLst/>
              <a:rect l="l" t="t" r="r" b="b"/>
              <a:pathLst>
                <a:path w="654549" h="242174">
                  <a:moveTo>
                    <a:pt x="0" y="0"/>
                  </a:moveTo>
                  <a:lnTo>
                    <a:pt x="654549" y="0"/>
                  </a:lnTo>
                  <a:lnTo>
                    <a:pt x="654549" y="242174"/>
                  </a:lnTo>
                  <a:lnTo>
                    <a:pt x="0" y="242174"/>
                  </a:lnTo>
                  <a:close/>
                </a:path>
              </a:pathLst>
            </a:custGeom>
            <a:solidFill>
              <a:srgbClr val="072AC8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654549" cy="2802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3629635" y="0"/>
            <a:ext cx="4658365" cy="883683"/>
            <a:chOff x="0" y="0"/>
            <a:chExt cx="1226894" cy="23274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26894" cy="232740"/>
            </a:xfrm>
            <a:custGeom>
              <a:avLst/>
              <a:gdLst/>
              <a:ahLst/>
              <a:cxnLst/>
              <a:rect l="l" t="t" r="r" b="b"/>
              <a:pathLst>
                <a:path w="1226894" h="232740">
                  <a:moveTo>
                    <a:pt x="0" y="0"/>
                  </a:moveTo>
                  <a:lnTo>
                    <a:pt x="1226894" y="0"/>
                  </a:lnTo>
                  <a:lnTo>
                    <a:pt x="1226894" y="232740"/>
                  </a:lnTo>
                  <a:lnTo>
                    <a:pt x="0" y="232740"/>
                  </a:lnTo>
                  <a:close/>
                </a:path>
              </a:pathLst>
            </a:custGeom>
            <a:solidFill>
              <a:srgbClr val="072AC8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226894" cy="2708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419600" y="1333500"/>
            <a:ext cx="11201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5310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ik Bold" panose="020B0604020202020204" charset="-52"/>
                <a:ea typeface="Times New Roman" pitchFamily="18" charset="0"/>
                <a:cs typeface="Times New Roman" pitchFamily="18" charset="0"/>
              </a:rPr>
              <a:t>ЗАВДАННЯ НАЦІОНАЛЬНО-ПАТРІОТИЧНОГО ВИХОВАННЯ</a:t>
            </a:r>
            <a:endParaRPr lang="uk-UA" sz="2800" dirty="0">
              <a:solidFill>
                <a:srgbClr val="5310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lik Bold" panose="020B0604020202020204" charset="-52"/>
            </a:endParaRPr>
          </a:p>
          <a:p>
            <a:endParaRPr lang="uk-UA" dirty="0">
              <a:solidFill>
                <a:srgbClr val="5310FC"/>
              </a:solidFill>
              <a:latin typeface="Malik Bold" panose="020B0604020202020204" charset="-52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209800" y="2400300"/>
            <a:ext cx="13411200" cy="6096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2000" b="1" spc="50" dirty="0" smtClean="0">
              <a:ln w="11430"/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000" b="1" spc="50" dirty="0" smtClean="0">
                <a:ln w="1143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Формування </a:t>
            </a:r>
            <a:r>
              <a:rPr lang="uk-UA" sz="2000" b="1" spc="50" dirty="0">
                <a:ln w="1143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любові до рідного краю</a:t>
            </a:r>
            <a:br>
              <a:rPr lang="uk-UA" sz="2000" b="1" spc="50" dirty="0">
                <a:ln w="1143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sz="20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209800" y="4152900"/>
            <a:ext cx="13411200" cy="6096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spc="50" dirty="0">
                <a:ln w="1143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Формування духовно – моральних </a:t>
            </a:r>
            <a:r>
              <a:rPr lang="uk-UA" sz="2000" b="1" spc="50" dirty="0" smtClean="0">
                <a:ln w="1143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взаємин </a:t>
            </a:r>
            <a:endParaRPr lang="uk-UA" sz="20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209800" y="5143500"/>
            <a:ext cx="13411200" cy="6096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spc="50" dirty="0" smtClean="0">
                <a:ln w="1143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Формування любові до культурного спадку  свого народу</a:t>
            </a:r>
            <a:endParaRPr lang="uk-UA" sz="20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209800" y="6057900"/>
            <a:ext cx="13411200" cy="6096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spc="50" dirty="0" smtClean="0">
                <a:ln w="1143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Виховання любові, поваги до своїх національних особливостей</a:t>
            </a:r>
            <a:endParaRPr lang="uk-UA" sz="20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209800" y="6990137"/>
            <a:ext cx="13411200" cy="6096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spc="50" dirty="0" smtClean="0">
                <a:ln w="1143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Виховання гордості за свій народ, шанування героїв України</a:t>
            </a:r>
            <a:endParaRPr lang="uk-UA" sz="20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209800" y="3196557"/>
            <a:ext cx="13411200" cy="6096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000" b="1" spc="50" dirty="0" smtClean="0">
              <a:ln w="11430"/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000" b="1" spc="50" dirty="0" smtClean="0">
                <a:ln w="1143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Формування </a:t>
            </a:r>
            <a:r>
              <a:rPr lang="uk-UA" sz="2000" b="1" spc="50" dirty="0">
                <a:ln w="1143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поваги до Конституції України,   державної символіки</a:t>
            </a:r>
            <a:endParaRPr lang="uk-UA" sz="2000" dirty="0"/>
          </a:p>
          <a:p>
            <a:r>
              <a:rPr lang="uk-UA" sz="2000" b="1" spc="50" dirty="0">
                <a:ln w="1143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000" b="1" spc="50" dirty="0">
                <a:ln w="1143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6562716" cy="6562716"/>
          </a:xfrm>
          <a:custGeom>
            <a:avLst/>
            <a:gdLst/>
            <a:ahLst/>
            <a:cxnLst/>
            <a:rect l="l" t="t" r="r" b="b"/>
            <a:pathLst>
              <a:path w="6562716" h="6562716">
                <a:moveTo>
                  <a:pt x="0" y="0"/>
                </a:moveTo>
                <a:lnTo>
                  <a:pt x="6562716" y="0"/>
                </a:lnTo>
                <a:lnTo>
                  <a:pt x="6562716" y="6562716"/>
                </a:lnTo>
                <a:lnTo>
                  <a:pt x="0" y="65627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 flipV="1">
            <a:off x="11726357" y="3724284"/>
            <a:ext cx="6562716" cy="6562716"/>
          </a:xfrm>
          <a:custGeom>
            <a:avLst/>
            <a:gdLst/>
            <a:ahLst/>
            <a:cxnLst/>
            <a:rect l="l" t="t" r="r" b="b"/>
            <a:pathLst>
              <a:path w="6562716" h="6562716">
                <a:moveTo>
                  <a:pt x="6562716" y="6562716"/>
                </a:moveTo>
                <a:lnTo>
                  <a:pt x="0" y="6562716"/>
                </a:lnTo>
                <a:lnTo>
                  <a:pt x="0" y="0"/>
                </a:lnTo>
                <a:lnTo>
                  <a:pt x="6562716" y="0"/>
                </a:lnTo>
                <a:lnTo>
                  <a:pt x="6562716" y="656271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0" y="9432503"/>
            <a:ext cx="2209418" cy="887760"/>
            <a:chOff x="0" y="0"/>
            <a:chExt cx="581904" cy="23381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81904" cy="233813"/>
            </a:xfrm>
            <a:custGeom>
              <a:avLst/>
              <a:gdLst/>
              <a:ahLst/>
              <a:cxnLst/>
              <a:rect l="l" t="t" r="r" b="b"/>
              <a:pathLst>
                <a:path w="581904" h="233813">
                  <a:moveTo>
                    <a:pt x="0" y="0"/>
                  </a:moveTo>
                  <a:lnTo>
                    <a:pt x="581904" y="0"/>
                  </a:lnTo>
                  <a:lnTo>
                    <a:pt x="581904" y="233813"/>
                  </a:lnTo>
                  <a:lnTo>
                    <a:pt x="0" y="233813"/>
                  </a:lnTo>
                  <a:close/>
                </a:path>
              </a:pathLst>
            </a:custGeom>
            <a:solidFill>
              <a:srgbClr val="072AC8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581904" cy="2719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6945684" y="0"/>
            <a:ext cx="1342316" cy="855097"/>
            <a:chOff x="0" y="0"/>
            <a:chExt cx="353532" cy="22521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53532" cy="225211"/>
            </a:xfrm>
            <a:custGeom>
              <a:avLst/>
              <a:gdLst/>
              <a:ahLst/>
              <a:cxnLst/>
              <a:rect l="l" t="t" r="r" b="b"/>
              <a:pathLst>
                <a:path w="353532" h="225211">
                  <a:moveTo>
                    <a:pt x="0" y="0"/>
                  </a:moveTo>
                  <a:lnTo>
                    <a:pt x="353532" y="0"/>
                  </a:lnTo>
                  <a:lnTo>
                    <a:pt x="353532" y="225211"/>
                  </a:lnTo>
                  <a:lnTo>
                    <a:pt x="0" y="225211"/>
                  </a:lnTo>
                  <a:close/>
                </a:path>
              </a:pathLst>
            </a:custGeom>
            <a:solidFill>
              <a:srgbClr val="072AC8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353532" cy="263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Овал 12"/>
          <p:cNvSpPr/>
          <p:nvPr/>
        </p:nvSpPr>
        <p:spPr>
          <a:xfrm>
            <a:off x="6705600" y="3281358"/>
            <a:ext cx="4800600" cy="3657600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5310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Сучасні виклики у національно-патріотичному вихованні</a:t>
            </a:r>
            <a:endParaRPr lang="uk-UA" sz="3200" b="1" dirty="0">
              <a:solidFill>
                <a:srgbClr val="5310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239000" y="427548"/>
            <a:ext cx="4038600" cy="189655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2039600" y="2214024"/>
            <a:ext cx="4038600" cy="189655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2344400" y="5219700"/>
            <a:ext cx="4038600" cy="189655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086600" y="7535951"/>
            <a:ext cx="4038600" cy="189655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96539" y="5448300"/>
            <a:ext cx="4038600" cy="189655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209418" y="1644065"/>
            <a:ext cx="4038600" cy="189655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Прямоугольник 21"/>
          <p:cNvSpPr/>
          <p:nvPr/>
        </p:nvSpPr>
        <p:spPr>
          <a:xfrm>
            <a:off x="7391400" y="723900"/>
            <a:ext cx="3352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5310FC"/>
                </a:solidFill>
              </a:rPr>
              <a:t>Війна та пов’язані з нею психологічні травми дітей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344400" y="259234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5310FC"/>
                </a:solidFill>
              </a:rPr>
              <a:t>Інформаційна війна, поширення </a:t>
            </a:r>
            <a:r>
              <a:rPr lang="uk-UA" sz="2400" b="1" dirty="0" err="1" smtClean="0">
                <a:solidFill>
                  <a:srgbClr val="5310FC"/>
                </a:solidFill>
              </a:rPr>
              <a:t>фейків</a:t>
            </a:r>
            <a:r>
              <a:rPr lang="uk-UA" sz="2400" b="1" dirty="0" smtClean="0">
                <a:solidFill>
                  <a:srgbClr val="5310FC"/>
                </a:solidFill>
              </a:rPr>
              <a:t> і маніпуляцій</a:t>
            </a:r>
            <a:endParaRPr lang="uk-UA" sz="2400" b="1" dirty="0">
              <a:solidFill>
                <a:srgbClr val="5310F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649200" y="5524500"/>
            <a:ext cx="365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5310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Зниження авторитету традиційних моральних </a:t>
            </a:r>
            <a:r>
              <a:rPr lang="uk-UA" sz="2400" b="1" dirty="0">
                <a:solidFill>
                  <a:srgbClr val="5310FC"/>
                </a:solidFill>
              </a:rPr>
              <a:t>цінностей</a:t>
            </a:r>
          </a:p>
          <a:p>
            <a:endParaRPr lang="uk-UA" dirty="0"/>
          </a:p>
        </p:txBody>
      </p:sp>
      <p:sp>
        <p:nvSpPr>
          <p:cNvPr id="25" name="TextBox 24"/>
          <p:cNvSpPr txBox="1"/>
          <p:nvPr/>
        </p:nvSpPr>
        <p:spPr>
          <a:xfrm>
            <a:off x="7696200" y="81153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5310FC"/>
                </a:solidFill>
              </a:rPr>
              <a:t>Дистанційне або змішане навчання</a:t>
            </a:r>
          </a:p>
          <a:p>
            <a:endParaRPr lang="uk-UA" sz="2400" dirty="0">
              <a:solidFill>
                <a:srgbClr val="5310FC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67000" y="5668576"/>
            <a:ext cx="3276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5310FC"/>
                </a:solidFill>
              </a:rPr>
              <a:t>Різний рівень патріотичного виховання в родинах учнів</a:t>
            </a:r>
          </a:p>
          <a:p>
            <a:endParaRPr lang="uk-UA" dirty="0">
              <a:solidFill>
                <a:srgbClr val="5310FC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95600" y="2108895"/>
            <a:ext cx="304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5310FC"/>
                </a:solidFill>
              </a:rPr>
              <a:t>Емоційне вигорання учнів і педагогів</a:t>
            </a:r>
          </a:p>
          <a:p>
            <a:endParaRPr lang="uk-UA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6200" y="1"/>
            <a:ext cx="6334116" cy="6546288"/>
          </a:xfrm>
          <a:custGeom>
            <a:avLst/>
            <a:gdLst/>
            <a:ahLst/>
            <a:cxnLst/>
            <a:rect l="l" t="t" r="r" b="b"/>
            <a:pathLst>
              <a:path w="6562716" h="6562716">
                <a:moveTo>
                  <a:pt x="0" y="0"/>
                </a:moveTo>
                <a:lnTo>
                  <a:pt x="6562716" y="0"/>
                </a:lnTo>
                <a:lnTo>
                  <a:pt x="6562716" y="6562716"/>
                </a:lnTo>
                <a:lnTo>
                  <a:pt x="0" y="65627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 flipV="1">
            <a:off x="11725284" y="3724284"/>
            <a:ext cx="6562716" cy="6562716"/>
          </a:xfrm>
          <a:custGeom>
            <a:avLst/>
            <a:gdLst/>
            <a:ahLst/>
            <a:cxnLst/>
            <a:rect l="l" t="t" r="r" b="b"/>
            <a:pathLst>
              <a:path w="6562716" h="6562716">
                <a:moveTo>
                  <a:pt x="6562716" y="6562716"/>
                </a:moveTo>
                <a:lnTo>
                  <a:pt x="0" y="6562716"/>
                </a:lnTo>
                <a:lnTo>
                  <a:pt x="0" y="0"/>
                </a:lnTo>
                <a:lnTo>
                  <a:pt x="6562716" y="0"/>
                </a:lnTo>
                <a:lnTo>
                  <a:pt x="6562716" y="656271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0" y="9493753"/>
            <a:ext cx="4572605" cy="826510"/>
            <a:chOff x="0" y="0"/>
            <a:chExt cx="1204307" cy="2176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04307" cy="217682"/>
            </a:xfrm>
            <a:custGeom>
              <a:avLst/>
              <a:gdLst/>
              <a:ahLst/>
              <a:cxnLst/>
              <a:rect l="l" t="t" r="r" b="b"/>
              <a:pathLst>
                <a:path w="1204307" h="217682">
                  <a:moveTo>
                    <a:pt x="0" y="0"/>
                  </a:moveTo>
                  <a:lnTo>
                    <a:pt x="1204307" y="0"/>
                  </a:lnTo>
                  <a:lnTo>
                    <a:pt x="1204307" y="217682"/>
                  </a:lnTo>
                  <a:lnTo>
                    <a:pt x="0" y="217682"/>
                  </a:lnTo>
                  <a:close/>
                </a:path>
              </a:pathLst>
            </a:custGeom>
            <a:solidFill>
              <a:srgbClr val="072AC8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204307" cy="2557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5201900" y="0"/>
            <a:ext cx="3086100" cy="855097"/>
            <a:chOff x="0" y="0"/>
            <a:chExt cx="812800" cy="22521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225211"/>
            </a:xfrm>
            <a:custGeom>
              <a:avLst/>
              <a:gdLst/>
              <a:ahLst/>
              <a:cxnLst/>
              <a:rect l="l" t="t" r="r" b="b"/>
              <a:pathLst>
                <a:path w="812800" h="225211">
                  <a:moveTo>
                    <a:pt x="0" y="0"/>
                  </a:moveTo>
                  <a:lnTo>
                    <a:pt x="812800" y="0"/>
                  </a:lnTo>
                  <a:lnTo>
                    <a:pt x="812800" y="225211"/>
                  </a:lnTo>
                  <a:lnTo>
                    <a:pt x="0" y="225211"/>
                  </a:lnTo>
                  <a:close/>
                </a:path>
              </a:pathLst>
            </a:custGeom>
            <a:solidFill>
              <a:srgbClr val="072AC8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263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286302" y="2324100"/>
            <a:ext cx="13182298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5310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 роботи  класного керівника:</a:t>
            </a:r>
            <a:endParaRPr lang="uk-UA" sz="4000" b="1" dirty="0">
              <a:solidFill>
                <a:srgbClr val="5310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3600" dirty="0">
                <a:solidFill>
                  <a:srgbClr val="5310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тематичні виховні години та години спілкування;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3600" dirty="0">
                <a:solidFill>
                  <a:srgbClr val="5310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зустрічі з військовослужбовцями, волонтерами, представниками громади;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3600" dirty="0">
                <a:solidFill>
                  <a:srgbClr val="5310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участь у волонтерських і благодійних акціях;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3600" dirty="0" err="1">
                <a:solidFill>
                  <a:srgbClr val="5310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проєктну</a:t>
            </a:r>
            <a:r>
              <a:rPr lang="uk-UA" sz="3600" dirty="0">
                <a:solidFill>
                  <a:srgbClr val="5310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діяльність, дослідження історії рідного краю;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3600" dirty="0">
                <a:solidFill>
                  <a:srgbClr val="5310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перегляд і обговорення патріотичних фільмів та відеоматеріалів;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3600" dirty="0">
                <a:solidFill>
                  <a:srgbClr val="5310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інтеграцію патріотичного змісту в навчальні предмети;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3600" dirty="0">
                <a:solidFill>
                  <a:srgbClr val="5310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використання елементів народної культури, традицій і символіки.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0" y="0"/>
            <a:ext cx="6562716" cy="6562716"/>
          </a:xfrm>
          <a:custGeom>
            <a:avLst/>
            <a:gdLst/>
            <a:ahLst/>
            <a:cxnLst/>
            <a:rect l="l" t="t" r="r" b="b"/>
            <a:pathLst>
              <a:path w="6562716" h="6562716">
                <a:moveTo>
                  <a:pt x="0" y="0"/>
                </a:moveTo>
                <a:lnTo>
                  <a:pt x="6562716" y="0"/>
                </a:lnTo>
                <a:lnTo>
                  <a:pt x="6562716" y="6562716"/>
                </a:lnTo>
                <a:lnTo>
                  <a:pt x="0" y="65627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 flipV="1">
            <a:off x="11725284" y="3724284"/>
            <a:ext cx="6562716" cy="6562716"/>
          </a:xfrm>
          <a:custGeom>
            <a:avLst/>
            <a:gdLst/>
            <a:ahLst/>
            <a:cxnLst/>
            <a:rect l="l" t="t" r="r" b="b"/>
            <a:pathLst>
              <a:path w="6562716" h="6562716">
                <a:moveTo>
                  <a:pt x="6562716" y="6562716"/>
                </a:moveTo>
                <a:lnTo>
                  <a:pt x="0" y="6562716"/>
                </a:lnTo>
                <a:lnTo>
                  <a:pt x="0" y="0"/>
                </a:lnTo>
                <a:lnTo>
                  <a:pt x="6562716" y="0"/>
                </a:lnTo>
                <a:lnTo>
                  <a:pt x="6562716" y="656271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0" y="9465166"/>
            <a:ext cx="3086100" cy="855097"/>
            <a:chOff x="0" y="0"/>
            <a:chExt cx="812800" cy="22521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225211"/>
            </a:xfrm>
            <a:custGeom>
              <a:avLst/>
              <a:gdLst/>
              <a:ahLst/>
              <a:cxnLst/>
              <a:rect l="l" t="t" r="r" b="b"/>
              <a:pathLst>
                <a:path w="812800" h="225211">
                  <a:moveTo>
                    <a:pt x="0" y="0"/>
                  </a:moveTo>
                  <a:lnTo>
                    <a:pt x="812800" y="0"/>
                  </a:lnTo>
                  <a:lnTo>
                    <a:pt x="812800" y="225211"/>
                  </a:lnTo>
                  <a:lnTo>
                    <a:pt x="0" y="225211"/>
                  </a:lnTo>
                  <a:close/>
                </a:path>
              </a:pathLst>
            </a:custGeom>
            <a:solidFill>
              <a:srgbClr val="072A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263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4001262" y="0"/>
            <a:ext cx="4286738" cy="855097"/>
            <a:chOff x="0" y="0"/>
            <a:chExt cx="1129018" cy="22521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29018" cy="225211"/>
            </a:xfrm>
            <a:custGeom>
              <a:avLst/>
              <a:gdLst/>
              <a:ahLst/>
              <a:cxnLst/>
              <a:rect l="l" t="t" r="r" b="b"/>
              <a:pathLst>
                <a:path w="1129018" h="225211">
                  <a:moveTo>
                    <a:pt x="0" y="0"/>
                  </a:moveTo>
                  <a:lnTo>
                    <a:pt x="1129018" y="0"/>
                  </a:lnTo>
                  <a:lnTo>
                    <a:pt x="1129018" y="225211"/>
                  </a:lnTo>
                  <a:lnTo>
                    <a:pt x="0" y="225211"/>
                  </a:lnTo>
                  <a:close/>
                </a:path>
              </a:pathLst>
            </a:custGeom>
            <a:solidFill>
              <a:srgbClr val="072AC8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129018" cy="263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819400" y="2628900"/>
            <a:ext cx="1287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5310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ik Bold" panose="020B0604020202020204" charset="-52"/>
              </a:rPr>
              <a:t>Система виховних годин та заходів </a:t>
            </a:r>
            <a:br>
              <a:rPr lang="uk-UA" sz="60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5310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ik Bold" panose="020B0604020202020204" charset="-52"/>
              </a:rPr>
            </a:br>
            <a:r>
              <a:rPr lang="uk-UA" sz="60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5310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ik Bold" panose="020B0604020202020204" charset="-52"/>
              </a:rPr>
              <a:t>у 5-8 класах НУШ</a:t>
            </a:r>
            <a:endParaRPr lang="uk-UA" sz="6000" dirty="0">
              <a:solidFill>
                <a:srgbClr val="5310FC"/>
              </a:solidFill>
              <a:latin typeface="Malik Bold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0469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0" y="0"/>
            <a:ext cx="6562716" cy="6562716"/>
          </a:xfrm>
          <a:custGeom>
            <a:avLst/>
            <a:gdLst/>
            <a:ahLst/>
            <a:cxnLst/>
            <a:rect l="l" t="t" r="r" b="b"/>
            <a:pathLst>
              <a:path w="6562716" h="6562716">
                <a:moveTo>
                  <a:pt x="0" y="0"/>
                </a:moveTo>
                <a:lnTo>
                  <a:pt x="6562716" y="0"/>
                </a:lnTo>
                <a:lnTo>
                  <a:pt x="6562716" y="6562716"/>
                </a:lnTo>
                <a:lnTo>
                  <a:pt x="0" y="65627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 flipV="1">
            <a:off x="11725284" y="3724284"/>
            <a:ext cx="6562716" cy="6562716"/>
          </a:xfrm>
          <a:custGeom>
            <a:avLst/>
            <a:gdLst/>
            <a:ahLst/>
            <a:cxnLst/>
            <a:rect l="l" t="t" r="r" b="b"/>
            <a:pathLst>
              <a:path w="6562716" h="6562716">
                <a:moveTo>
                  <a:pt x="6562716" y="6562716"/>
                </a:moveTo>
                <a:lnTo>
                  <a:pt x="0" y="6562716"/>
                </a:lnTo>
                <a:lnTo>
                  <a:pt x="0" y="0"/>
                </a:lnTo>
                <a:lnTo>
                  <a:pt x="6562716" y="0"/>
                </a:lnTo>
                <a:lnTo>
                  <a:pt x="6562716" y="656271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0" y="9465166"/>
            <a:ext cx="3086100" cy="855097"/>
            <a:chOff x="0" y="0"/>
            <a:chExt cx="812800" cy="22521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225211"/>
            </a:xfrm>
            <a:custGeom>
              <a:avLst/>
              <a:gdLst/>
              <a:ahLst/>
              <a:cxnLst/>
              <a:rect l="l" t="t" r="r" b="b"/>
              <a:pathLst>
                <a:path w="812800" h="225211">
                  <a:moveTo>
                    <a:pt x="0" y="0"/>
                  </a:moveTo>
                  <a:lnTo>
                    <a:pt x="812800" y="0"/>
                  </a:lnTo>
                  <a:lnTo>
                    <a:pt x="812800" y="225211"/>
                  </a:lnTo>
                  <a:lnTo>
                    <a:pt x="0" y="225211"/>
                  </a:lnTo>
                  <a:close/>
                </a:path>
              </a:pathLst>
            </a:custGeom>
            <a:solidFill>
              <a:srgbClr val="072AC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263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4001262" y="0"/>
            <a:ext cx="4286738" cy="855097"/>
            <a:chOff x="0" y="0"/>
            <a:chExt cx="1129018" cy="22521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29018" cy="225211"/>
            </a:xfrm>
            <a:custGeom>
              <a:avLst/>
              <a:gdLst/>
              <a:ahLst/>
              <a:cxnLst/>
              <a:rect l="l" t="t" r="r" b="b"/>
              <a:pathLst>
                <a:path w="1129018" h="225211">
                  <a:moveTo>
                    <a:pt x="0" y="0"/>
                  </a:moveTo>
                  <a:lnTo>
                    <a:pt x="1129018" y="0"/>
                  </a:lnTo>
                  <a:lnTo>
                    <a:pt x="1129018" y="225211"/>
                  </a:lnTo>
                  <a:lnTo>
                    <a:pt x="0" y="225211"/>
                  </a:lnTo>
                  <a:close/>
                </a:path>
              </a:pathLst>
            </a:custGeom>
            <a:solidFill>
              <a:srgbClr val="072AC8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129018" cy="263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6" t="1" r="13312" b="-3162"/>
          <a:stretch/>
        </p:blipFill>
        <p:spPr>
          <a:xfrm flipH="1">
            <a:off x="4114800" y="1819284"/>
            <a:ext cx="6255083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5749831"/>
            <a:ext cx="6302708" cy="3545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451" y="2920762"/>
            <a:ext cx="3696891" cy="5658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7102641" y="866160"/>
            <a:ext cx="6898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5310FC"/>
                </a:solidFill>
                <a:latin typeface="Malik Bold" panose="020B0604020202020204" charset="-52"/>
                <a:cs typeface="Times New Roman" panose="02020603050405020304" pitchFamily="18" charset="0"/>
              </a:rPr>
              <a:t>ДЕНЬ ГЕРОЇВ</a:t>
            </a:r>
            <a:endParaRPr lang="uk-UA" sz="3600" dirty="0">
              <a:solidFill>
                <a:srgbClr val="5310FC"/>
              </a:solidFill>
              <a:latin typeface="Malik Bold" panose="020B060402020202020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379</Words>
  <Application>Microsoft Office PowerPoint</Application>
  <PresentationFormat>Произвольный</PresentationFormat>
  <Paragraphs>65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Microsoft JhengHei UI</vt:lpstr>
      <vt:lpstr>Malik Bold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Жовтий та Рожевий Дизайн Рішення Презентація</dc:title>
  <dc:creator>User</dc:creator>
  <cp:lastModifiedBy>User</cp:lastModifiedBy>
  <cp:revision>18</cp:revision>
  <dcterms:created xsi:type="dcterms:W3CDTF">2006-08-16T00:00:00Z</dcterms:created>
  <dcterms:modified xsi:type="dcterms:W3CDTF">2026-02-09T19:40:40Z</dcterms:modified>
  <dc:identifier>DAHA0tROrd4</dc:identifier>
</cp:coreProperties>
</file>