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9144000" cy="6858000" type="screen4x3"/>
  <p:notesSz cx="7559675" cy="106918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uk-UA" sz="4400" b="0" strike="noStrike" spc="-1">
                <a:latin typeface="Arial"/>
              </a:rPr>
              <a:t>Для переміщення сторінки клацніть мишею</a:t>
            </a:r>
          </a:p>
        </p:txBody>
      </p:sp>
      <p:sp>
        <p:nvSpPr>
          <p:cNvPr id="19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uk-UA" sz="2000" b="0" strike="noStrike" spc="-1">
                <a:latin typeface="Arial"/>
              </a:rPr>
              <a:t>Для редагування формату приміток клацніть мишею</a:t>
            </a:r>
          </a:p>
        </p:txBody>
      </p:sp>
      <p:sp>
        <p:nvSpPr>
          <p:cNvPr id="19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uk-UA" sz="1400" b="0" strike="noStrike" spc="-1">
                <a:latin typeface="Times New Roman"/>
              </a:rPr>
              <a:t>&lt;верхній колонтитул&gt;</a:t>
            </a:r>
          </a:p>
        </p:txBody>
      </p:sp>
      <p:sp>
        <p:nvSpPr>
          <p:cNvPr id="194"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uk-UA" sz="1400" b="0" strike="noStrike" spc="-1">
                <a:latin typeface="Times New Roman"/>
              </a:rPr>
              <a:t>&lt;дата/час&gt;</a:t>
            </a:r>
          </a:p>
        </p:txBody>
      </p:sp>
      <p:sp>
        <p:nvSpPr>
          <p:cNvPr id="195"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uk-UA" sz="1400" b="0" strike="noStrike" spc="-1">
                <a:latin typeface="Times New Roman"/>
              </a:rPr>
              <a:t>&lt;нижній колонтитул&gt;</a:t>
            </a:r>
          </a:p>
        </p:txBody>
      </p:sp>
      <p:sp>
        <p:nvSpPr>
          <p:cNvPr id="196"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378F136C-DDD1-4BA1-91DC-F688C388AD54}" type="slidenum">
              <a:rPr lang="uk-UA" sz="1400" b="0" strike="noStrike" spc="-1">
                <a:latin typeface="Times New Roman"/>
              </a:rPr>
              <a:t>‹№›</a:t>
            </a:fld>
            <a:endParaRPr lang="uk-UA" sz="1400" b="0" strike="noStrike" spc="-1">
              <a:latin typeface="Times New Roman"/>
            </a:endParaRPr>
          </a:p>
        </p:txBody>
      </p:sp>
    </p:spTree>
    <p:extLst>
      <p:ext uri="{BB962C8B-B14F-4D97-AF65-F5344CB8AC3E}">
        <p14:creationId xmlns:p14="http://schemas.microsoft.com/office/powerpoint/2010/main" val="137209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1106640" y="801720"/>
            <a:ext cx="5344560" cy="4007880"/>
          </a:xfrm>
          <a:prstGeom prst="rect">
            <a:avLst/>
          </a:prstGeom>
          <a:ln w="0">
            <a:noFill/>
          </a:ln>
        </p:spPr>
      </p:sp>
      <p:sp>
        <p:nvSpPr>
          <p:cNvPr id="380" name="PlaceHolder 2"/>
          <p:cNvSpPr>
            <a:spLocks noGrp="1"/>
          </p:cNvSpPr>
          <p:nvPr>
            <p:ph type="body"/>
          </p:nvPr>
        </p:nvSpPr>
        <p:spPr>
          <a:xfrm>
            <a:off x="755640" y="5078520"/>
            <a:ext cx="6046200" cy="4809600"/>
          </a:xfrm>
          <a:prstGeom prst="rect">
            <a:avLst/>
          </a:prstGeom>
          <a:noFill/>
          <a:ln w="0">
            <a:noFill/>
          </a:ln>
        </p:spPr>
        <p:txBody>
          <a:bodyPr lIns="0" tIns="0" rIns="0" bIns="0" anchor="t">
            <a:noAutofit/>
          </a:bodyPr>
          <a:lstStyle/>
          <a:p>
            <a:endParaRPr lang="uk-UA" sz="2000" b="0" strike="noStrike" spc="-1">
              <a:latin typeface="Arial"/>
            </a:endParaRPr>
          </a:p>
        </p:txBody>
      </p:sp>
      <p:sp>
        <p:nvSpPr>
          <p:cNvPr id="381" name="PlaceHolder 3"/>
          <p:cNvSpPr>
            <a:spLocks noGrp="1"/>
          </p:cNvSpPr>
          <p:nvPr>
            <p:ph type="sldNum"/>
          </p:nvPr>
        </p:nvSpPr>
        <p:spPr>
          <a:xfrm>
            <a:off x="4281480" y="10155240"/>
            <a:ext cx="3274560" cy="532800"/>
          </a:xfrm>
          <a:prstGeom prst="rect">
            <a:avLst/>
          </a:prstGeom>
          <a:noFill/>
          <a:ln w="0">
            <a:noFill/>
          </a:ln>
        </p:spPr>
        <p:txBody>
          <a:bodyPr lIns="0" tIns="0" rIns="0" bIns="0" anchor="b">
            <a:noAutofit/>
          </a:bodyPr>
          <a:lstStyle/>
          <a:p>
            <a:pPr algn="r">
              <a:lnSpc>
                <a:spcPct val="100000"/>
              </a:lnSpc>
            </a:pPr>
            <a:fld id="{D31C18CA-C857-451A-A347-3D9F832564BE}" type="slidenum">
              <a:rPr lang="uk-UA" sz="1200" b="0" strike="noStrike" spc="-1">
                <a:solidFill>
                  <a:srgbClr val="000000"/>
                </a:solidFill>
                <a:latin typeface="+mn-lt"/>
                <a:ea typeface="+mn-ea"/>
              </a:rPr>
              <a:t>11</a:t>
            </a:fld>
            <a:endParaRPr lang="uk-UA"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24"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5"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2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8"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0"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32"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3"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4"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5"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6"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7"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43"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45"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4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5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54"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6"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5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0"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62"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3"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6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8"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70"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1"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2"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3"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4"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5"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79"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81"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83"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84"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5"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8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89"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0"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9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4"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9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8"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00"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01"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0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0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05"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06"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08"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09"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10"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11"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12"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13"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17"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19"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7"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2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2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2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27"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28"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3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2"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3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6"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38"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9"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4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4"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46"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7"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8"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9"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50"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51"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5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5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6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6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6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6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6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6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7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7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8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uk-UA"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8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9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16"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8"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endParaRPr lang="uk-UA" sz="4400" b="0" strike="noStrike" spc="-1">
              <a:latin typeface="Arial"/>
            </a:endParaRPr>
          </a:p>
        </p:txBody>
      </p:sp>
      <p:sp>
        <p:nvSpPr>
          <p:cNvPr id="2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2"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uk-UA"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85C2FF"/>
            </a:gs>
          </a:gsLst>
          <a:lin ang="5400000"/>
        </a:gra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r>
              <a:rPr lang="uk-UA" sz="4400" b="0" strike="noStrike" spc="-1">
                <a:latin typeface="Arial"/>
              </a:rPr>
              <a:t>Для правки тексту заголовка клацніть мишею</a:t>
            </a:r>
          </a:p>
        </p:txBody>
      </p:sp>
      <p:sp>
        <p:nvSpPr>
          <p:cNvPr id="3"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85C2FF"/>
            </a:gs>
          </a:gsLst>
          <a:lin ang="5400000"/>
        </a:gra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r>
              <a:rPr lang="uk-UA" sz="4400" b="0" strike="noStrike" spc="-1">
                <a:latin typeface="Arial"/>
              </a:rPr>
              <a:t>Для правки тексту заголовка клацніть мишею</a:t>
            </a:r>
          </a:p>
        </p:txBody>
      </p:sp>
      <p:sp>
        <p:nvSpPr>
          <p:cNvPr id="39"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85C2FF"/>
            </a:gs>
          </a:gsLst>
          <a:lin ang="5400000"/>
        </a:gra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r>
              <a:rPr lang="uk-UA" sz="4400" b="0" strike="noStrike" spc="-1">
                <a:latin typeface="Arial"/>
              </a:rPr>
              <a:t>Для правки тексту заголовка клацніть мишею</a:t>
            </a:r>
          </a:p>
        </p:txBody>
      </p:sp>
      <p:sp>
        <p:nvSpPr>
          <p:cNvPr id="77"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85C2FF"/>
            </a:gs>
          </a:gsLst>
          <a:lin ang="5400000"/>
        </a:gra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r>
              <a:rPr lang="uk-UA" sz="4400" b="0" strike="noStrike" spc="-1">
                <a:latin typeface="Arial"/>
              </a:rPr>
              <a:t>Для правки тексту заголовка клацніть мишею</a:t>
            </a:r>
          </a:p>
        </p:txBody>
      </p:sp>
      <p:sp>
        <p:nvSpPr>
          <p:cNvPr id="115"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85C2FF"/>
            </a:gs>
          </a:gsLst>
          <a:lin ang="5400000"/>
        </a:gra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r>
              <a:rPr lang="uk-UA" sz="1800" b="0" strike="noStrike" spc="-1">
                <a:latin typeface="Arial"/>
              </a:rPr>
              <a:t>Для правки тексту заголовка клацніть мишею</a:t>
            </a:r>
          </a:p>
        </p:txBody>
      </p:sp>
      <p:sp>
        <p:nvSpPr>
          <p:cNvPr id="153" name="PlaceHolder 2"/>
          <p:cNvSpPr>
            <a:spLocks noGrp="1"/>
          </p:cNvSpPr>
          <p:nvPr>
            <p:ph type="body"/>
          </p:nvPr>
        </p:nvSpPr>
        <p:spPr>
          <a:xfrm>
            <a:off x="457200" y="1604520"/>
            <a:ext cx="4015440" cy="3976920"/>
          </a:xfrm>
          <a:prstGeom prst="rect">
            <a:avLst/>
          </a:prstGeom>
          <a:noFill/>
          <a:ln w="0">
            <a:noFill/>
          </a:ln>
        </p:spPr>
        <p:txBody>
          <a:bodyPr lIns="0" tIns="0" rIns="0" bIns="0" anchor="t">
            <a:normAutofit fontScale="97000"/>
          </a:bodyPr>
          <a:lstStyle/>
          <a:p>
            <a:pPr marL="432000" indent="-324000">
              <a:spcBef>
                <a:spcPts val="1417"/>
              </a:spcBef>
              <a:buClr>
                <a:srgbClr val="000000"/>
              </a:buClr>
              <a:buSzPct val="45000"/>
              <a:buFont typeface="Wingdings" charset="2"/>
              <a:buChar char=""/>
            </a:pPr>
            <a:r>
              <a:rPr lang="uk-UA" sz="18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1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18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18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18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18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1800" b="0" strike="noStrike" spc="-1">
                <a:latin typeface="Arial"/>
              </a:rPr>
              <a:t>Сьомий рівень структури</a:t>
            </a:r>
          </a:p>
        </p:txBody>
      </p:sp>
      <p:sp>
        <p:nvSpPr>
          <p:cNvPr id="154" name="PlaceHolder 3"/>
          <p:cNvSpPr>
            <a:spLocks noGrp="1"/>
          </p:cNvSpPr>
          <p:nvPr>
            <p:ph type="body"/>
          </p:nvPr>
        </p:nvSpPr>
        <p:spPr>
          <a:xfrm>
            <a:off x="4674240" y="1604520"/>
            <a:ext cx="4015440" cy="3976920"/>
          </a:xfrm>
          <a:prstGeom prst="rect">
            <a:avLst/>
          </a:prstGeom>
          <a:noFill/>
          <a:ln w="0">
            <a:noFill/>
          </a:ln>
        </p:spPr>
        <p:txBody>
          <a:bodyPr lIns="0" tIns="0" rIns="0" bIns="0" anchor="t">
            <a:normAutofit fontScale="97000"/>
          </a:bodyPr>
          <a:lstStyle/>
          <a:p>
            <a:pPr marL="432000" indent="-324000">
              <a:spcBef>
                <a:spcPts val="1417"/>
              </a:spcBef>
              <a:buClr>
                <a:srgbClr val="000000"/>
              </a:buClr>
              <a:buSzPct val="45000"/>
              <a:buFont typeface="Wingdings" charset="2"/>
              <a:buChar char=""/>
            </a:pPr>
            <a:r>
              <a:rPr lang="uk-UA" sz="18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1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18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18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18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18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18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ordwall.net/uk-ua/community/&#1095;&#1072;&#1089;&#1090;&#1080;&#1085;&#1080;-&#1084;&#1086;&#1074;&#1080;"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3" descr="F:\ШУ\klipart-simvoli-ukrayini-fon-prapor-kviti.png"/>
          <p:cNvPicPr/>
          <p:nvPr/>
        </p:nvPicPr>
        <p:blipFill>
          <a:blip r:embed="rId2"/>
          <a:stretch/>
        </p:blipFill>
        <p:spPr>
          <a:xfrm>
            <a:off x="0" y="483840"/>
            <a:ext cx="9141120" cy="5887440"/>
          </a:xfrm>
          <a:prstGeom prst="rect">
            <a:avLst/>
          </a:prstGeom>
          <a:ln w="0">
            <a:noFill/>
          </a:ln>
        </p:spPr>
      </p:pic>
      <p:sp>
        <p:nvSpPr>
          <p:cNvPr id="198" name="Прямокутник 1"/>
          <p:cNvSpPr/>
          <p:nvPr/>
        </p:nvSpPr>
        <p:spPr>
          <a:xfrm>
            <a:off x="1979712" y="620688"/>
            <a:ext cx="4821480" cy="489219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endParaRPr lang="uk-UA" sz="1800" b="0" strike="noStrike" spc="-1" dirty="0">
              <a:latin typeface="Arial"/>
            </a:endParaRPr>
          </a:p>
          <a:p>
            <a:pPr algn="ctr">
              <a:lnSpc>
                <a:spcPct val="100000"/>
              </a:lnSpc>
              <a:tabLst>
                <a:tab pos="0" algn="l"/>
              </a:tabLst>
            </a:pPr>
            <a:endParaRPr lang="uk-UA" sz="1800" b="0" strike="noStrike" spc="-1" dirty="0">
              <a:latin typeface="Arial"/>
            </a:endParaRPr>
          </a:p>
          <a:p>
            <a:pPr algn="ctr">
              <a:lnSpc>
                <a:spcPct val="100000"/>
              </a:lnSpc>
              <a:tabLst>
                <a:tab pos="0" algn="l"/>
              </a:tabLst>
            </a:pPr>
            <a:endParaRPr lang="uk-UA" sz="1800" b="0" strike="noStrike" spc="-1" dirty="0">
              <a:latin typeface="Arial"/>
            </a:endParaRPr>
          </a:p>
          <a:p>
            <a:pPr algn="ctr">
              <a:lnSpc>
                <a:spcPct val="100000"/>
              </a:lnSpc>
              <a:tabLst>
                <a:tab pos="0" algn="l"/>
              </a:tabLst>
            </a:pPr>
            <a:endParaRPr lang="uk-UA" sz="1800" b="0" strike="noStrike" spc="-1" dirty="0">
              <a:latin typeface="Arial"/>
            </a:endParaRPr>
          </a:p>
          <a:p>
            <a:pPr algn="r">
              <a:lnSpc>
                <a:spcPct val="100000"/>
              </a:lnSpc>
              <a:tabLst>
                <a:tab pos="0" algn="l"/>
              </a:tabLst>
            </a:pPr>
            <a:r>
              <a:rPr lang="uk-UA" sz="3200" b="1" strike="noStrike" spc="-1" dirty="0">
                <a:solidFill>
                  <a:srgbClr val="FF0000"/>
                </a:solidFill>
                <a:latin typeface="Monotype Corsiva"/>
                <a:ea typeface="DejaVu Sans"/>
              </a:rPr>
              <a:t>«Від гри до знань:</a:t>
            </a:r>
            <a:r>
              <a:rPr lang="en-US" sz="3200" b="1" strike="noStrike" spc="-1" dirty="0">
                <a:solidFill>
                  <a:srgbClr val="FF0000"/>
                </a:solidFill>
                <a:latin typeface="Monotype Corsiva"/>
                <a:ea typeface="DejaVu Sans"/>
              </a:rPr>
              <a:t> </a:t>
            </a:r>
            <a:r>
              <a:rPr lang="uk-UA" sz="3200" b="1" strike="noStrike" spc="-1" dirty="0">
                <a:solidFill>
                  <a:srgbClr val="FF0000"/>
                </a:solidFill>
                <a:latin typeface="Monotype Corsiva"/>
                <a:ea typeface="DejaVu Sans"/>
              </a:rPr>
              <a:t>ефективні форми ігрових технологій на уроках словесності»</a:t>
            </a:r>
            <a:r>
              <a:rPr dirty="0"/>
              <a:t/>
            </a:r>
            <a:br>
              <a:rPr dirty="0"/>
            </a:br>
            <a:r>
              <a:rPr lang="en-US" sz="2400" b="1" strike="noStrike" spc="-1" dirty="0">
                <a:solidFill>
                  <a:schemeClr val="tx2">
                    <a:lumMod val="75000"/>
                  </a:schemeClr>
                </a:solidFill>
                <a:latin typeface="Monotype Corsiva" panose="03010101010201010101" pitchFamily="66" charset="0"/>
                <a:ea typeface="DejaVu Sans"/>
              </a:rPr>
              <a:t>                          </a:t>
            </a:r>
            <a:r>
              <a:rPr lang="uk-UA" sz="2400" b="1" strike="noStrike" spc="-1" dirty="0" smtClean="0">
                <a:solidFill>
                  <a:schemeClr val="tx2">
                    <a:lumMod val="75000"/>
                  </a:schemeClr>
                </a:solidFill>
                <a:latin typeface="Monotype Corsiva" panose="03010101010201010101" pitchFamily="66" charset="0"/>
                <a:ea typeface="DejaVu Sans"/>
              </a:rPr>
              <a:t>вчитель української мови та літератури </a:t>
            </a:r>
          </a:p>
          <a:p>
            <a:pPr algn="r">
              <a:lnSpc>
                <a:spcPct val="100000"/>
              </a:lnSpc>
              <a:tabLst>
                <a:tab pos="0" algn="l"/>
              </a:tabLst>
            </a:pPr>
            <a:r>
              <a:rPr lang="uk-UA" sz="2400" b="1" strike="noStrike" spc="-1" dirty="0" err="1" smtClean="0">
                <a:solidFill>
                  <a:schemeClr val="tx2">
                    <a:lumMod val="75000"/>
                  </a:schemeClr>
                </a:solidFill>
                <a:latin typeface="Monotype Corsiva" panose="03010101010201010101" pitchFamily="66" charset="0"/>
                <a:ea typeface="DejaVu Sans"/>
              </a:rPr>
              <a:t>Заболотська</a:t>
            </a:r>
            <a:r>
              <a:rPr lang="uk-UA" sz="2400" b="1" strike="noStrike" spc="-1" dirty="0" smtClean="0">
                <a:solidFill>
                  <a:schemeClr val="tx2">
                    <a:lumMod val="75000"/>
                  </a:schemeClr>
                </a:solidFill>
                <a:latin typeface="Monotype Corsiva" panose="03010101010201010101" pitchFamily="66" charset="0"/>
                <a:ea typeface="DejaVu Sans"/>
              </a:rPr>
              <a:t> </a:t>
            </a:r>
            <a:r>
              <a:rPr lang="uk-UA" sz="2400" b="1" strike="noStrike" spc="-1" dirty="0">
                <a:solidFill>
                  <a:schemeClr val="tx2">
                    <a:lumMod val="75000"/>
                  </a:schemeClr>
                </a:solidFill>
                <a:latin typeface="Monotype Corsiva" panose="03010101010201010101" pitchFamily="66" charset="0"/>
                <a:ea typeface="DejaVu Sans"/>
              </a:rPr>
              <a:t>гімназія</a:t>
            </a:r>
            <a:endParaRPr lang="uk-UA" sz="2400" b="1" strike="noStrike" spc="-1" dirty="0">
              <a:solidFill>
                <a:schemeClr val="tx2">
                  <a:lumMod val="75000"/>
                </a:schemeClr>
              </a:solidFill>
              <a:latin typeface="Monotype Corsiva" panose="03010101010201010101" pitchFamily="66" charset="0"/>
            </a:endParaRPr>
          </a:p>
          <a:p>
            <a:pPr algn="r">
              <a:lnSpc>
                <a:spcPct val="100000"/>
              </a:lnSpc>
              <a:tabLst>
                <a:tab pos="0" algn="l"/>
              </a:tabLst>
            </a:pPr>
            <a:r>
              <a:rPr lang="uk-UA" sz="2400" b="1" strike="noStrike" spc="-1" dirty="0">
                <a:solidFill>
                  <a:schemeClr val="tx2">
                    <a:lumMod val="75000"/>
                  </a:schemeClr>
                </a:solidFill>
                <a:latin typeface="Monotype Corsiva" panose="03010101010201010101" pitchFamily="66" charset="0"/>
                <a:ea typeface="DejaVu Sans"/>
              </a:rPr>
              <a:t>Валентина МАРИНИЧ</a:t>
            </a:r>
            <a:r>
              <a:rPr sz="2400" b="1" dirty="0">
                <a:solidFill>
                  <a:schemeClr val="tx2">
                    <a:lumMod val="75000"/>
                  </a:schemeClr>
                </a:solidFill>
                <a:latin typeface="Monotype Corsiva" panose="03010101010201010101" pitchFamily="66" charset="0"/>
              </a:rPr>
              <a:t/>
            </a:r>
            <a:br>
              <a:rPr sz="2400" b="1" dirty="0">
                <a:solidFill>
                  <a:schemeClr val="tx2">
                    <a:lumMod val="75000"/>
                  </a:schemeClr>
                </a:solidFill>
                <a:latin typeface="Monotype Corsiva" panose="03010101010201010101" pitchFamily="66" charset="0"/>
              </a:rPr>
            </a:br>
            <a:r>
              <a:rPr lang="uk-UA" sz="2400" b="0" i="1" strike="noStrike" spc="-1" dirty="0">
                <a:solidFill>
                  <a:srgbClr val="002060"/>
                </a:solidFill>
                <a:latin typeface="Monotype Corsiva"/>
                <a:ea typeface="DejaVu Sans"/>
              </a:rPr>
              <a:t> </a:t>
            </a:r>
            <a:r>
              <a:rPr dirty="0"/>
              <a:t/>
            </a:r>
            <a:br>
              <a:rPr dirty="0"/>
            </a:br>
            <a:endParaRPr lang="uk-UA"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Волна 3"/>
          <p:cNvSpPr/>
          <p:nvPr/>
        </p:nvSpPr>
        <p:spPr>
          <a:xfrm>
            <a:off x="1733400" y="2809440"/>
            <a:ext cx="5254560" cy="1701720"/>
          </a:xfrm>
          <a:prstGeom prst="wave">
            <a:avLst>
              <a:gd name="adj1" fmla="val 12500"/>
              <a:gd name="adj2" fmla="val 10000"/>
            </a:avLst>
          </a:prstGeom>
          <a:gradFill rotWithShape="0">
            <a:gsLst>
              <a:gs pos="0">
                <a:srgbClr val="FFC1BE"/>
              </a:gs>
              <a:gs pos="100000">
                <a:srgbClr val="FFE5E5"/>
              </a:gs>
            </a:gsLst>
            <a:lin ang="16200000"/>
          </a:gradFill>
          <a:ln>
            <a:solidFill>
              <a:srgbClr val="BE4B48"/>
            </a:solidFill>
          </a:ln>
          <a:effectLst>
            <a:outerShdw blurRad="39960" dist="20160" dir="540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tIns="45000" rIns="90000" bIns="45000" anchor="ctr">
            <a:noAutofit/>
          </a:bodyPr>
          <a:lstStyle/>
          <a:p>
            <a:pPr algn="ctr">
              <a:lnSpc>
                <a:spcPct val="100000"/>
              </a:lnSpc>
            </a:pPr>
            <a:r>
              <a:rPr lang="uk-UA" sz="2400" b="1" strike="noStrike" spc="-1">
                <a:solidFill>
                  <a:srgbClr val="C00000"/>
                </a:solidFill>
                <a:latin typeface="Monotype Corsiva"/>
                <a:ea typeface="NSimSun"/>
              </a:rPr>
              <a:t>Психофізіологічні тригери гейміфікації, їхнє використання</a:t>
            </a:r>
            <a:endParaRPr lang="uk-UA" sz="2400" b="0" strike="noStrike" spc="-1">
              <a:latin typeface="Arial"/>
            </a:endParaRPr>
          </a:p>
        </p:txBody>
      </p:sp>
      <p:sp>
        <p:nvSpPr>
          <p:cNvPr id="232" name="Овал 5"/>
          <p:cNvSpPr/>
          <p:nvPr/>
        </p:nvSpPr>
        <p:spPr>
          <a:xfrm>
            <a:off x="0" y="4961880"/>
            <a:ext cx="2446200" cy="1411200"/>
          </a:xfrm>
          <a:prstGeom prst="ellipse">
            <a:avLst/>
          </a:prstGeom>
          <a:solidFill>
            <a:schemeClr val="accent6">
              <a:lumMod val="60000"/>
              <a:lumOff val="40000"/>
            </a:schemeClr>
          </a:solidFill>
          <a:ln>
            <a:solidFill>
              <a:srgbClr val="D99694"/>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000" b="1" i="1" strike="noStrike" spc="-1">
                <a:solidFill>
                  <a:srgbClr val="10243E"/>
                </a:solidFill>
                <a:latin typeface="Times New Roman"/>
                <a:ea typeface="NSimSun"/>
              </a:rPr>
              <a:t>Підвищує мотивацію учнів</a:t>
            </a:r>
            <a:endParaRPr lang="uk-UA" sz="2000" b="0" strike="noStrike" spc="-1">
              <a:latin typeface="Arial"/>
            </a:endParaRPr>
          </a:p>
        </p:txBody>
      </p:sp>
      <p:sp>
        <p:nvSpPr>
          <p:cNvPr id="233" name="Пряма зі стрілкою 9"/>
          <p:cNvSpPr/>
          <p:nvPr/>
        </p:nvSpPr>
        <p:spPr>
          <a:xfrm flipH="1">
            <a:off x="1942200" y="4259160"/>
            <a:ext cx="1005840" cy="851040"/>
          </a:xfrm>
          <a:custGeom>
            <a:avLst/>
            <a:gdLst/>
            <a:ahLst/>
            <a:cxnLst/>
            <a:rect l="l" t="t" r="r" b="b"/>
            <a:pathLst>
              <a:path w="21600" h="21600">
                <a:moveTo>
                  <a:pt x="0" y="0"/>
                </a:moveTo>
                <a:lnTo>
                  <a:pt x="21600" y="21600"/>
                </a:lnTo>
              </a:path>
            </a:pathLst>
          </a:custGeom>
          <a:noFill/>
          <a:ln>
            <a:solidFill>
              <a:srgbClr val="4A7EBB"/>
            </a:solidFill>
            <a:tailEnd type="arrow" w="med" len="med"/>
          </a:ln>
        </p:spPr>
        <p:style>
          <a:lnRef idx="1">
            <a:schemeClr val="accent1"/>
          </a:lnRef>
          <a:fillRef idx="0">
            <a:schemeClr val="accent1"/>
          </a:fillRef>
          <a:effectRef idx="0">
            <a:schemeClr val="accent1"/>
          </a:effectRef>
          <a:fontRef idx="minor"/>
        </p:style>
      </p:sp>
      <p:sp>
        <p:nvSpPr>
          <p:cNvPr id="234" name="Овал 10"/>
          <p:cNvSpPr/>
          <p:nvPr/>
        </p:nvSpPr>
        <p:spPr>
          <a:xfrm>
            <a:off x="6246360" y="4883400"/>
            <a:ext cx="2562840" cy="1568520"/>
          </a:xfrm>
          <a:prstGeom prst="ellipse">
            <a:avLst/>
          </a:prstGeom>
          <a:solidFill>
            <a:schemeClr val="accent6">
              <a:lumMod val="60000"/>
              <a:lumOff val="40000"/>
            </a:schemeClr>
          </a:solidFill>
          <a:ln w="50800">
            <a:solidFill>
              <a:srgbClr val="D99694"/>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i="1" strike="noStrike" spc="-1">
                <a:solidFill>
                  <a:srgbClr val="10243E"/>
                </a:solidFill>
                <a:latin typeface="Times New Roman"/>
                <a:ea typeface="NSimSun"/>
              </a:rPr>
              <a:t>Активізує їхню діяльність</a:t>
            </a:r>
            <a:endParaRPr lang="uk-UA" sz="1800" b="0" strike="noStrike" spc="-1">
              <a:latin typeface="Arial"/>
            </a:endParaRPr>
          </a:p>
        </p:txBody>
      </p:sp>
      <p:sp>
        <p:nvSpPr>
          <p:cNvPr id="235" name="Овал 11"/>
          <p:cNvSpPr/>
          <p:nvPr/>
        </p:nvSpPr>
        <p:spPr>
          <a:xfrm>
            <a:off x="2988000" y="5050440"/>
            <a:ext cx="2745720" cy="1741680"/>
          </a:xfrm>
          <a:prstGeom prst="ellipse">
            <a:avLst/>
          </a:prstGeom>
          <a:solidFill>
            <a:schemeClr val="accent6">
              <a:lumMod val="60000"/>
              <a:lumOff val="40000"/>
            </a:schemeClr>
          </a:solidFill>
          <a:ln w="50800">
            <a:solidFill>
              <a:srgbClr val="D99694"/>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i="1" strike="noStrike" spc="-1">
                <a:solidFill>
                  <a:srgbClr val="10243E"/>
                </a:solidFill>
                <a:latin typeface="Times New Roman"/>
                <a:ea typeface="NSimSun"/>
              </a:rPr>
              <a:t>Робить навчальний процес цікавішим та ефективнішим</a:t>
            </a:r>
            <a:endParaRPr lang="uk-UA" sz="1800" b="0" strike="noStrike" spc="-1">
              <a:latin typeface="Arial"/>
            </a:endParaRPr>
          </a:p>
        </p:txBody>
      </p:sp>
      <p:sp>
        <p:nvSpPr>
          <p:cNvPr id="236" name="Пряма зі стрілкою 14"/>
          <p:cNvSpPr/>
          <p:nvPr/>
        </p:nvSpPr>
        <p:spPr>
          <a:xfrm>
            <a:off x="4376160" y="4259160"/>
            <a:ext cx="69840" cy="748440"/>
          </a:xfrm>
          <a:custGeom>
            <a:avLst/>
            <a:gdLst/>
            <a:ahLst/>
            <a:cxnLst/>
            <a:rect l="l" t="t" r="r" b="b"/>
            <a:pathLst>
              <a:path w="21600" h="21600">
                <a:moveTo>
                  <a:pt x="0" y="0"/>
                </a:moveTo>
                <a:lnTo>
                  <a:pt x="21600" y="21600"/>
                </a:lnTo>
              </a:path>
            </a:pathLst>
          </a:custGeom>
          <a:noFill/>
          <a:ln>
            <a:solidFill>
              <a:srgbClr val="4A7EBB"/>
            </a:solidFill>
            <a:tailEnd type="arrow" w="med" len="med"/>
          </a:ln>
        </p:spPr>
        <p:style>
          <a:lnRef idx="1">
            <a:schemeClr val="accent1"/>
          </a:lnRef>
          <a:fillRef idx="0">
            <a:schemeClr val="accent1"/>
          </a:fillRef>
          <a:effectRef idx="0">
            <a:schemeClr val="accent1"/>
          </a:effectRef>
          <a:fontRef idx="minor"/>
        </p:style>
      </p:sp>
      <p:sp>
        <p:nvSpPr>
          <p:cNvPr id="237" name="Пряма зі стрілкою 16"/>
          <p:cNvSpPr/>
          <p:nvPr/>
        </p:nvSpPr>
        <p:spPr>
          <a:xfrm>
            <a:off x="6209640" y="4513320"/>
            <a:ext cx="778320" cy="446400"/>
          </a:xfrm>
          <a:custGeom>
            <a:avLst/>
            <a:gdLst/>
            <a:ahLst/>
            <a:cxnLst/>
            <a:rect l="l" t="t" r="r" b="b"/>
            <a:pathLst>
              <a:path w="21600" h="21600">
                <a:moveTo>
                  <a:pt x="0" y="0"/>
                </a:moveTo>
                <a:lnTo>
                  <a:pt x="21600" y="21600"/>
                </a:lnTo>
              </a:path>
            </a:pathLst>
          </a:custGeom>
          <a:noFill/>
          <a:ln>
            <a:solidFill>
              <a:srgbClr val="4A7EBB"/>
            </a:solidFill>
            <a:tailEnd type="arrow" w="med" len="med"/>
          </a:ln>
        </p:spPr>
        <p:style>
          <a:lnRef idx="1">
            <a:schemeClr val="accent1"/>
          </a:lnRef>
          <a:fillRef idx="0">
            <a:schemeClr val="accent1"/>
          </a:fillRef>
          <a:effectRef idx="0">
            <a:schemeClr val="accent1"/>
          </a:effectRef>
          <a:fontRef idx="minor"/>
        </p:style>
      </p:sp>
      <p:sp>
        <p:nvSpPr>
          <p:cNvPr id="238" name="Круглая лента лицом вниз 1"/>
          <p:cNvSpPr/>
          <p:nvPr/>
        </p:nvSpPr>
        <p:spPr>
          <a:xfrm>
            <a:off x="5770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FF0000"/>
                </a:solidFill>
                <a:latin typeface="Monotype Corsiva"/>
                <a:ea typeface="DejaVu Sans"/>
              </a:rPr>
              <a:t>Психологічний аспект</a:t>
            </a:r>
            <a:endParaRPr lang="uk-UA" sz="3600" b="0" strike="noStrike" spc="-1">
              <a:latin typeface="Arial"/>
            </a:endParaRPr>
          </a:p>
        </p:txBody>
      </p:sp>
      <p:sp>
        <p:nvSpPr>
          <p:cNvPr id="239" name="Прямокутник 18"/>
          <p:cNvSpPr/>
          <p:nvPr/>
        </p:nvSpPr>
        <p:spPr>
          <a:xfrm>
            <a:off x="329760" y="1588320"/>
            <a:ext cx="85575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uk-UA" sz="2400" b="1" strike="noStrike" spc="-1">
                <a:solidFill>
                  <a:srgbClr val="10243E"/>
                </a:solidFill>
                <a:latin typeface="Monotype Corsiva"/>
                <a:ea typeface="NSimSun"/>
              </a:rPr>
              <a:t>Провідна діяльність змінюється, але ігровий компонент залишається найсильнішим стимулом для виділення допаміну — гормону задоволення, що відповідає за запам'ятовування.</a:t>
            </a:r>
            <a:endParaRPr lang="uk-UA"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Вертикальный свиток 2"/>
          <p:cNvSpPr/>
          <p:nvPr/>
        </p:nvSpPr>
        <p:spPr>
          <a:xfrm>
            <a:off x="2792160" y="727560"/>
            <a:ext cx="3346200" cy="3382200"/>
          </a:xfrm>
          <a:prstGeom prst="verticalScroll">
            <a:avLst>
              <a:gd name="adj" fmla="val 12500"/>
            </a:avLst>
          </a:prstGeom>
          <a:solidFill>
            <a:schemeClr val="accent6">
              <a:lumMod val="60000"/>
              <a:lumOff val="40000"/>
            </a:schemeClr>
          </a:solidFill>
          <a:ln w="28575">
            <a:solidFill>
              <a:srgbClr val="AA611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ru-RU" sz="3600" b="1" u="sng" strike="noStrike" spc="-1">
                <a:solidFill>
                  <a:srgbClr val="C00000"/>
                </a:solidFill>
                <a:uFillTx/>
                <a:latin typeface="Monotype Corsiva"/>
                <a:ea typeface="DejaVu Sans"/>
              </a:rPr>
              <a:t>Мета ігрових технологій</a:t>
            </a:r>
            <a:endParaRPr lang="uk-UA" sz="3600" b="0" strike="noStrike" spc="-1">
              <a:latin typeface="Arial"/>
            </a:endParaRPr>
          </a:p>
        </p:txBody>
      </p:sp>
      <p:sp>
        <p:nvSpPr>
          <p:cNvPr id="241" name="Выноска-облако 5"/>
          <p:cNvSpPr/>
          <p:nvPr/>
        </p:nvSpPr>
        <p:spPr>
          <a:xfrm>
            <a:off x="-15840" y="298080"/>
            <a:ext cx="2806200" cy="2119680"/>
          </a:xfrm>
          <a:prstGeom prst="cloudCallout">
            <a:avLst>
              <a:gd name="adj1" fmla="val 61402"/>
              <a:gd name="adj2" fmla="val 56224"/>
            </a:avLst>
          </a:prstGeom>
          <a:solidFill>
            <a:schemeClr val="tx2">
              <a:lumMod val="20000"/>
              <a:lumOff val="80000"/>
            </a:schemeClr>
          </a:solidFill>
          <a:ln w="28575">
            <a:solidFill>
              <a:srgbClr val="75808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strike="noStrike" spc="-1">
                <a:solidFill>
                  <a:srgbClr val="002060"/>
                </a:solidFill>
                <a:latin typeface="Times New Roman"/>
                <a:ea typeface="NSimSun"/>
              </a:rPr>
              <a:t>Активізація пізнавального інтересу</a:t>
            </a:r>
            <a:endParaRPr lang="uk-UA" sz="1800" b="0" strike="noStrike" spc="-1">
              <a:latin typeface="Arial"/>
            </a:endParaRPr>
          </a:p>
        </p:txBody>
      </p:sp>
      <p:sp>
        <p:nvSpPr>
          <p:cNvPr id="242" name="Выноска-облако 7"/>
          <p:cNvSpPr/>
          <p:nvPr/>
        </p:nvSpPr>
        <p:spPr>
          <a:xfrm>
            <a:off x="6156000" y="391320"/>
            <a:ext cx="2878200" cy="2099160"/>
          </a:xfrm>
          <a:prstGeom prst="cloudCallout">
            <a:avLst>
              <a:gd name="adj1" fmla="val -61107"/>
              <a:gd name="adj2" fmla="val 63312"/>
            </a:avLst>
          </a:prstGeom>
          <a:solidFill>
            <a:schemeClr val="tx2">
              <a:lumMod val="20000"/>
              <a:lumOff val="80000"/>
            </a:schemeClr>
          </a:solidFill>
          <a:ln w="28575">
            <a:solidFill>
              <a:srgbClr val="75808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strike="noStrike" spc="-1">
                <a:solidFill>
                  <a:srgbClr val="002060"/>
                </a:solidFill>
                <a:latin typeface="Times New Roman"/>
                <a:ea typeface="NSimSun"/>
              </a:rPr>
              <a:t>Формування комунікативної компетентності</a:t>
            </a:r>
            <a:endParaRPr lang="uk-UA" sz="1800" b="0" strike="noStrike" spc="-1">
              <a:latin typeface="Arial"/>
            </a:endParaRPr>
          </a:p>
        </p:txBody>
      </p:sp>
      <p:sp>
        <p:nvSpPr>
          <p:cNvPr id="243" name="Выноска-облако 8"/>
          <p:cNvSpPr/>
          <p:nvPr/>
        </p:nvSpPr>
        <p:spPr>
          <a:xfrm>
            <a:off x="6156000" y="4077000"/>
            <a:ext cx="2878200" cy="2230200"/>
          </a:xfrm>
          <a:prstGeom prst="cloudCallout">
            <a:avLst>
              <a:gd name="adj1" fmla="val -62990"/>
              <a:gd name="adj2" fmla="val -50536"/>
            </a:avLst>
          </a:prstGeom>
          <a:solidFill>
            <a:schemeClr val="tx2">
              <a:lumMod val="20000"/>
              <a:lumOff val="80000"/>
            </a:schemeClr>
          </a:solidFill>
          <a:ln w="28575">
            <a:solidFill>
              <a:srgbClr val="75808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strike="noStrike" spc="-1">
                <a:solidFill>
                  <a:srgbClr val="002060"/>
                </a:solidFill>
                <a:latin typeface="Times New Roman"/>
                <a:ea typeface="NSimSun"/>
              </a:rPr>
              <a:t>Практичне застосування теоретичних правил</a:t>
            </a:r>
            <a:endParaRPr lang="uk-UA" sz="1800" b="0" strike="noStrike" spc="-1">
              <a:latin typeface="Arial"/>
            </a:endParaRPr>
          </a:p>
        </p:txBody>
      </p:sp>
      <p:sp>
        <p:nvSpPr>
          <p:cNvPr id="244" name="Выноска-облако 8"/>
          <p:cNvSpPr/>
          <p:nvPr/>
        </p:nvSpPr>
        <p:spPr>
          <a:xfrm>
            <a:off x="179640" y="4137480"/>
            <a:ext cx="2878200" cy="2169720"/>
          </a:xfrm>
          <a:prstGeom prst="cloudCallout">
            <a:avLst>
              <a:gd name="adj1" fmla="val 58704"/>
              <a:gd name="adj2" fmla="val -46138"/>
            </a:avLst>
          </a:prstGeom>
          <a:solidFill>
            <a:schemeClr val="tx2">
              <a:lumMod val="20000"/>
              <a:lumOff val="80000"/>
            </a:schemeClr>
          </a:solidFill>
          <a:ln w="28575">
            <a:solidFill>
              <a:srgbClr val="75808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1800" b="1" strike="noStrike" spc="-1">
                <a:solidFill>
                  <a:srgbClr val="002060"/>
                </a:solidFill>
                <a:latin typeface="Times New Roman"/>
                <a:ea typeface="NSimSun"/>
              </a:rPr>
              <a:t>Зняття психологічної напруги</a:t>
            </a:r>
            <a:endParaRPr lang="uk-UA" sz="1800" b="0" strike="noStrike" spc="-1">
              <a:latin typeface="Arial"/>
            </a:endParaRPr>
          </a:p>
        </p:txBody>
      </p:sp>
      <p:pic>
        <p:nvPicPr>
          <p:cNvPr id="245" name="Picture 2"/>
          <p:cNvPicPr/>
          <p:nvPr/>
        </p:nvPicPr>
        <p:blipFill>
          <a:blip r:embed="rId3"/>
          <a:stretch/>
        </p:blipFill>
        <p:spPr>
          <a:xfrm>
            <a:off x="3496320" y="4924080"/>
            <a:ext cx="1938240" cy="1927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Блок-схема: решение 15"/>
          <p:cNvSpPr/>
          <p:nvPr/>
        </p:nvSpPr>
        <p:spPr>
          <a:xfrm>
            <a:off x="467640" y="3413520"/>
            <a:ext cx="3130560" cy="202932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Виховуючі</a:t>
            </a:r>
            <a:endParaRPr lang="uk-UA" sz="2400" b="0" strike="noStrike" spc="-1">
              <a:latin typeface="Arial"/>
            </a:endParaRPr>
          </a:p>
        </p:txBody>
      </p:sp>
      <p:sp>
        <p:nvSpPr>
          <p:cNvPr id="247" name="Блок-схема: решение 15"/>
          <p:cNvSpPr/>
          <p:nvPr/>
        </p:nvSpPr>
        <p:spPr>
          <a:xfrm>
            <a:off x="2877120" y="2277000"/>
            <a:ext cx="3094200" cy="187848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Навчальні</a:t>
            </a:r>
            <a:endParaRPr lang="uk-UA" sz="2400" b="0" strike="noStrike" spc="-1">
              <a:latin typeface="Arial"/>
            </a:endParaRPr>
          </a:p>
        </p:txBody>
      </p:sp>
      <p:sp>
        <p:nvSpPr>
          <p:cNvPr id="248" name="Блок-схема: решение 15"/>
          <p:cNvSpPr/>
          <p:nvPr/>
        </p:nvSpPr>
        <p:spPr>
          <a:xfrm>
            <a:off x="81000" y="1541520"/>
            <a:ext cx="3120480" cy="191052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Розвивальні</a:t>
            </a:r>
            <a:endParaRPr lang="uk-UA" sz="2400" b="0" strike="noStrike" spc="-1">
              <a:latin typeface="Arial"/>
            </a:endParaRPr>
          </a:p>
        </p:txBody>
      </p:sp>
      <p:sp>
        <p:nvSpPr>
          <p:cNvPr id="249" name="Блок-схема: решение 15"/>
          <p:cNvSpPr/>
          <p:nvPr/>
        </p:nvSpPr>
        <p:spPr>
          <a:xfrm>
            <a:off x="5004000" y="3405240"/>
            <a:ext cx="3238200" cy="189360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Творчі</a:t>
            </a:r>
            <a:endParaRPr lang="uk-UA" sz="2400" b="0" strike="noStrike" spc="-1">
              <a:latin typeface="Arial"/>
            </a:endParaRPr>
          </a:p>
        </p:txBody>
      </p:sp>
      <p:sp>
        <p:nvSpPr>
          <p:cNvPr id="250" name="Блок-схема: решение 15"/>
          <p:cNvSpPr/>
          <p:nvPr/>
        </p:nvSpPr>
        <p:spPr>
          <a:xfrm>
            <a:off x="5724000" y="1689120"/>
            <a:ext cx="3193200" cy="188676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Репродук-тивні</a:t>
            </a:r>
            <a:endParaRPr lang="uk-UA" sz="2400" b="0" strike="noStrike" spc="-1">
              <a:latin typeface="Arial"/>
            </a:endParaRPr>
          </a:p>
        </p:txBody>
      </p:sp>
      <p:sp>
        <p:nvSpPr>
          <p:cNvPr id="251" name="Круглая лента лицом вниз 1"/>
          <p:cNvSpPr/>
          <p:nvPr/>
        </p:nvSpPr>
        <p:spPr>
          <a:xfrm>
            <a:off x="5770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FF0000"/>
                </a:solidFill>
                <a:latin typeface="Monotype Corsiva"/>
                <a:ea typeface="DejaVu Sans"/>
              </a:rPr>
              <a:t>Класифікація ігор</a:t>
            </a:r>
            <a:endParaRPr lang="uk-UA" sz="3600" b="0" strike="noStrike" spc="-1">
              <a:latin typeface="Arial"/>
            </a:endParaRPr>
          </a:p>
        </p:txBody>
      </p:sp>
      <p:pic>
        <p:nvPicPr>
          <p:cNvPr id="252" name="Picture 2"/>
          <p:cNvPicPr/>
          <p:nvPr/>
        </p:nvPicPr>
        <p:blipFill>
          <a:blip r:embed="rId2"/>
          <a:stretch/>
        </p:blipFill>
        <p:spPr>
          <a:xfrm>
            <a:off x="2911680" y="4494600"/>
            <a:ext cx="3144240" cy="2052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Округлений прямокутник 5"/>
          <p:cNvSpPr/>
          <p:nvPr/>
        </p:nvSpPr>
        <p:spPr>
          <a:xfrm>
            <a:off x="827640" y="1429200"/>
            <a:ext cx="5182200" cy="959040"/>
          </a:xfrm>
          <a:prstGeom prst="roundRect">
            <a:avLst>
              <a:gd name="adj" fmla="val 16667"/>
            </a:avLst>
          </a:prstGeom>
          <a:solidFill>
            <a:schemeClr val="accent6">
              <a:lumMod val="20000"/>
              <a:lumOff val="80000"/>
            </a:schemeClr>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uk-UA" sz="1800" b="0" strike="noStrike" spc="-1">
              <a:latin typeface="Arial"/>
            </a:endParaRPr>
          </a:p>
          <a:p>
            <a:pPr algn="ctr">
              <a:lnSpc>
                <a:spcPct val="100000"/>
              </a:lnSpc>
            </a:pPr>
            <a:r>
              <a:rPr lang="uk-UA" sz="2400" b="1" strike="noStrike" spc="-1">
                <a:solidFill>
                  <a:srgbClr val="953735"/>
                </a:solidFill>
                <a:latin typeface="Monotype Corsiva"/>
                <a:ea typeface="NSimSun"/>
              </a:rPr>
              <a:t>За формою: </a:t>
            </a:r>
            <a:r>
              <a:rPr lang="uk-UA" sz="2400" b="1" strike="noStrike" spc="-1">
                <a:solidFill>
                  <a:srgbClr val="002060"/>
                </a:solidFill>
                <a:latin typeface="Monotype Corsiva"/>
                <a:ea typeface="NSimSun"/>
              </a:rPr>
              <a:t>настільні, рольові, рухливі, цифрові</a:t>
            </a:r>
            <a:endParaRPr lang="uk-UA" sz="2400" b="0" strike="noStrike" spc="-1">
              <a:latin typeface="Arial"/>
            </a:endParaRPr>
          </a:p>
          <a:p>
            <a:pPr>
              <a:lnSpc>
                <a:spcPct val="100000"/>
              </a:lnSpc>
            </a:pPr>
            <a:r>
              <a:rPr lang="uk-UA" sz="2400" b="1" strike="noStrike" spc="-1">
                <a:solidFill>
                  <a:srgbClr val="002060"/>
                </a:solidFill>
                <a:latin typeface="Monotype Corsiva"/>
                <a:ea typeface="NSimSun"/>
              </a:rPr>
              <a:t> </a:t>
            </a:r>
            <a:endParaRPr lang="uk-UA" sz="2400" b="0" strike="noStrike" spc="-1">
              <a:latin typeface="Arial"/>
            </a:endParaRPr>
          </a:p>
        </p:txBody>
      </p:sp>
      <p:sp>
        <p:nvSpPr>
          <p:cNvPr id="254" name="Округлений прямокутник 6"/>
          <p:cNvSpPr/>
          <p:nvPr/>
        </p:nvSpPr>
        <p:spPr>
          <a:xfrm>
            <a:off x="1959840" y="2769120"/>
            <a:ext cx="5020200" cy="973080"/>
          </a:xfrm>
          <a:prstGeom prst="roundRect">
            <a:avLst>
              <a:gd name="adj" fmla="val 16667"/>
            </a:avLst>
          </a:prstGeom>
          <a:solidFill>
            <a:schemeClr val="accent6">
              <a:lumMod val="20000"/>
              <a:lumOff val="80000"/>
            </a:schemeClr>
          </a:solidFill>
          <a:ln w="19050" cap="rnd">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uk-UA" sz="1800" b="0" strike="noStrike" spc="-1">
              <a:latin typeface="Arial"/>
            </a:endParaRPr>
          </a:p>
          <a:p>
            <a:pPr algn="ctr">
              <a:lnSpc>
                <a:spcPct val="100000"/>
              </a:lnSpc>
            </a:pPr>
            <a:r>
              <a:rPr lang="uk-UA" sz="2400" b="1" strike="noStrike" spc="-1">
                <a:solidFill>
                  <a:srgbClr val="953735"/>
                </a:solidFill>
                <a:latin typeface="Monotype Corsiva"/>
                <a:ea typeface="NSimSun"/>
              </a:rPr>
              <a:t>За кількістю: </a:t>
            </a:r>
            <a:r>
              <a:rPr lang="uk-UA" sz="2400" b="1" strike="noStrike" spc="-1">
                <a:solidFill>
                  <a:srgbClr val="002060"/>
                </a:solidFill>
                <a:latin typeface="Monotype Corsiva"/>
                <a:ea typeface="NSimSun"/>
              </a:rPr>
              <a:t>індивідуальні, парні, командні (групові)</a:t>
            </a:r>
            <a:endParaRPr lang="uk-UA" sz="2400" b="0" strike="noStrike" spc="-1">
              <a:latin typeface="Arial"/>
            </a:endParaRPr>
          </a:p>
          <a:p>
            <a:pPr algn="ctr">
              <a:lnSpc>
                <a:spcPct val="100000"/>
              </a:lnSpc>
            </a:pPr>
            <a:r>
              <a:rPr lang="uk-UA" sz="2400" b="1" strike="noStrike" spc="-1">
                <a:solidFill>
                  <a:srgbClr val="002060"/>
                </a:solidFill>
                <a:latin typeface="Monotype Corsiva"/>
                <a:ea typeface="NSimSun"/>
              </a:rPr>
              <a:t> </a:t>
            </a:r>
            <a:endParaRPr lang="uk-UA" sz="2400" b="0" strike="noStrike" spc="-1">
              <a:latin typeface="Arial"/>
            </a:endParaRPr>
          </a:p>
        </p:txBody>
      </p:sp>
      <p:sp>
        <p:nvSpPr>
          <p:cNvPr id="255" name="Округлений прямокутник 7"/>
          <p:cNvSpPr/>
          <p:nvPr/>
        </p:nvSpPr>
        <p:spPr>
          <a:xfrm>
            <a:off x="2915640" y="4072680"/>
            <a:ext cx="4963680" cy="1015200"/>
          </a:xfrm>
          <a:prstGeom prst="roundRect">
            <a:avLst>
              <a:gd name="adj" fmla="val 16667"/>
            </a:avLst>
          </a:prstGeom>
          <a:solidFill>
            <a:schemeClr val="accent6">
              <a:lumMod val="20000"/>
              <a:lumOff val="80000"/>
            </a:schemeClr>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NSimSun"/>
              </a:rPr>
              <a:t>За метою: </a:t>
            </a:r>
            <a:r>
              <a:rPr lang="uk-UA" sz="2400" b="1" strike="noStrike" spc="-1">
                <a:solidFill>
                  <a:srgbClr val="002060"/>
                </a:solidFill>
                <a:latin typeface="Monotype Corsiva"/>
                <a:ea typeface="NSimSun"/>
              </a:rPr>
              <a:t>фонетичні, лексичні, граматичні</a:t>
            </a:r>
            <a:endParaRPr lang="uk-UA" sz="2400" b="0" strike="noStrike" spc="-1">
              <a:latin typeface="Arial"/>
            </a:endParaRPr>
          </a:p>
        </p:txBody>
      </p:sp>
      <p:sp>
        <p:nvSpPr>
          <p:cNvPr id="256" name="Округлений прямокутник 10"/>
          <p:cNvSpPr/>
          <p:nvPr/>
        </p:nvSpPr>
        <p:spPr>
          <a:xfrm>
            <a:off x="201960" y="188640"/>
            <a:ext cx="8630640" cy="961560"/>
          </a:xfrm>
          <a:prstGeom prst="roundRect">
            <a:avLst>
              <a:gd name="adj" fmla="val 16667"/>
            </a:avLst>
          </a:prstGeom>
          <a:solidFill>
            <a:schemeClr val="accent5">
              <a:lumMod val="20000"/>
              <a:lumOff val="80000"/>
            </a:schemeClr>
          </a:solidFill>
          <a:ln w="19050" cap="rnd">
            <a:solidFill>
              <a:srgbClr val="FFFFFF"/>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4800" b="1" strike="noStrike" spc="-1">
                <a:solidFill>
                  <a:srgbClr val="C00000"/>
                </a:solidFill>
                <a:latin typeface="Monotype Corsiva"/>
                <a:ea typeface="DejaVu Sans"/>
              </a:rPr>
              <a:t>Класифікація навчальних ігор</a:t>
            </a:r>
            <a:endParaRPr lang="uk-UA" sz="4800" b="0" strike="noStrike" spc="-1">
              <a:latin typeface="Arial"/>
            </a:endParaRPr>
          </a:p>
        </p:txBody>
      </p:sp>
      <p:sp>
        <p:nvSpPr>
          <p:cNvPr id="257" name="Пряма зі стрілкою 11"/>
          <p:cNvSpPr/>
          <p:nvPr/>
        </p:nvSpPr>
        <p:spPr>
          <a:xfrm>
            <a:off x="1763640" y="1160640"/>
            <a:ext cx="349560" cy="258120"/>
          </a:xfrm>
          <a:custGeom>
            <a:avLst/>
            <a:gdLst/>
            <a:ahLst/>
            <a:cxnLst/>
            <a:rect l="l" t="t" r="r" b="b"/>
            <a:pathLst>
              <a:path w="21600" h="21600">
                <a:moveTo>
                  <a:pt x="0" y="0"/>
                </a:moveTo>
                <a:lnTo>
                  <a:pt x="21600" y="21600"/>
                </a:lnTo>
              </a:path>
            </a:pathLst>
          </a:custGeom>
          <a:noFill/>
          <a:ln w="12700" cap="rnd">
            <a:solidFill>
              <a:srgbClr val="AD0101"/>
            </a:solidFill>
            <a:round/>
            <a:tailEnd type="arrow" w="med" len="med"/>
          </a:ln>
        </p:spPr>
        <p:style>
          <a:lnRef idx="0">
            <a:scrgbClr r="0" g="0" b="0"/>
          </a:lnRef>
          <a:fillRef idx="0">
            <a:scrgbClr r="0" g="0" b="0"/>
          </a:fillRef>
          <a:effectRef idx="0">
            <a:scrgbClr r="0" g="0" b="0"/>
          </a:effectRef>
          <a:fontRef idx="minor"/>
        </p:style>
      </p:sp>
      <p:sp>
        <p:nvSpPr>
          <p:cNvPr id="258" name="Пряма зі стрілкою 12"/>
          <p:cNvSpPr/>
          <p:nvPr/>
        </p:nvSpPr>
        <p:spPr>
          <a:xfrm>
            <a:off x="3104280" y="2390400"/>
            <a:ext cx="313560" cy="383760"/>
          </a:xfrm>
          <a:custGeom>
            <a:avLst/>
            <a:gdLst/>
            <a:ahLst/>
            <a:cxnLst/>
            <a:rect l="l" t="t" r="r" b="b"/>
            <a:pathLst>
              <a:path w="21600" h="21600">
                <a:moveTo>
                  <a:pt x="0" y="0"/>
                </a:moveTo>
                <a:lnTo>
                  <a:pt x="21600" y="21600"/>
                </a:lnTo>
              </a:path>
            </a:pathLst>
          </a:custGeom>
          <a:noFill/>
          <a:ln w="12700" cap="rnd">
            <a:solidFill>
              <a:srgbClr val="AD0101"/>
            </a:solidFill>
            <a:round/>
            <a:tailEnd type="arrow" w="med" len="med"/>
          </a:ln>
        </p:spPr>
        <p:style>
          <a:lnRef idx="0">
            <a:scrgbClr r="0" g="0" b="0"/>
          </a:lnRef>
          <a:fillRef idx="0">
            <a:scrgbClr r="0" g="0" b="0"/>
          </a:fillRef>
          <a:effectRef idx="0">
            <a:scrgbClr r="0" g="0" b="0"/>
          </a:effectRef>
          <a:fontRef idx="minor"/>
        </p:style>
      </p:sp>
      <p:sp>
        <p:nvSpPr>
          <p:cNvPr id="259" name="Пряма зі стрілкою 13"/>
          <p:cNvSpPr/>
          <p:nvPr/>
        </p:nvSpPr>
        <p:spPr>
          <a:xfrm>
            <a:off x="3996000" y="3645000"/>
            <a:ext cx="401400" cy="425520"/>
          </a:xfrm>
          <a:custGeom>
            <a:avLst/>
            <a:gdLst/>
            <a:ahLst/>
            <a:cxnLst/>
            <a:rect l="l" t="t" r="r" b="b"/>
            <a:pathLst>
              <a:path w="21600" h="21600">
                <a:moveTo>
                  <a:pt x="0" y="0"/>
                </a:moveTo>
                <a:lnTo>
                  <a:pt x="21600" y="21600"/>
                </a:lnTo>
              </a:path>
            </a:pathLst>
          </a:custGeom>
          <a:noFill/>
          <a:ln w="12700" cap="rnd">
            <a:solidFill>
              <a:srgbClr val="AD0101"/>
            </a:solidFill>
            <a:round/>
            <a:tailEnd type="arrow" w="med" len="med"/>
          </a:ln>
        </p:spPr>
        <p:style>
          <a:lnRef idx="0">
            <a:scrgbClr r="0" g="0" b="0"/>
          </a:lnRef>
          <a:fillRef idx="0">
            <a:scrgbClr r="0" g="0" b="0"/>
          </a:fillRef>
          <a:effectRef idx="0">
            <a:scrgbClr r="0" g="0" b="0"/>
          </a:effectRef>
          <a:fontRef idx="minor"/>
        </p:style>
      </p:sp>
      <p:pic>
        <p:nvPicPr>
          <p:cNvPr id="260" name="Picture 2"/>
          <p:cNvPicPr/>
          <p:nvPr/>
        </p:nvPicPr>
        <p:blipFill>
          <a:blip r:embed="rId2"/>
          <a:stretch/>
        </p:blipFill>
        <p:spPr>
          <a:xfrm>
            <a:off x="7004520" y="1143360"/>
            <a:ext cx="2358000" cy="2354760"/>
          </a:xfrm>
          <a:prstGeom prst="rect">
            <a:avLst/>
          </a:prstGeom>
          <a:ln w="0">
            <a:noFill/>
          </a:ln>
        </p:spPr>
      </p:pic>
      <p:pic>
        <p:nvPicPr>
          <p:cNvPr id="261" name="Picture 3"/>
          <p:cNvPicPr/>
          <p:nvPr/>
        </p:nvPicPr>
        <p:blipFill>
          <a:blip r:embed="rId3"/>
          <a:stretch/>
        </p:blipFill>
        <p:spPr>
          <a:xfrm>
            <a:off x="-52200" y="4437000"/>
            <a:ext cx="3142440" cy="2050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Круглая лента лицом вниз 1"/>
          <p:cNvSpPr/>
          <p:nvPr/>
        </p:nvSpPr>
        <p:spPr>
          <a:xfrm>
            <a:off x="5770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FF0000"/>
                </a:solidFill>
                <a:latin typeface="Monotype Corsiva"/>
                <a:ea typeface="DejaVu Sans"/>
              </a:rPr>
              <a:t>Формула  успішної гри на уроці</a:t>
            </a:r>
            <a:endParaRPr lang="uk-UA" sz="3600" b="0" strike="noStrike" spc="-1">
              <a:latin typeface="Arial"/>
            </a:endParaRPr>
          </a:p>
        </p:txBody>
      </p:sp>
      <p:sp>
        <p:nvSpPr>
          <p:cNvPr id="263" name="Овал 8"/>
          <p:cNvSpPr/>
          <p:nvPr/>
        </p:nvSpPr>
        <p:spPr>
          <a:xfrm>
            <a:off x="107640" y="1541520"/>
            <a:ext cx="3365280" cy="142488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800" b="1" strike="noStrike" spc="-1">
                <a:solidFill>
                  <a:srgbClr val="002060"/>
                </a:solidFill>
                <a:latin typeface="Monotype Corsiva"/>
                <a:ea typeface="NSimSun"/>
              </a:rPr>
              <a:t>Чіткий таймінг </a:t>
            </a:r>
            <a:endParaRPr lang="uk-UA" sz="2800" b="0" strike="noStrike" spc="-1">
              <a:latin typeface="Arial"/>
            </a:endParaRPr>
          </a:p>
          <a:p>
            <a:pPr algn="ctr">
              <a:lnSpc>
                <a:spcPct val="100000"/>
              </a:lnSpc>
              <a:tabLst>
                <a:tab pos="0" algn="l"/>
              </a:tabLst>
            </a:pPr>
            <a:r>
              <a:rPr lang="uk-UA" sz="2800" b="1" strike="noStrike" spc="-1">
                <a:solidFill>
                  <a:srgbClr val="002060"/>
                </a:solidFill>
                <a:latin typeface="Monotype Corsiva"/>
                <a:ea typeface="NSimSun"/>
              </a:rPr>
              <a:t>(5-15 хв) </a:t>
            </a:r>
            <a:endParaRPr lang="uk-UA" sz="2800" b="0" strike="noStrike" spc="-1">
              <a:latin typeface="Arial"/>
            </a:endParaRPr>
          </a:p>
        </p:txBody>
      </p:sp>
      <p:sp>
        <p:nvSpPr>
          <p:cNvPr id="264" name="Овал 8"/>
          <p:cNvSpPr/>
          <p:nvPr/>
        </p:nvSpPr>
        <p:spPr>
          <a:xfrm>
            <a:off x="5754240" y="1541520"/>
            <a:ext cx="3387600" cy="150984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800" b="1" strike="noStrike" spc="-1">
                <a:solidFill>
                  <a:srgbClr val="002060"/>
                </a:solidFill>
                <a:latin typeface="Monotype Corsiva"/>
                <a:ea typeface="NSimSun"/>
              </a:rPr>
              <a:t>Зрозумілі правила </a:t>
            </a:r>
            <a:endParaRPr lang="uk-UA" sz="2800" b="0" strike="noStrike" spc="-1">
              <a:latin typeface="Arial"/>
            </a:endParaRPr>
          </a:p>
        </p:txBody>
      </p:sp>
      <p:sp>
        <p:nvSpPr>
          <p:cNvPr id="265" name="Овал 8"/>
          <p:cNvSpPr/>
          <p:nvPr/>
        </p:nvSpPr>
        <p:spPr>
          <a:xfrm>
            <a:off x="395640" y="3549240"/>
            <a:ext cx="3526200" cy="153936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800" b="1" strike="noStrike" spc="-1">
                <a:solidFill>
                  <a:srgbClr val="002060"/>
                </a:solidFill>
                <a:latin typeface="Monotype Corsiva"/>
                <a:ea typeface="NSimSun"/>
              </a:rPr>
              <a:t>Встановлення «тихих сигналів»</a:t>
            </a:r>
            <a:endParaRPr lang="uk-UA" sz="2800" b="0" strike="noStrike" spc="-1">
              <a:latin typeface="Arial"/>
            </a:endParaRPr>
          </a:p>
        </p:txBody>
      </p:sp>
      <p:sp>
        <p:nvSpPr>
          <p:cNvPr id="266" name="Овал 8"/>
          <p:cNvSpPr/>
          <p:nvPr/>
        </p:nvSpPr>
        <p:spPr>
          <a:xfrm>
            <a:off x="5436000" y="3501360"/>
            <a:ext cx="3521880" cy="158724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2800" b="1" strike="noStrike" spc="-1">
                <a:solidFill>
                  <a:srgbClr val="002060"/>
                </a:solidFill>
                <a:latin typeface="Monotype Corsiva"/>
                <a:ea typeface="NSimSun"/>
              </a:rPr>
              <a:t>Підбиття підсумків (рефлексія)</a:t>
            </a:r>
            <a:endParaRPr lang="uk-UA" sz="2800" b="0" strike="noStrike" spc="-1">
              <a:latin typeface="Arial"/>
            </a:endParaRPr>
          </a:p>
        </p:txBody>
      </p:sp>
      <p:pic>
        <p:nvPicPr>
          <p:cNvPr id="267" name="Picture 3"/>
          <p:cNvPicPr/>
          <p:nvPr/>
        </p:nvPicPr>
        <p:blipFill>
          <a:blip r:embed="rId2"/>
          <a:stretch/>
        </p:blipFill>
        <p:spPr>
          <a:xfrm>
            <a:off x="-180360" y="4725000"/>
            <a:ext cx="3144240" cy="2052000"/>
          </a:xfrm>
          <a:prstGeom prst="rect">
            <a:avLst/>
          </a:prstGeom>
          <a:ln w="0">
            <a:noFill/>
          </a:ln>
        </p:spPr>
      </p:pic>
      <p:pic>
        <p:nvPicPr>
          <p:cNvPr id="268" name="Picture 4"/>
          <p:cNvPicPr/>
          <p:nvPr/>
        </p:nvPicPr>
        <p:blipFill>
          <a:blip r:embed="rId3"/>
          <a:stretch/>
        </p:blipFill>
        <p:spPr>
          <a:xfrm>
            <a:off x="6813000" y="4941000"/>
            <a:ext cx="2356920" cy="2350440"/>
          </a:xfrm>
          <a:prstGeom prst="rect">
            <a:avLst/>
          </a:prstGeom>
          <a:ln w="0">
            <a:noFill/>
          </a:ln>
        </p:spPr>
      </p:pic>
      <p:sp>
        <p:nvSpPr>
          <p:cNvPr id="269" name="Овал 8"/>
          <p:cNvSpPr/>
          <p:nvPr/>
        </p:nvSpPr>
        <p:spPr>
          <a:xfrm>
            <a:off x="2845440" y="2400120"/>
            <a:ext cx="3526200" cy="153936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800" b="1" strike="noStrike" spc="-1">
                <a:solidFill>
                  <a:srgbClr val="002060"/>
                </a:solidFill>
                <a:latin typeface="Monotype Corsiva"/>
                <a:ea typeface="NSimSun"/>
              </a:rPr>
              <a:t>Навчальна мета </a:t>
            </a:r>
            <a:endParaRPr lang="uk-UA" sz="2800" b="0" strike="noStrike" spc="-1">
              <a:latin typeface="Arial"/>
            </a:endParaRPr>
          </a:p>
          <a:p>
            <a:pPr algn="ctr">
              <a:lnSpc>
                <a:spcPct val="100000"/>
              </a:lnSpc>
              <a:tabLst>
                <a:tab pos="0" algn="l"/>
              </a:tabLst>
            </a:pPr>
            <a:r>
              <a:rPr lang="uk-UA" sz="2800" b="1" strike="noStrike" spc="-1">
                <a:solidFill>
                  <a:srgbClr val="002060"/>
                </a:solidFill>
                <a:latin typeface="Monotype Corsiva"/>
                <a:ea typeface="NSimSun"/>
              </a:rPr>
              <a:t>(не гра заради гри) </a:t>
            </a:r>
            <a:endParaRPr lang="uk-UA" sz="2800" b="0" strike="noStrike" spc="-1">
              <a:latin typeface="Arial"/>
            </a:endParaRPr>
          </a:p>
        </p:txBody>
      </p:sp>
      <p:sp>
        <p:nvSpPr>
          <p:cNvPr id="270" name="Овал 8"/>
          <p:cNvSpPr/>
          <p:nvPr/>
        </p:nvSpPr>
        <p:spPr>
          <a:xfrm>
            <a:off x="2845440" y="4723200"/>
            <a:ext cx="3526200" cy="153936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800" b="1" strike="noStrike" spc="-1">
                <a:solidFill>
                  <a:srgbClr val="002060"/>
                </a:solidFill>
                <a:latin typeface="Monotype Corsiva"/>
                <a:ea typeface="NSimSun"/>
              </a:rPr>
              <a:t>Гра має бути керованою</a:t>
            </a:r>
            <a:endParaRPr lang="uk-UA" sz="2800" b="0" strike="noStrike" spc="-1">
              <a:latin typeface="Arial"/>
            </a:endParaRPr>
          </a:p>
          <a:p>
            <a:pPr algn="ctr">
              <a:lnSpc>
                <a:spcPct val="100000"/>
              </a:lnSpc>
              <a:tabLst>
                <a:tab pos="0" algn="l"/>
              </a:tabLst>
            </a:pPr>
            <a:r>
              <a:rPr lang="uk-UA" sz="2800" b="1" strike="noStrike" spc="-1">
                <a:solidFill>
                  <a:srgbClr val="1F497D"/>
                </a:solidFill>
                <a:latin typeface="Monotype Corsiva"/>
                <a:ea typeface="NSimSun"/>
              </a:rPr>
              <a:t> </a:t>
            </a:r>
            <a:endParaRPr lang="uk-UA"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icture 2"/>
          <p:cNvPicPr/>
          <p:nvPr/>
        </p:nvPicPr>
        <p:blipFill>
          <a:blip r:embed="rId2"/>
          <a:stretch/>
        </p:blipFill>
        <p:spPr>
          <a:xfrm>
            <a:off x="5436000" y="4345920"/>
            <a:ext cx="3845880" cy="2509920"/>
          </a:xfrm>
          <a:prstGeom prst="rect">
            <a:avLst/>
          </a:prstGeom>
          <a:ln w="0">
            <a:noFill/>
          </a:ln>
        </p:spPr>
      </p:pic>
      <p:sp>
        <p:nvSpPr>
          <p:cNvPr id="272" name="Прямокутник 1"/>
          <p:cNvSpPr/>
          <p:nvPr/>
        </p:nvSpPr>
        <p:spPr>
          <a:xfrm>
            <a:off x="323640" y="2136240"/>
            <a:ext cx="8566920" cy="367200"/>
          </a:xfrm>
          <a:prstGeom prst="rect">
            <a:avLst/>
          </a:prstGeom>
          <a:noFill/>
          <a:ln w="0">
            <a:noFill/>
          </a:ln>
        </p:spPr>
        <p:style>
          <a:lnRef idx="0">
            <a:scrgbClr r="0" g="0" b="0"/>
          </a:lnRef>
          <a:fillRef idx="0">
            <a:scrgbClr r="0" g="0" b="0"/>
          </a:fillRef>
          <a:effectRef idx="0">
            <a:scrgbClr r="0" g="0" b="0"/>
          </a:effectRef>
          <a:fontRef idx="minor"/>
        </p:style>
      </p:sp>
      <p:sp>
        <p:nvSpPr>
          <p:cNvPr id="273" name="Круглая лента лицом вниз 1"/>
          <p:cNvSpPr/>
          <p:nvPr/>
        </p:nvSpPr>
        <p:spPr>
          <a:xfrm>
            <a:off x="5770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spcAft>
                <a:spcPts val="1199"/>
              </a:spcAft>
            </a:pPr>
            <a:r>
              <a:rPr lang="uk-UA" sz="2800" b="1" strike="noStrike" spc="-1">
                <a:solidFill>
                  <a:srgbClr val="C00000"/>
                </a:solidFill>
                <a:latin typeface="Monotype Corsiva"/>
                <a:ea typeface="NSimSun"/>
              </a:rPr>
              <a:t>Ефективні  форми ігрових технологій на уроках словесності</a:t>
            </a:r>
            <a:endParaRPr lang="uk-UA" sz="2800" b="0" strike="noStrike" spc="-1">
              <a:latin typeface="Arial"/>
            </a:endParaRPr>
          </a:p>
        </p:txBody>
      </p:sp>
      <p:sp>
        <p:nvSpPr>
          <p:cNvPr id="274" name="Прямокутник 2"/>
          <p:cNvSpPr/>
          <p:nvPr/>
        </p:nvSpPr>
        <p:spPr>
          <a:xfrm>
            <a:off x="323640" y="1772640"/>
            <a:ext cx="8316360" cy="41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Aft>
                <a:spcPts val="601"/>
              </a:spcAft>
              <a:buClr>
                <a:srgbClr val="002060"/>
              </a:buClr>
              <a:buFont typeface="Calibri"/>
              <a:buAutoNum type="arabicPeriod"/>
            </a:pPr>
            <a:r>
              <a:rPr lang="uk-UA" sz="2800" b="1" strike="noStrike" spc="-1">
                <a:solidFill>
                  <a:srgbClr val="002060"/>
                </a:solidFill>
                <a:latin typeface="Monotype Corsiva"/>
                <a:ea typeface="NSimSun"/>
              </a:rPr>
              <a:t>Літературні ігри та квести:</a:t>
            </a:r>
            <a:endParaRPr lang="uk-UA" sz="2800" b="0" strike="noStrike" spc="-1">
              <a:latin typeface="Arial"/>
            </a:endParaRPr>
          </a:p>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«Літературний детектив»: учні шукають «докази» (цитати, деталі одягу героїв), щоб розкрити сюжетну таємницю.</a:t>
            </a:r>
            <a:endParaRPr lang="uk-UA" sz="2800" b="0" strike="noStrike" spc="-1">
              <a:latin typeface="Arial"/>
            </a:endParaRPr>
          </a:p>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«Квест-кімната»: вирішення серії літературних загадок для «виходу» з певної ситуації чи відтворення сюжету твору.</a:t>
            </a:r>
            <a:endParaRPr lang="uk-UA" sz="2800" b="0" strike="noStrike" spc="-1">
              <a:latin typeface="Arial"/>
            </a:endParaRPr>
          </a:p>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Вікторини та «Kahoot!»: швидка перевірка знань за творчістю письменників.</a:t>
            </a:r>
            <a:endParaRPr lang="uk-UA"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Круглая лента лицом вниз 1"/>
          <p:cNvSpPr/>
          <p:nvPr/>
        </p:nvSpPr>
        <p:spPr>
          <a:xfrm>
            <a:off x="4654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C00000"/>
                </a:solidFill>
                <a:latin typeface="Monotype Corsiva"/>
                <a:ea typeface="DejaVu Sans"/>
              </a:rPr>
              <a:t>Рольові та ділові ігри</a:t>
            </a:r>
            <a:endParaRPr lang="uk-UA" sz="3600" b="0" strike="noStrike" spc="-1">
              <a:latin typeface="Arial"/>
            </a:endParaRPr>
          </a:p>
        </p:txBody>
      </p:sp>
      <p:sp>
        <p:nvSpPr>
          <p:cNvPr id="276" name="Прямокутник 4"/>
          <p:cNvSpPr/>
          <p:nvPr/>
        </p:nvSpPr>
        <p:spPr>
          <a:xfrm>
            <a:off x="467640" y="1772640"/>
            <a:ext cx="8350920" cy="365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«Інтерв'ю з письменником/персонажем»: один учень входить у роль, інші ставлять питання, що розкриває психологію персонажа.</a:t>
            </a:r>
            <a:endParaRPr lang="uk-UA" sz="2800" b="0" strike="noStrike" spc="-1">
              <a:latin typeface="Arial"/>
            </a:endParaRPr>
          </a:p>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«Суд над героєм»: розігрування судового засідання (прокурор, адвокат, свідки), що розвиває аргументоване мовлення.</a:t>
            </a:r>
            <a:endParaRPr lang="uk-UA" sz="2800" b="0" strike="noStrike" spc="-1">
              <a:latin typeface="Arial"/>
            </a:endParaRPr>
          </a:p>
          <a:p>
            <a:pPr marL="743040" lvl="1" indent="-285840">
              <a:lnSpc>
                <a:spcPct val="100000"/>
              </a:lnSpc>
              <a:spcAft>
                <a:spcPts val="601"/>
              </a:spcAft>
              <a:buClr>
                <a:srgbClr val="002060"/>
              </a:buClr>
              <a:buFont typeface="Symbol"/>
              <a:buChar char=""/>
            </a:pPr>
            <a:r>
              <a:rPr lang="uk-UA" sz="2800" b="1" strike="noStrike" spc="-1">
                <a:solidFill>
                  <a:srgbClr val="002060"/>
                </a:solidFill>
                <a:latin typeface="Monotype Corsiva"/>
                <a:ea typeface="NSimSun"/>
              </a:rPr>
              <a:t>«Прес-конференція»: обговорення проблемних питань твору.</a:t>
            </a:r>
            <a:endParaRPr lang="uk-UA" sz="2800" b="0" strike="noStrike" spc="-1">
              <a:latin typeface="Arial"/>
            </a:endParaRPr>
          </a:p>
        </p:txBody>
      </p:sp>
      <p:pic>
        <p:nvPicPr>
          <p:cNvPr id="277" name="Picture 2"/>
          <p:cNvPicPr/>
          <p:nvPr/>
        </p:nvPicPr>
        <p:blipFill>
          <a:blip r:embed="rId2"/>
          <a:stretch/>
        </p:blipFill>
        <p:spPr>
          <a:xfrm>
            <a:off x="6126120" y="4982040"/>
            <a:ext cx="2872440" cy="18745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Прямокутник 3"/>
          <p:cNvSpPr/>
          <p:nvPr/>
        </p:nvSpPr>
        <p:spPr>
          <a:xfrm>
            <a:off x="71640" y="1872360"/>
            <a:ext cx="868860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002060"/>
                </a:solidFill>
                <a:latin typeface="Monotype Corsiva"/>
                <a:ea typeface="NSimSun"/>
              </a:rPr>
              <a:t>    Ведучий починає гру із фрази: </a:t>
            </a:r>
            <a:r>
              <a:rPr lang="uk-UA" sz="2400" b="1" strike="noStrike" spc="-1">
                <a:solidFill>
                  <a:srgbClr val="C00000"/>
                </a:solidFill>
                <a:latin typeface="Monotype Corsiva"/>
                <a:ea typeface="NSimSun"/>
              </a:rPr>
              <a:t>«Собака гавкає». </a:t>
            </a:r>
            <a:r>
              <a:rPr lang="uk-UA" sz="2400" b="1" strike="noStrike" spc="-1">
                <a:solidFill>
                  <a:srgbClr val="002060"/>
                </a:solidFill>
                <a:latin typeface="Monotype Corsiva"/>
                <a:ea typeface="NSimSun"/>
              </a:rPr>
              <a:t>Наступний учасник гри доповнює речення одним словом — </a:t>
            </a:r>
            <a:r>
              <a:rPr lang="uk-UA" sz="2400" b="1" strike="noStrike" spc="-1">
                <a:solidFill>
                  <a:srgbClr val="C00000"/>
                </a:solidFill>
                <a:latin typeface="Monotype Corsiva"/>
                <a:ea typeface="NSimSun"/>
              </a:rPr>
              <a:t>«Чорний собака гавкає». </a:t>
            </a:r>
            <a:r>
              <a:rPr lang="uk-UA" sz="2400" b="1" strike="noStrike" spc="-1">
                <a:solidFill>
                  <a:srgbClr val="002060"/>
                </a:solidFill>
                <a:latin typeface="Monotype Corsiva"/>
                <a:ea typeface="NSimSun"/>
              </a:rPr>
              <a:t>Наступний гравець повторює попередню фразу, додаючи ще одне слово — </a:t>
            </a:r>
            <a:r>
              <a:rPr lang="uk-UA" sz="2400" b="1" strike="noStrike" spc="-1">
                <a:solidFill>
                  <a:srgbClr val="C00000"/>
                </a:solidFill>
                <a:latin typeface="Monotype Corsiva"/>
                <a:ea typeface="NSimSun"/>
              </a:rPr>
              <a:t>«Чорний собака гавкає голосно»</a:t>
            </a:r>
            <a:r>
              <a:rPr lang="uk-UA" sz="2400" b="1" strike="noStrike" spc="-1">
                <a:solidFill>
                  <a:srgbClr val="002060"/>
                </a:solidFill>
                <a:latin typeface="Monotype Corsiva"/>
                <a:ea typeface="NSimSun"/>
              </a:rPr>
              <a:t>, </a:t>
            </a:r>
            <a:r>
              <a:rPr lang="uk-UA" sz="2400" b="1" strike="noStrike" spc="-1">
                <a:solidFill>
                  <a:srgbClr val="C00000"/>
                </a:solidFill>
                <a:latin typeface="Monotype Corsiva"/>
                <a:ea typeface="NSimSun"/>
              </a:rPr>
              <a:t>«Чорний собака гавкає голосно на кота» </a:t>
            </a:r>
            <a:r>
              <a:rPr lang="uk-UA" sz="2400" b="1" strike="noStrike" spc="-1">
                <a:solidFill>
                  <a:srgbClr val="002060"/>
                </a:solidFill>
                <a:latin typeface="Monotype Corsiva"/>
                <a:ea typeface="NSimSun"/>
              </a:rPr>
              <a:t>тощо.</a:t>
            </a:r>
            <a:endParaRPr lang="uk-UA" sz="2400" b="0" strike="noStrike" spc="-1">
              <a:latin typeface="Arial"/>
            </a:endParaRPr>
          </a:p>
          <a:p>
            <a:pPr>
              <a:lnSpc>
                <a:spcPct val="100000"/>
              </a:lnSpc>
            </a:pPr>
            <a:r>
              <a:rPr lang="uk-UA" sz="2400" b="1" strike="noStrike" spc="-1">
                <a:solidFill>
                  <a:srgbClr val="002060"/>
                </a:solidFill>
                <a:latin typeface="Monotype Corsiva"/>
                <a:ea typeface="NSimSun"/>
              </a:rPr>
              <a:t> </a:t>
            </a:r>
            <a:endParaRPr lang="uk-UA" sz="2400" b="0" strike="noStrike" spc="-1">
              <a:latin typeface="Arial"/>
            </a:endParaRPr>
          </a:p>
        </p:txBody>
      </p:sp>
      <p:sp>
        <p:nvSpPr>
          <p:cNvPr id="279" name="Волна 3"/>
          <p:cNvSpPr/>
          <p:nvPr/>
        </p:nvSpPr>
        <p:spPr>
          <a:xfrm>
            <a:off x="1259640" y="116640"/>
            <a:ext cx="6312600" cy="175356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uk-UA" sz="4400" b="1" strike="noStrike" spc="-1">
                <a:solidFill>
                  <a:srgbClr val="C00000"/>
                </a:solidFill>
                <a:latin typeface="Monotype Corsiva"/>
                <a:ea typeface="NSimSun"/>
              </a:rPr>
              <a:t>Гра «Піраміда»</a:t>
            </a:r>
            <a:endParaRPr lang="uk-UA" sz="4400" b="0" strike="noStrike" spc="-1">
              <a:latin typeface="Arial"/>
            </a:endParaRPr>
          </a:p>
          <a:p>
            <a:pPr algn="ctr">
              <a:lnSpc>
                <a:spcPct val="100000"/>
              </a:lnSpc>
              <a:tabLst>
                <a:tab pos="0" algn="l"/>
              </a:tabLst>
            </a:pPr>
            <a:endParaRPr lang="uk-UA" sz="4400" b="0" strike="noStrike" spc="-1">
              <a:latin typeface="Arial"/>
            </a:endParaRPr>
          </a:p>
        </p:txBody>
      </p:sp>
      <p:pic>
        <p:nvPicPr>
          <p:cNvPr id="280" name="Picture 2"/>
          <p:cNvPicPr/>
          <p:nvPr/>
        </p:nvPicPr>
        <p:blipFill>
          <a:blip r:embed="rId2"/>
          <a:stretch/>
        </p:blipFill>
        <p:spPr>
          <a:xfrm>
            <a:off x="71640" y="4701240"/>
            <a:ext cx="3057840" cy="1997640"/>
          </a:xfrm>
          <a:prstGeom prst="rect">
            <a:avLst/>
          </a:prstGeom>
          <a:ln w="0">
            <a:noFill/>
          </a:ln>
        </p:spPr>
      </p:pic>
      <p:sp>
        <p:nvSpPr>
          <p:cNvPr id="281" name="Прямокутник 6"/>
          <p:cNvSpPr/>
          <p:nvPr/>
        </p:nvSpPr>
        <p:spPr>
          <a:xfrm>
            <a:off x="101160" y="3501000"/>
            <a:ext cx="45698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C00000"/>
                </a:solidFill>
                <a:latin typeface="Monotype Corsiva"/>
                <a:ea typeface="NSimSun"/>
              </a:rPr>
              <a:t>Гра «Крокодил» </a:t>
            </a:r>
            <a:r>
              <a:rPr lang="uk-UA" sz="2400" b="1" strike="noStrike" spc="-1">
                <a:solidFill>
                  <a:srgbClr val="17375E"/>
                </a:solidFill>
                <a:latin typeface="Monotype Corsiva"/>
                <a:ea typeface="NSimSun"/>
              </a:rPr>
              <a:t>(показати фразеологізм пантомімою) або «Малюємо фразеологізм буквально».</a:t>
            </a:r>
            <a:endParaRPr lang="uk-UA" sz="2400" b="0" strike="noStrike" spc="-1">
              <a:latin typeface="Arial"/>
            </a:endParaRPr>
          </a:p>
        </p:txBody>
      </p:sp>
      <p:pic>
        <p:nvPicPr>
          <p:cNvPr id="282" name="Picture 3"/>
          <p:cNvPicPr/>
          <p:nvPr/>
        </p:nvPicPr>
        <p:blipFill>
          <a:blip r:embed="rId3"/>
          <a:stretch/>
        </p:blipFill>
        <p:spPr>
          <a:xfrm>
            <a:off x="6840000" y="4065120"/>
            <a:ext cx="1813680" cy="2413080"/>
          </a:xfrm>
          <a:prstGeom prst="rect">
            <a:avLst/>
          </a:prstGeom>
          <a:ln w="0">
            <a:noFill/>
          </a:ln>
        </p:spPr>
      </p:pic>
      <p:pic>
        <p:nvPicPr>
          <p:cNvPr id="283" name="Рисунок 282"/>
          <p:cNvPicPr/>
          <p:nvPr/>
        </p:nvPicPr>
        <p:blipFill>
          <a:blip r:embed="rId4"/>
          <a:stretch/>
        </p:blipFill>
        <p:spPr>
          <a:xfrm>
            <a:off x="4552560" y="4124880"/>
            <a:ext cx="1811520" cy="2415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Волна 3"/>
          <p:cNvSpPr/>
          <p:nvPr/>
        </p:nvSpPr>
        <p:spPr>
          <a:xfrm>
            <a:off x="1259640" y="116640"/>
            <a:ext cx="6312600" cy="175356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7030A0"/>
                </a:solidFill>
                <a:latin typeface="Monotype Corsiva"/>
                <a:ea typeface="DejaVu Sans"/>
              </a:rPr>
              <a:t>Гра  «Засели будиночки — роди»</a:t>
            </a:r>
            <a:endParaRPr lang="uk-UA" sz="3600" b="0" strike="noStrike" spc="-1">
              <a:latin typeface="Arial"/>
            </a:endParaRPr>
          </a:p>
        </p:txBody>
      </p:sp>
      <p:sp>
        <p:nvSpPr>
          <p:cNvPr id="285" name="Прямокутник 4"/>
          <p:cNvSpPr/>
          <p:nvPr/>
        </p:nvSpPr>
        <p:spPr>
          <a:xfrm>
            <a:off x="395640" y="1850040"/>
            <a:ext cx="835092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002060"/>
                </a:solidFill>
                <a:latin typeface="Monotype Corsiva"/>
                <a:ea typeface="NSimSun"/>
              </a:rPr>
              <a:t>      Для цієї гри виготовляються </a:t>
            </a:r>
            <a:r>
              <a:rPr lang="uk-UA" sz="2400" b="1" strike="noStrike" spc="-1">
                <a:solidFill>
                  <a:srgbClr val="C00000"/>
                </a:solidFill>
                <a:latin typeface="Monotype Corsiva"/>
                <a:ea typeface="NSimSun"/>
              </a:rPr>
              <a:t>3 будиночки з прорізами: </a:t>
            </a:r>
            <a:r>
              <a:rPr lang="uk-UA" sz="2400" b="1" strike="noStrike" spc="-1">
                <a:solidFill>
                  <a:srgbClr val="002060"/>
                </a:solidFill>
                <a:latin typeface="Monotype Corsiva"/>
                <a:ea typeface="NSimSun"/>
              </a:rPr>
              <a:t>чоловічий рід, жіночий рід і середній рід. Клас поділяється на </a:t>
            </a:r>
            <a:r>
              <a:rPr lang="uk-UA" sz="2400" b="1" strike="noStrike" spc="-1">
                <a:solidFill>
                  <a:srgbClr val="C00000"/>
                </a:solidFill>
                <a:latin typeface="Monotype Corsiva"/>
                <a:ea typeface="NSimSun"/>
              </a:rPr>
              <a:t>3 команди </a:t>
            </a:r>
            <a:r>
              <a:rPr lang="uk-UA" sz="2400" b="1" strike="noStrike" spc="-1">
                <a:solidFill>
                  <a:srgbClr val="002060"/>
                </a:solidFill>
                <a:latin typeface="Monotype Corsiva"/>
                <a:ea typeface="NSimSun"/>
              </a:rPr>
              <a:t>(3 ряди). Кожна команда отримує свій будиночок — рід. На столі у вчителя картки із надрукованими словами. </a:t>
            </a:r>
            <a:r>
              <a:rPr lang="uk-UA" sz="2400" b="1" strike="noStrike" spc="-1">
                <a:solidFill>
                  <a:srgbClr val="C00000"/>
                </a:solidFill>
                <a:latin typeface="Monotype Corsiva"/>
                <a:ea typeface="NSimSun"/>
              </a:rPr>
              <a:t>Будиночки прикріплені до дошки</a:t>
            </a:r>
            <a:r>
              <a:rPr lang="uk-UA" sz="2400" b="1" strike="noStrike" spc="-1">
                <a:solidFill>
                  <a:srgbClr val="002060"/>
                </a:solidFill>
                <a:latin typeface="Monotype Corsiva"/>
                <a:ea typeface="NSimSun"/>
              </a:rPr>
              <a:t>. Учні по черзі підходять до столу, вибирають </a:t>
            </a:r>
            <a:r>
              <a:rPr lang="uk-UA" sz="2400" b="1" strike="noStrike" spc="-1">
                <a:solidFill>
                  <a:srgbClr val="C00000"/>
                </a:solidFill>
                <a:latin typeface="Monotype Corsiva"/>
                <a:ea typeface="NSimSun"/>
              </a:rPr>
              <a:t>картку зі словом </a:t>
            </a:r>
            <a:r>
              <a:rPr lang="uk-UA" sz="2400" b="1" strike="noStrike" spc="-1">
                <a:solidFill>
                  <a:srgbClr val="002060"/>
                </a:solidFill>
                <a:latin typeface="Monotype Corsiva"/>
                <a:ea typeface="NSimSun"/>
              </a:rPr>
              <a:t>і </a:t>
            </a:r>
            <a:r>
              <a:rPr lang="uk-UA" sz="2400" b="1" strike="noStrike" spc="-1">
                <a:solidFill>
                  <a:srgbClr val="C00000"/>
                </a:solidFill>
                <a:latin typeface="Monotype Corsiva"/>
                <a:ea typeface="NSimSun"/>
              </a:rPr>
              <a:t>заселяють у будиночок. </a:t>
            </a:r>
            <a:r>
              <a:rPr lang="uk-UA" sz="2400" b="1" strike="noStrike" spc="-1">
                <a:solidFill>
                  <a:srgbClr val="002060"/>
                </a:solidFill>
                <a:latin typeface="Monotype Corsiva"/>
                <a:ea typeface="NSimSun"/>
              </a:rPr>
              <a:t>Перемагає той ряд, який швидше заселить свій будиночок.</a:t>
            </a:r>
            <a:endParaRPr lang="uk-UA" sz="2400" b="0" strike="noStrike" spc="-1">
              <a:latin typeface="Arial"/>
            </a:endParaRPr>
          </a:p>
        </p:txBody>
      </p:sp>
      <p:pic>
        <p:nvPicPr>
          <p:cNvPr id="286" name="Рисунок 285"/>
          <p:cNvPicPr/>
          <p:nvPr/>
        </p:nvPicPr>
        <p:blipFill>
          <a:blip r:embed="rId2"/>
          <a:stretch/>
        </p:blipFill>
        <p:spPr>
          <a:xfrm>
            <a:off x="180000" y="4860000"/>
            <a:ext cx="2398320" cy="1798200"/>
          </a:xfrm>
          <a:prstGeom prst="rect">
            <a:avLst/>
          </a:prstGeom>
          <a:ln w="0">
            <a:noFill/>
          </a:ln>
        </p:spPr>
      </p:pic>
      <p:pic>
        <p:nvPicPr>
          <p:cNvPr id="287" name="Рисунок 286"/>
          <p:cNvPicPr/>
          <p:nvPr/>
        </p:nvPicPr>
        <p:blipFill>
          <a:blip r:embed="rId3"/>
          <a:stretch/>
        </p:blipFill>
        <p:spPr>
          <a:xfrm>
            <a:off x="3060000" y="4860000"/>
            <a:ext cx="2440800" cy="1830240"/>
          </a:xfrm>
          <a:prstGeom prst="rect">
            <a:avLst/>
          </a:prstGeom>
          <a:ln w="0">
            <a:noFill/>
          </a:ln>
        </p:spPr>
      </p:pic>
      <p:pic>
        <p:nvPicPr>
          <p:cNvPr id="288" name="Рисунок 287"/>
          <p:cNvPicPr/>
          <p:nvPr/>
        </p:nvPicPr>
        <p:blipFill>
          <a:blip r:embed="rId4"/>
          <a:stretch/>
        </p:blipFill>
        <p:spPr>
          <a:xfrm>
            <a:off x="6239880" y="4855680"/>
            <a:ext cx="2506680" cy="1879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Прямокутник 3"/>
          <p:cNvSpPr/>
          <p:nvPr/>
        </p:nvSpPr>
        <p:spPr>
          <a:xfrm>
            <a:off x="720000" y="1461240"/>
            <a:ext cx="7990560" cy="48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002060"/>
                </a:solidFill>
                <a:latin typeface="Monotype Corsiva"/>
                <a:ea typeface="NSimSun"/>
              </a:rPr>
              <a:t>       Учитель читає речення один раз, а під час паузи між реченнями учні записують те, що запам'ятали. Тут важливо точне відтворення, а не кількість записаних слів. Практика свідчить, що всі ці вправи позитивно впливають на розвиток дитячої пам'яті </a:t>
            </a:r>
            <a:endParaRPr lang="uk-UA" sz="2400" b="0" strike="noStrike" spc="-1">
              <a:latin typeface="Arial"/>
            </a:endParaRPr>
          </a:p>
          <a:p>
            <a:pPr>
              <a:lnSpc>
                <a:spcPct val="100000"/>
              </a:lnSpc>
            </a:pPr>
            <a:endParaRPr lang="uk-UA" sz="2400" b="0" strike="noStrike" spc="-1">
              <a:latin typeface="Arial"/>
            </a:endParaRPr>
          </a:p>
          <a:p>
            <a:pPr>
              <a:lnSpc>
                <a:spcPct val="100000"/>
              </a:lnSpc>
            </a:pPr>
            <a:endParaRPr lang="uk-UA" sz="2400" b="0" strike="noStrike" spc="-1">
              <a:latin typeface="Arial"/>
            </a:endParaRPr>
          </a:p>
          <a:p>
            <a:pPr>
              <a:lnSpc>
                <a:spcPct val="100000"/>
              </a:lnSpc>
            </a:pPr>
            <a:endParaRPr lang="uk-UA" sz="2400" b="0" strike="noStrike" spc="-1">
              <a:latin typeface="Arial"/>
            </a:endParaRPr>
          </a:p>
          <a:p>
            <a:pPr>
              <a:lnSpc>
                <a:spcPct val="100000"/>
              </a:lnSpc>
            </a:pPr>
            <a:endParaRPr lang="uk-UA" sz="2400" b="0" strike="noStrike" spc="-1">
              <a:latin typeface="Arial"/>
            </a:endParaRPr>
          </a:p>
          <a:p>
            <a:pPr>
              <a:lnSpc>
                <a:spcPct val="100000"/>
              </a:lnSpc>
            </a:pPr>
            <a:r>
              <a:rPr lang="uk-UA" sz="2400" b="1" strike="noStrike" spc="-1">
                <a:solidFill>
                  <a:srgbClr val="002060"/>
                </a:solidFill>
                <a:latin typeface="Monotype Corsiva"/>
                <a:ea typeface="NSimSun"/>
              </a:rPr>
              <a:t>Завдання: запишіть словами дату свого народження у різних відмінках.</a:t>
            </a:r>
            <a:endParaRPr lang="uk-UA" sz="2400" b="0" strike="noStrike" spc="-1">
              <a:latin typeface="Arial"/>
            </a:endParaRPr>
          </a:p>
          <a:p>
            <a:pPr>
              <a:lnSpc>
                <a:spcPct val="100000"/>
              </a:lnSpc>
            </a:pPr>
            <a:r>
              <a:rPr lang="uk-UA" sz="2400" b="1" strike="noStrike" spc="-1">
                <a:solidFill>
                  <a:srgbClr val="002060"/>
                </a:solidFill>
                <a:latin typeface="Monotype Corsiva"/>
                <a:ea typeface="NSimSun"/>
              </a:rPr>
              <a:t> «Числівник — одна з найскладніших тем. Ми перетворюємо відмінювання на пошук кодів та дат». .</a:t>
            </a:r>
            <a:endParaRPr lang="uk-UA" sz="2400" b="0" strike="noStrike" spc="-1">
              <a:latin typeface="Arial"/>
            </a:endParaRPr>
          </a:p>
        </p:txBody>
      </p:sp>
      <p:sp>
        <p:nvSpPr>
          <p:cNvPr id="290" name="Волна 3"/>
          <p:cNvSpPr/>
          <p:nvPr/>
        </p:nvSpPr>
        <p:spPr>
          <a:xfrm>
            <a:off x="1259640" y="116640"/>
            <a:ext cx="6622560" cy="150228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7030A0"/>
                </a:solidFill>
                <a:latin typeface="Monotype Corsiva"/>
                <a:ea typeface="DejaVu Sans"/>
              </a:rPr>
              <a:t>Диктант-гра «Хто більше запам'ятає»</a:t>
            </a:r>
            <a:endParaRPr lang="uk-UA" sz="3600" b="0" strike="noStrike" spc="-1">
              <a:latin typeface="Arial"/>
            </a:endParaRPr>
          </a:p>
        </p:txBody>
      </p:sp>
      <p:pic>
        <p:nvPicPr>
          <p:cNvPr id="291" name="Picture 2"/>
          <p:cNvPicPr/>
          <p:nvPr/>
        </p:nvPicPr>
        <p:blipFill>
          <a:blip r:embed="rId2"/>
          <a:stretch/>
        </p:blipFill>
        <p:spPr>
          <a:xfrm>
            <a:off x="7200000" y="5456520"/>
            <a:ext cx="2120760" cy="1385640"/>
          </a:xfrm>
          <a:prstGeom prst="rect">
            <a:avLst/>
          </a:prstGeom>
          <a:ln w="0">
            <a:noFill/>
          </a:ln>
        </p:spPr>
      </p:pic>
      <p:sp>
        <p:nvSpPr>
          <p:cNvPr id="292" name="Волна 4"/>
          <p:cNvSpPr/>
          <p:nvPr/>
        </p:nvSpPr>
        <p:spPr>
          <a:xfrm>
            <a:off x="936360" y="3462480"/>
            <a:ext cx="6622560" cy="150228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7030A0"/>
                </a:solidFill>
                <a:latin typeface="Monotype Corsiva"/>
                <a:ea typeface="DejaVu Sans"/>
              </a:rPr>
              <a:t>Гра «Числівниковий квест»</a:t>
            </a:r>
            <a:endParaRPr lang="uk-UA" sz="3600" b="0" strike="noStrike" spc="-1">
              <a:latin typeface="Arial"/>
            </a:endParaRPr>
          </a:p>
        </p:txBody>
      </p:sp>
      <p:pic>
        <p:nvPicPr>
          <p:cNvPr id="293" name="Picture 14"/>
          <p:cNvPicPr/>
          <p:nvPr/>
        </p:nvPicPr>
        <p:blipFill>
          <a:blip r:embed="rId3"/>
          <a:stretch/>
        </p:blipFill>
        <p:spPr>
          <a:xfrm>
            <a:off x="163080" y="347040"/>
            <a:ext cx="1456920" cy="1452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Прямокутник 3"/>
          <p:cNvSpPr/>
          <p:nvPr/>
        </p:nvSpPr>
        <p:spPr>
          <a:xfrm>
            <a:off x="45720" y="188640"/>
            <a:ext cx="8782920" cy="642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uk-UA" sz="2800" b="1" strike="noStrike" spc="-1">
                <a:solidFill>
                  <a:srgbClr val="C00000"/>
                </a:solidFill>
                <a:latin typeface="Monotype Corsiva"/>
                <a:ea typeface="DejaVu Sans"/>
              </a:rPr>
              <a:t>Шановні колеги, вітаю вас на зустрічі </a:t>
            </a:r>
            <a:r>
              <a:rPr lang="en-US" sz="2800" b="1" strike="noStrike" spc="-1">
                <a:solidFill>
                  <a:srgbClr val="C00000"/>
                </a:solidFill>
                <a:latin typeface="Monotype Corsiva"/>
                <a:ea typeface="DejaVu Sans"/>
              </a:rPr>
              <a:t> </a:t>
            </a:r>
            <a:endParaRPr lang="uk-UA" sz="2800" b="0" strike="noStrike" spc="-1">
              <a:latin typeface="Arial"/>
            </a:endParaRPr>
          </a:p>
          <a:p>
            <a:pPr algn="ctr">
              <a:lnSpc>
                <a:spcPct val="100000"/>
              </a:lnSpc>
            </a:pPr>
            <a:r>
              <a:rPr lang="uk-UA" sz="2800" b="1" strike="noStrike" spc="-1">
                <a:solidFill>
                  <a:srgbClr val="C00000"/>
                </a:solidFill>
                <a:latin typeface="Monotype Corsiva"/>
                <a:ea typeface="DejaVu Sans"/>
              </a:rPr>
              <a:t>креативних і творчих педагогів!</a:t>
            </a:r>
            <a:endParaRPr lang="uk-UA" sz="2800" b="0" strike="noStrike" spc="-1">
              <a:latin typeface="Arial"/>
            </a:endParaRPr>
          </a:p>
          <a:p>
            <a:pPr algn="ctr">
              <a:lnSpc>
                <a:spcPct val="100000"/>
              </a:lnSpc>
            </a:pPr>
            <a:r>
              <a:rPr lang="uk-UA" sz="1800" b="0" strike="noStrike" spc="-1">
                <a:solidFill>
                  <a:srgbClr val="002060"/>
                </a:solidFill>
                <a:latin typeface="Times New Roman"/>
                <a:ea typeface="DejaVu Sans"/>
              </a:rPr>
              <a:t>Творча особистість! Усього два слова, але вони містять в собі глибокий</a:t>
            </a:r>
            <a:endParaRPr lang="uk-UA" sz="1800" b="0" strike="noStrike" spc="-1">
              <a:latin typeface="Arial"/>
            </a:endParaRPr>
          </a:p>
          <a:p>
            <a:pPr algn="ctr">
              <a:lnSpc>
                <a:spcPct val="100000"/>
              </a:lnSpc>
            </a:pPr>
            <a:r>
              <a:rPr lang="uk-UA" sz="1800" b="0" strike="noStrike" spc="-1">
                <a:solidFill>
                  <a:srgbClr val="002060"/>
                </a:solidFill>
                <a:latin typeface="Times New Roman"/>
                <a:ea typeface="DejaVu Sans"/>
              </a:rPr>
              <a:t>зміст. Це людина, яка має оригінальне мислення, багатий духовний зміст,</a:t>
            </a:r>
            <a:endParaRPr lang="uk-UA" sz="1800" b="0" strike="noStrike" spc="-1">
              <a:latin typeface="Arial"/>
            </a:endParaRPr>
          </a:p>
          <a:p>
            <a:pPr algn="ctr">
              <a:lnSpc>
                <a:spcPct val="100000"/>
              </a:lnSpc>
            </a:pPr>
            <a:r>
              <a:rPr lang="uk-UA" sz="1800" b="0" strike="noStrike" spc="-1">
                <a:solidFill>
                  <a:srgbClr val="002060"/>
                </a:solidFill>
                <a:latin typeface="Times New Roman"/>
                <a:ea typeface="DejaVu Sans"/>
              </a:rPr>
              <a:t>створює щось нове, неповторне. І всі ці слова безпосередньо стосуються нас,</a:t>
            </a:r>
            <a:endParaRPr lang="uk-UA" sz="1800" b="0" strike="noStrike" spc="-1">
              <a:latin typeface="Arial"/>
            </a:endParaRPr>
          </a:p>
          <a:p>
            <a:pPr algn="ctr">
              <a:lnSpc>
                <a:spcPct val="100000"/>
              </a:lnSpc>
            </a:pPr>
            <a:r>
              <a:rPr lang="uk-UA" sz="1800" b="0" strike="noStrike" spc="-1">
                <a:solidFill>
                  <a:srgbClr val="002060"/>
                </a:solidFill>
                <a:latin typeface="Times New Roman"/>
                <a:ea typeface="DejaVu Sans"/>
              </a:rPr>
              <a:t>учителів .</a:t>
            </a:r>
            <a:endParaRPr lang="uk-UA" sz="1800" b="0" strike="noStrike" spc="-1">
              <a:latin typeface="Arial"/>
            </a:endParaRPr>
          </a:p>
          <a:p>
            <a:pPr algn="ctr">
              <a:lnSpc>
                <a:spcPct val="100000"/>
              </a:lnSpc>
            </a:pPr>
            <a:r>
              <a:rPr lang="uk-UA" sz="1800" b="0" strike="noStrike" spc="-1">
                <a:solidFill>
                  <a:srgbClr val="002060"/>
                </a:solidFill>
                <a:latin typeface="Times New Roman"/>
                <a:ea typeface="DejaVu Sans"/>
              </a:rPr>
              <a:t>Вашій увазі хочу запропонувати послухати притчу.</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В одному з найбільших міст Китаю жив пихатий і гордий імператор.</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Йому поклонялися жителі найближчих провінцій.</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Почув якось імператор про мудрого старця, до якого в дощ і спеку йшли</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за порадою, поділитись горем і радістю.</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Наказав імператор привести мудреця в палац. Коли слуги привели</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старця, імператор стиснув у руці метелика й гордо запитав : «Що у мене в</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руці ? Живе чи мертве?».</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Імператор подумав, що якщо чоловік скаже «живе», то він міцніше</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стисне долоню і задушить метелика. Якщо скаже «мертве», то імператор</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розіжме долоню і випустить метелика. Таким чином покаже, що старець не</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настільки мудрий як про нього говорять.</a:t>
            </a:r>
            <a:endParaRPr lang="uk-UA" sz="1800" b="0" strike="noStrike" spc="-1">
              <a:latin typeface="Arial"/>
            </a:endParaRPr>
          </a:p>
          <a:p>
            <a:pPr algn="ctr">
              <a:lnSpc>
                <a:spcPct val="100000"/>
              </a:lnSpc>
            </a:pPr>
            <a:r>
              <a:rPr lang="uk-UA" sz="1800" b="1" i="1" strike="noStrike" spc="-1">
                <a:solidFill>
                  <a:srgbClr val="C00000"/>
                </a:solidFill>
                <a:latin typeface="Times New Roman"/>
                <a:ea typeface="DejaVu Sans"/>
              </a:rPr>
              <a:t>Глянув старець в очі гордому імператору і сказав «Усе в твоїх руках».</a:t>
            </a:r>
            <a:endParaRPr lang="uk-UA" sz="1800" b="0" strike="noStrike" spc="-1">
              <a:latin typeface="Arial"/>
            </a:endParaRPr>
          </a:p>
          <a:p>
            <a:pPr algn="ctr">
              <a:lnSpc>
                <a:spcPct val="100000"/>
              </a:lnSpc>
            </a:pPr>
            <a:r>
              <a:rPr lang="uk-UA" sz="1800" b="1" strike="noStrike" spc="-1">
                <a:solidFill>
                  <a:srgbClr val="002060"/>
                </a:solidFill>
                <a:latin typeface="Times New Roman"/>
                <a:ea typeface="DejaVu Sans"/>
              </a:rPr>
              <a:t>Наші життя, бажання, мрії теж у наших руках. Наші професійні навички,</a:t>
            </a:r>
            <a:endParaRPr lang="uk-UA" sz="1800" b="0" strike="noStrike" spc="-1">
              <a:latin typeface="Arial"/>
            </a:endParaRPr>
          </a:p>
          <a:p>
            <a:pPr algn="ctr">
              <a:lnSpc>
                <a:spcPct val="100000"/>
              </a:lnSpc>
            </a:pPr>
            <a:r>
              <a:rPr lang="uk-UA" sz="1800" b="1" strike="noStrike" spc="-1">
                <a:solidFill>
                  <a:srgbClr val="002060"/>
                </a:solidFill>
                <a:latin typeface="Times New Roman"/>
                <a:ea typeface="DejaVu Sans"/>
              </a:rPr>
              <a:t>уміння їх ефективно використовувати на благо дітей – це і є вияв нашої</a:t>
            </a:r>
            <a:endParaRPr lang="uk-UA" sz="1800" b="0" strike="noStrike" spc="-1">
              <a:latin typeface="Arial"/>
            </a:endParaRPr>
          </a:p>
          <a:p>
            <a:pPr algn="ctr">
              <a:lnSpc>
                <a:spcPct val="100000"/>
              </a:lnSpc>
            </a:pPr>
            <a:r>
              <a:rPr lang="uk-UA" sz="1800" b="1" strike="noStrike" spc="-1">
                <a:solidFill>
                  <a:srgbClr val="002060"/>
                </a:solidFill>
                <a:latin typeface="Times New Roman"/>
                <a:ea typeface="DejaVu Sans"/>
              </a:rPr>
              <a:t>професійної майстерності.</a:t>
            </a:r>
            <a:endParaRPr lang="uk-UA"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Прямокутник 3"/>
          <p:cNvSpPr/>
          <p:nvPr/>
        </p:nvSpPr>
        <p:spPr>
          <a:xfrm>
            <a:off x="2286000" y="2136240"/>
            <a:ext cx="4569840" cy="367200"/>
          </a:xfrm>
          <a:prstGeom prst="rect">
            <a:avLst/>
          </a:prstGeom>
          <a:noFill/>
          <a:ln w="0">
            <a:noFill/>
          </a:ln>
        </p:spPr>
        <p:style>
          <a:lnRef idx="0">
            <a:scrgbClr r="0" g="0" b="0"/>
          </a:lnRef>
          <a:fillRef idx="0">
            <a:scrgbClr r="0" g="0" b="0"/>
          </a:fillRef>
          <a:effectRef idx="0">
            <a:scrgbClr r="0" g="0" b="0"/>
          </a:effectRef>
          <a:fontRef idx="minor"/>
        </p:style>
      </p:sp>
      <p:sp>
        <p:nvSpPr>
          <p:cNvPr id="295" name="Блок-схема: перфолента 5"/>
          <p:cNvSpPr/>
          <p:nvPr/>
        </p:nvSpPr>
        <p:spPr>
          <a:xfrm>
            <a:off x="421920" y="0"/>
            <a:ext cx="7830000" cy="1789920"/>
          </a:xfrm>
          <a:prstGeom prst="flowChartPunchedTape">
            <a:avLst/>
          </a:prstGeom>
          <a:solidFill>
            <a:schemeClr val="accent6">
              <a:lumMod val="20000"/>
              <a:lumOff val="8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uk-UA" sz="1800" b="0" strike="noStrike" spc="-1">
              <a:latin typeface="Arial"/>
            </a:endParaRPr>
          </a:p>
          <a:p>
            <a:pPr algn="ctr">
              <a:lnSpc>
                <a:spcPct val="100000"/>
              </a:lnSpc>
            </a:pPr>
            <a:endParaRPr lang="uk-UA" sz="1800" b="0" strike="noStrike" spc="-1">
              <a:latin typeface="Arial"/>
            </a:endParaRPr>
          </a:p>
          <a:p>
            <a:pPr algn="ctr">
              <a:lnSpc>
                <a:spcPct val="100000"/>
              </a:lnSpc>
            </a:pPr>
            <a:endParaRPr lang="uk-UA" sz="1800" b="0" strike="noStrike" spc="-1">
              <a:latin typeface="Arial"/>
            </a:endParaRPr>
          </a:p>
          <a:p>
            <a:pPr algn="ctr">
              <a:lnSpc>
                <a:spcPct val="100000"/>
              </a:lnSpc>
            </a:pPr>
            <a:endParaRPr lang="uk-UA" sz="1800" b="0" strike="noStrike" spc="-1">
              <a:latin typeface="Arial"/>
            </a:endParaRPr>
          </a:p>
          <a:p>
            <a:pPr algn="ctr">
              <a:lnSpc>
                <a:spcPct val="100000"/>
              </a:lnSpc>
            </a:pPr>
            <a:endParaRPr lang="uk-UA" sz="1800" b="0" strike="noStrike" spc="-1">
              <a:latin typeface="Arial"/>
            </a:endParaRPr>
          </a:p>
          <a:p>
            <a:pPr algn="ctr">
              <a:lnSpc>
                <a:spcPct val="100000"/>
              </a:lnSpc>
            </a:pPr>
            <a:r>
              <a:rPr lang="uk-UA" sz="4400" b="1" strike="noStrike" spc="-1">
                <a:solidFill>
                  <a:srgbClr val="C00000"/>
                </a:solidFill>
                <a:latin typeface="Monotype Corsiva"/>
                <a:ea typeface="NSimSun"/>
              </a:rPr>
              <a:t>Урок-квест «Морфологічний лабіринт»</a:t>
            </a:r>
            <a:r>
              <a:t/>
            </a:r>
            <a:br/>
            <a:endParaRPr lang="uk-UA" sz="4400" b="0" strike="noStrike" spc="-1">
              <a:latin typeface="Arial"/>
            </a:endParaRPr>
          </a:p>
          <a:p>
            <a:pPr algn="ctr">
              <a:lnSpc>
                <a:spcPct val="100000"/>
              </a:lnSpc>
            </a:pPr>
            <a:r>
              <a:rPr lang="uk-UA" sz="2800" b="1" i="1" strike="noStrike" spc="-1">
                <a:solidFill>
                  <a:srgbClr val="002060"/>
                </a:solidFill>
                <a:latin typeface="Monotype Corsiva"/>
                <a:ea typeface="NSimSun"/>
              </a:rPr>
              <a:t>Мета: Закріпити вміння розрізняти самостійні та службові частини мови, визначати їхні граматичні ознаки через командну співпрацю</a:t>
            </a:r>
            <a:endParaRPr lang="uk-UA" sz="2800" b="0" strike="noStrike" spc="-1">
              <a:latin typeface="Arial"/>
            </a:endParaRPr>
          </a:p>
        </p:txBody>
      </p:sp>
      <p:pic>
        <p:nvPicPr>
          <p:cNvPr id="296" name="Picture 11"/>
          <p:cNvPicPr/>
          <p:nvPr/>
        </p:nvPicPr>
        <p:blipFill>
          <a:blip r:embed="rId2"/>
          <a:stretch/>
        </p:blipFill>
        <p:spPr>
          <a:xfrm>
            <a:off x="3240000" y="4668840"/>
            <a:ext cx="2356920" cy="2350440"/>
          </a:xfrm>
          <a:prstGeom prst="rect">
            <a:avLst/>
          </a:prstGeom>
          <a:ln w="0">
            <a:noFill/>
          </a:ln>
        </p:spPr>
      </p:pic>
      <p:pic>
        <p:nvPicPr>
          <p:cNvPr id="297" name="Рисунок 296"/>
          <p:cNvPicPr/>
          <p:nvPr/>
        </p:nvPicPr>
        <p:blipFill>
          <a:blip r:embed="rId3"/>
          <a:stretch/>
        </p:blipFill>
        <p:spPr>
          <a:xfrm>
            <a:off x="900000" y="3420000"/>
            <a:ext cx="2023920" cy="2699280"/>
          </a:xfrm>
          <a:prstGeom prst="rect">
            <a:avLst/>
          </a:prstGeom>
          <a:ln w="0">
            <a:noFill/>
          </a:ln>
        </p:spPr>
      </p:pic>
      <p:pic>
        <p:nvPicPr>
          <p:cNvPr id="298" name="Рисунок 297"/>
          <p:cNvPicPr/>
          <p:nvPr/>
        </p:nvPicPr>
        <p:blipFill>
          <a:blip r:embed="rId4"/>
          <a:stretch/>
        </p:blipFill>
        <p:spPr>
          <a:xfrm>
            <a:off x="6120000" y="3420000"/>
            <a:ext cx="2023920" cy="2699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Прямокутник 3"/>
          <p:cNvSpPr/>
          <p:nvPr/>
        </p:nvSpPr>
        <p:spPr>
          <a:xfrm>
            <a:off x="264600" y="1700640"/>
            <a:ext cx="8566920" cy="306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Bef>
                <a:spcPts val="400"/>
              </a:spcBef>
              <a:spcAft>
                <a:spcPts val="601"/>
              </a:spcAft>
              <a:buClr>
                <a:srgbClr val="C00000"/>
              </a:buClr>
              <a:buFont typeface="Symbol"/>
              <a:buChar char=""/>
            </a:pPr>
            <a:r>
              <a:rPr lang="uk-UA" sz="2400" b="1" i="1" strike="noStrike" spc="-1">
                <a:solidFill>
                  <a:srgbClr val="C00000"/>
                </a:solidFill>
                <a:latin typeface="Monotype Corsiva"/>
                <a:ea typeface="NSimSun"/>
              </a:rPr>
              <a:t>Механіка</a:t>
            </a:r>
            <a:r>
              <a:rPr lang="uk-UA" sz="2400" b="1" i="1" strike="noStrike" spc="-1">
                <a:solidFill>
                  <a:srgbClr val="0A0A0A"/>
                </a:solidFill>
                <a:latin typeface="Monotype Corsiva"/>
                <a:ea typeface="NSimSun"/>
              </a:rPr>
              <a:t>:</a:t>
            </a:r>
            <a:r>
              <a:rPr lang="uk-UA" sz="2400" b="1" strike="noStrike" spc="-1">
                <a:solidFill>
                  <a:srgbClr val="0A0A0A"/>
                </a:solidFill>
                <a:latin typeface="Monotype Corsiva"/>
                <a:ea typeface="NSimSun"/>
              </a:rPr>
              <a:t> Кожна команда отримує поле з назвами частин мови (Іменник, Прикметник, Дієслово, Прислівник) і набір карток-слів.</a:t>
            </a:r>
            <a:endParaRPr lang="uk-UA" sz="2400" b="0" strike="noStrike" spc="-1">
              <a:latin typeface="Arial"/>
            </a:endParaRPr>
          </a:p>
          <a:p>
            <a:pPr marL="343080" indent="-343080">
              <a:lnSpc>
                <a:spcPct val="100000"/>
              </a:lnSpc>
              <a:spcBef>
                <a:spcPts val="400"/>
              </a:spcBef>
              <a:spcAft>
                <a:spcPts val="601"/>
              </a:spcAft>
              <a:buClr>
                <a:srgbClr val="C00000"/>
              </a:buClr>
              <a:buFont typeface="Symbol"/>
              <a:buChar char=""/>
            </a:pPr>
            <a:r>
              <a:rPr lang="uk-UA" sz="2400" b="1" i="1" strike="noStrike" spc="-1">
                <a:solidFill>
                  <a:srgbClr val="C00000"/>
                </a:solidFill>
                <a:latin typeface="Monotype Corsiva"/>
                <a:ea typeface="NSimSun"/>
              </a:rPr>
              <a:t>Завдання</a:t>
            </a:r>
            <a:r>
              <a:rPr lang="uk-UA" sz="2400" b="1" i="1" strike="noStrike" spc="-1">
                <a:solidFill>
                  <a:srgbClr val="0A0A0A"/>
                </a:solidFill>
                <a:latin typeface="Monotype Corsiva"/>
                <a:ea typeface="NSimSun"/>
              </a:rPr>
              <a:t>:</a:t>
            </a:r>
            <a:r>
              <a:rPr lang="uk-UA" sz="2400" b="1" strike="noStrike" spc="-1">
                <a:solidFill>
                  <a:srgbClr val="0A0A0A"/>
                </a:solidFill>
                <a:latin typeface="Monotype Corsiva"/>
                <a:ea typeface="NSimSun"/>
              </a:rPr>
              <a:t> За 2 хвилини «заселити» слова у свої будиночки.</a:t>
            </a:r>
            <a:endParaRPr lang="uk-UA" sz="2400" b="0" strike="noStrike" spc="-1">
              <a:latin typeface="Arial"/>
            </a:endParaRPr>
          </a:p>
          <a:p>
            <a:pPr marL="343080" indent="-343080">
              <a:lnSpc>
                <a:spcPct val="100000"/>
              </a:lnSpc>
              <a:spcBef>
                <a:spcPts val="400"/>
              </a:spcBef>
              <a:spcAft>
                <a:spcPts val="601"/>
              </a:spcAft>
              <a:buClr>
                <a:srgbClr val="C00000"/>
              </a:buClr>
              <a:buFont typeface="Symbol"/>
              <a:buChar char=""/>
            </a:pPr>
            <a:r>
              <a:rPr lang="uk-UA" sz="2400" b="1" i="1" strike="noStrike" spc="-1">
                <a:solidFill>
                  <a:srgbClr val="C00000"/>
                </a:solidFill>
                <a:latin typeface="Monotype Corsiva"/>
                <a:ea typeface="NSimSun"/>
              </a:rPr>
              <a:t>Слова для гри</a:t>
            </a:r>
            <a:r>
              <a:rPr lang="uk-UA" sz="2400" b="1" i="1" strike="noStrike" spc="-1">
                <a:solidFill>
                  <a:srgbClr val="0A0A0A"/>
                </a:solidFill>
                <a:latin typeface="Monotype Corsiva"/>
                <a:ea typeface="NSimSun"/>
              </a:rPr>
              <a:t>:</a:t>
            </a:r>
            <a:r>
              <a:rPr lang="uk-UA" sz="2400" b="1" strike="noStrike" spc="-1">
                <a:solidFill>
                  <a:srgbClr val="0A0A0A"/>
                </a:solidFill>
                <a:latin typeface="Monotype Corsiva"/>
                <a:ea typeface="NSimSun"/>
              </a:rPr>
              <a:t> перемога, весело, кожен, прекрасний, допомагати, робота, повільний, синій, журба.</a:t>
            </a:r>
            <a:endParaRPr lang="uk-UA" sz="2400" b="0" strike="noStrike" spc="-1">
              <a:latin typeface="Arial"/>
            </a:endParaRPr>
          </a:p>
          <a:p>
            <a:pPr marL="343080" indent="-343080">
              <a:lnSpc>
                <a:spcPct val="100000"/>
              </a:lnSpc>
              <a:spcBef>
                <a:spcPts val="641"/>
              </a:spcBef>
              <a:spcAft>
                <a:spcPts val="601"/>
              </a:spcAft>
              <a:buClr>
                <a:srgbClr val="C00000"/>
              </a:buClr>
              <a:buFont typeface="Symbol"/>
              <a:buChar char=""/>
            </a:pPr>
            <a:r>
              <a:rPr lang="uk-UA" sz="2400" b="1" i="1" strike="noStrike" spc="-1">
                <a:solidFill>
                  <a:srgbClr val="C00000"/>
                </a:solidFill>
                <a:latin typeface="Monotype Corsiva"/>
                <a:ea typeface="NSimSun"/>
              </a:rPr>
              <a:t>Фішка</a:t>
            </a:r>
            <a:r>
              <a:rPr lang="uk-UA" sz="2400" b="1" i="1" strike="noStrike" spc="-1">
                <a:solidFill>
                  <a:srgbClr val="0A0A0A"/>
                </a:solidFill>
                <a:latin typeface="Monotype Corsiva"/>
                <a:ea typeface="NSimSun"/>
              </a:rPr>
              <a:t>:</a:t>
            </a:r>
            <a:r>
              <a:rPr lang="uk-UA" sz="2400" b="1" strike="noStrike" spc="-1">
                <a:solidFill>
                  <a:srgbClr val="0A0A0A"/>
                </a:solidFill>
                <a:latin typeface="Monotype Corsiva"/>
                <a:ea typeface="NSimSun"/>
              </a:rPr>
              <a:t> Додайте «пастку» — службові слова (і, під, не), які не мають свого будиночка на полі. </a:t>
            </a:r>
            <a:endParaRPr lang="uk-UA" sz="2400" b="0" strike="noStrike" spc="-1">
              <a:latin typeface="Arial"/>
            </a:endParaRPr>
          </a:p>
        </p:txBody>
      </p:sp>
      <p:sp>
        <p:nvSpPr>
          <p:cNvPr id="300" name="Круглая лента лицом вниз 1"/>
          <p:cNvSpPr/>
          <p:nvPr/>
        </p:nvSpPr>
        <p:spPr>
          <a:xfrm>
            <a:off x="46548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C00000"/>
                </a:solidFill>
                <a:latin typeface="Monotype Corsiva"/>
                <a:ea typeface="DejaVu Sans"/>
              </a:rPr>
              <a:t>ЕтапІ. Морфологічне лото (розігрів)</a:t>
            </a:r>
            <a:endParaRPr lang="uk-UA" sz="3600" b="0" strike="noStrike" spc="-1">
              <a:latin typeface="Arial"/>
            </a:endParaRPr>
          </a:p>
        </p:txBody>
      </p:sp>
      <p:pic>
        <p:nvPicPr>
          <p:cNvPr id="301" name="Picture 2"/>
          <p:cNvPicPr/>
          <p:nvPr/>
        </p:nvPicPr>
        <p:blipFill>
          <a:blip r:embed="rId2"/>
          <a:stretch/>
        </p:blipFill>
        <p:spPr>
          <a:xfrm>
            <a:off x="5240520" y="4437000"/>
            <a:ext cx="3254760" cy="2124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Круглая лента лицом вниз 4"/>
          <p:cNvSpPr/>
          <p:nvPr/>
        </p:nvSpPr>
        <p:spPr>
          <a:xfrm>
            <a:off x="542160" y="6120"/>
            <a:ext cx="8427600" cy="180000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ru-RU" sz="3600" b="1" strike="noStrike" spc="-1">
                <a:solidFill>
                  <a:srgbClr val="C00000"/>
                </a:solidFill>
                <a:latin typeface="Monotype Corsiva"/>
                <a:ea typeface="DejaVu Sans"/>
              </a:rPr>
              <a:t>Етап ІІ. Гра «Правда чи пастка”</a:t>
            </a:r>
            <a:endParaRPr lang="uk-UA" sz="3600" b="0" strike="noStrike" spc="-1">
              <a:latin typeface="Arial"/>
            </a:endParaRPr>
          </a:p>
        </p:txBody>
      </p:sp>
      <p:sp>
        <p:nvSpPr>
          <p:cNvPr id="303" name="TextBox 302"/>
          <p:cNvSpPr txBox="1"/>
          <p:nvPr/>
        </p:nvSpPr>
        <p:spPr>
          <a:xfrm>
            <a:off x="165960" y="2128680"/>
            <a:ext cx="8834040" cy="4171320"/>
          </a:xfrm>
          <a:prstGeom prst="rect">
            <a:avLst/>
          </a:prstGeom>
          <a:noFill/>
          <a:ln w="0">
            <a:noFill/>
          </a:ln>
        </p:spPr>
        <p:txBody>
          <a:bodyPr lIns="90000" tIns="45000" rIns="90000" bIns="45000" anchor="t">
            <a:noAutofit/>
          </a:bodyPr>
          <a:lstStyle/>
          <a:p>
            <a:pPr>
              <a:lnSpc>
                <a:spcPct val="100000"/>
              </a:lnSpc>
              <a:spcBef>
                <a:spcPts val="400"/>
              </a:spcBef>
              <a:spcAft>
                <a:spcPts val="601"/>
              </a:spcAft>
            </a:pPr>
            <a:r>
              <a:rPr lang="uk-UA" sz="2400" b="1" strike="noStrike" spc="-1">
                <a:solidFill>
                  <a:srgbClr val="C00000"/>
                </a:solidFill>
                <a:latin typeface="Monotype Corsiva"/>
                <a:ea typeface="NSimSun"/>
              </a:rPr>
              <a:t>Механіка:</a:t>
            </a:r>
            <a:r>
              <a:rPr lang="uk-UA" sz="2400" b="1" strike="noStrike" spc="-1">
                <a:solidFill>
                  <a:srgbClr val="002060"/>
                </a:solidFill>
                <a:latin typeface="Monotype Corsiva"/>
                <a:ea typeface="NSimSun"/>
              </a:rPr>
              <a:t> </a:t>
            </a:r>
            <a:r>
              <a:rPr lang="uk-UA" sz="2400" b="1" strike="noStrike" spc="-1">
                <a:solidFill>
                  <a:srgbClr val="0A0A0A"/>
                </a:solidFill>
                <a:latin typeface="Monotype Corsiva"/>
                <a:ea typeface="NSimSun"/>
              </a:rPr>
              <a:t>Кожна команда отримує картки з назвами “Правда”, “Пастка” </a:t>
            </a:r>
            <a:endParaRPr lang="uk-UA" sz="2400" b="0" strike="noStrike" spc="-1">
              <a:latin typeface="Arial"/>
            </a:endParaRPr>
          </a:p>
          <a:p>
            <a:r>
              <a:rPr lang="uk-UA" sz="2400" b="1" strike="noStrike" spc="-1">
                <a:solidFill>
                  <a:srgbClr val="C00000"/>
                </a:solidFill>
                <a:latin typeface="Monotype Corsiva"/>
                <a:ea typeface="NSimSun"/>
              </a:rPr>
              <a:t>Завдання: </a:t>
            </a:r>
            <a:endParaRPr lang="uk-UA" sz="2400" b="0" strike="noStrike" spc="-1">
              <a:latin typeface="Arial"/>
            </a:endParaRPr>
          </a:p>
          <a:p>
            <a:r>
              <a:rPr lang="uk-UA" sz="2400" b="1" strike="noStrike" spc="-1">
                <a:solidFill>
                  <a:srgbClr val="C00000"/>
                </a:solidFill>
                <a:latin typeface="Monotype Corsiva"/>
                <a:ea typeface="NSimSun"/>
              </a:rPr>
              <a:t> - </a:t>
            </a:r>
            <a:r>
              <a:rPr lang="uk-UA" sz="2400" b="1" strike="noStrike" spc="-1">
                <a:solidFill>
                  <a:srgbClr val="002060"/>
                </a:solidFill>
                <a:latin typeface="Monotype Corsiva"/>
                <a:ea typeface="NSimSun"/>
              </a:rPr>
              <a:t>Вчитель читає коротке твердження про службові частини мови.</a:t>
            </a:r>
            <a:endParaRPr lang="uk-UA" sz="2400" b="0" strike="noStrike" spc="-1">
              <a:latin typeface="Arial"/>
            </a:endParaRPr>
          </a:p>
          <a:p>
            <a:r>
              <a:rPr lang="uk-UA" sz="2400" b="1" strike="noStrike" spc="-1">
                <a:solidFill>
                  <a:srgbClr val="002060"/>
                </a:solidFill>
                <a:latin typeface="Monotype Corsiva"/>
                <a:ea typeface="NSimSun"/>
              </a:rPr>
              <a:t> - Учні повинні дуже швидко визначити, чи це правда, чи пастка.</a:t>
            </a:r>
            <a:endParaRPr lang="uk-UA" sz="2400" b="0" strike="noStrike" spc="-1">
              <a:latin typeface="Arial"/>
            </a:endParaRPr>
          </a:p>
          <a:p>
            <a:r>
              <a:rPr lang="uk-UA" sz="2400" b="1" strike="noStrike" spc="-1">
                <a:solidFill>
                  <a:srgbClr val="002060"/>
                </a:solidFill>
                <a:latin typeface="Monotype Corsiva"/>
                <a:ea typeface="NSimSun"/>
              </a:rPr>
              <a:t>   Учні:</a:t>
            </a:r>
            <a:endParaRPr lang="uk-UA" sz="2400" b="0" strike="noStrike" spc="-1">
              <a:latin typeface="Arial"/>
            </a:endParaRPr>
          </a:p>
          <a:p>
            <a:r>
              <a:rPr lang="uk-UA" sz="2400" b="1" strike="noStrike" spc="-1">
                <a:solidFill>
                  <a:srgbClr val="002060"/>
                </a:solidFill>
                <a:latin typeface="Monotype Corsiva"/>
                <a:ea typeface="NSimSun"/>
              </a:rPr>
              <a:t>            - піднімають картку або показують жестом.</a:t>
            </a:r>
            <a:endParaRPr lang="uk-UA" sz="2400" b="0" strike="noStrike" spc="-1">
              <a:latin typeface="Arial"/>
            </a:endParaRPr>
          </a:p>
          <a:p>
            <a:r>
              <a:rPr lang="uk-UA" sz="2400" b="1" strike="noStrike" spc="-1">
                <a:solidFill>
                  <a:srgbClr val="002060"/>
                </a:solidFill>
                <a:latin typeface="Monotype Corsiva"/>
                <a:ea typeface="NSimSun"/>
              </a:rPr>
              <a:t> - За кожну правильну відповідь учень або команда отримує мовні монети (бали).</a:t>
            </a:r>
            <a:endParaRPr lang="uk-UA" sz="2400" b="0" strike="noStrike" spc="-1">
              <a:latin typeface="Arial"/>
            </a:endParaRPr>
          </a:p>
          <a:p>
            <a:r>
              <a:rPr lang="uk-UA" sz="2400" b="1" strike="noStrike" spc="-1">
                <a:solidFill>
                  <a:srgbClr val="002060"/>
                </a:solidFill>
                <a:latin typeface="Monotype Corsiva"/>
                <a:ea typeface="NSimSun"/>
              </a:rPr>
              <a:t>Приклади:</a:t>
            </a:r>
            <a:endParaRPr lang="uk-UA" sz="2400" b="0" strike="noStrike" spc="-1">
              <a:latin typeface="Arial"/>
            </a:endParaRPr>
          </a:p>
          <a:p>
            <a:r>
              <a:rPr lang="uk-UA" sz="2400" b="1" strike="noStrike" spc="-1">
                <a:solidFill>
                  <a:srgbClr val="002060"/>
                </a:solidFill>
                <a:latin typeface="Monotype Corsiva"/>
                <a:ea typeface="NSimSun"/>
              </a:rPr>
              <a:t>  Прийменники не змінюються- Правда</a:t>
            </a:r>
            <a:endParaRPr lang="uk-UA" sz="2400" b="0" strike="noStrike" spc="-1">
              <a:latin typeface="Arial"/>
            </a:endParaRPr>
          </a:p>
          <a:p>
            <a:r>
              <a:rPr lang="uk-UA" sz="2400" b="1" strike="noStrike" spc="-1">
                <a:solidFill>
                  <a:srgbClr val="002060"/>
                </a:solidFill>
                <a:latin typeface="Monotype Corsiva"/>
                <a:ea typeface="NSimSun"/>
              </a:rPr>
              <a:t>  Сполучник відповідає на питання- Пастка</a:t>
            </a:r>
            <a:endParaRPr lang="uk-UA" sz="2400" b="0" strike="noStrike" spc="-1">
              <a:latin typeface="Arial"/>
            </a:endParaRPr>
          </a:p>
          <a:p>
            <a:r>
              <a:rPr lang="uk-UA" sz="2400" b="1" strike="noStrike" spc="-1">
                <a:solidFill>
                  <a:srgbClr val="002060"/>
                </a:solidFill>
                <a:latin typeface="Monotype Corsiva"/>
                <a:ea typeface="NSimSun"/>
              </a:rPr>
              <a:t>         Дана гра розвиває увагу, швидкість мислення та командну роботу</a:t>
            </a:r>
            <a:endParaRPr lang="uk-UA"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Круглая лента лицом вниз 1"/>
          <p:cNvSpPr/>
          <p:nvPr/>
        </p:nvSpPr>
        <p:spPr>
          <a:xfrm>
            <a:off x="251640" y="0"/>
            <a:ext cx="889020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ru-RU" sz="3200" b="1" strike="noStrike" spc="-1">
                <a:solidFill>
                  <a:srgbClr val="C00000"/>
                </a:solidFill>
                <a:latin typeface="Monotype Corsiva"/>
                <a:ea typeface="DejaVu Sans"/>
              </a:rPr>
              <a:t>Етап ІІІ. Третій зайвий (критичне мислення)</a:t>
            </a:r>
            <a:endParaRPr lang="uk-UA" sz="3200" b="0" strike="noStrike" spc="-1">
              <a:latin typeface="Arial"/>
            </a:endParaRPr>
          </a:p>
        </p:txBody>
      </p:sp>
      <p:sp>
        <p:nvSpPr>
          <p:cNvPr id="305" name="Прямокутник 4"/>
          <p:cNvSpPr/>
          <p:nvPr/>
        </p:nvSpPr>
        <p:spPr>
          <a:xfrm>
            <a:off x="405720" y="1700640"/>
            <a:ext cx="8318520" cy="359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Bef>
                <a:spcPts val="479"/>
              </a:spcBef>
              <a:spcAft>
                <a:spcPts val="601"/>
              </a:spcAft>
              <a:buClr>
                <a:srgbClr val="C00000"/>
              </a:buClr>
              <a:buFont typeface="Symbol"/>
              <a:buChar char=""/>
            </a:pPr>
            <a:r>
              <a:rPr lang="uk-UA" sz="2400" b="1" strike="noStrike" spc="-1">
                <a:solidFill>
                  <a:srgbClr val="C00000"/>
                </a:solidFill>
                <a:latin typeface="Monotype Corsiva"/>
                <a:ea typeface="NSimSun"/>
              </a:rPr>
              <a:t>Механіка:</a:t>
            </a:r>
            <a:r>
              <a:rPr lang="uk-UA" sz="2400" b="1" strike="noStrike" spc="-1">
                <a:solidFill>
                  <a:srgbClr val="002060"/>
                </a:solidFill>
                <a:latin typeface="Monotype Corsiva"/>
                <a:ea typeface="NSimSun"/>
              </a:rPr>
              <a:t> Учитель зачитує ланцюжки слів, учні мають плеснути в долоні, коли почують «зайве» слово.</a:t>
            </a:r>
            <a:endParaRPr lang="uk-UA" sz="2400" b="0" strike="noStrike" spc="-1">
              <a:latin typeface="Arial"/>
            </a:endParaRPr>
          </a:p>
          <a:p>
            <a:pPr marL="343080" indent="-343080">
              <a:lnSpc>
                <a:spcPct val="100000"/>
              </a:lnSpc>
              <a:spcBef>
                <a:spcPts val="479"/>
              </a:spcBef>
              <a:spcAft>
                <a:spcPts val="601"/>
              </a:spcAft>
              <a:buClr>
                <a:srgbClr val="C00000"/>
              </a:buClr>
              <a:buFont typeface="Symbol"/>
              <a:buChar char=""/>
            </a:pPr>
            <a:r>
              <a:rPr lang="uk-UA" sz="2400" b="1" strike="noStrike" spc="-1">
                <a:solidFill>
                  <a:srgbClr val="C00000"/>
                </a:solidFill>
                <a:latin typeface="Monotype Corsiva"/>
                <a:ea typeface="NSimSun"/>
              </a:rPr>
              <a:t>Приклади:</a:t>
            </a:r>
            <a:endParaRPr lang="uk-UA" sz="2400" b="0" strike="noStrike" spc="-1">
              <a:latin typeface="Arial"/>
            </a:endParaRPr>
          </a:p>
          <a:p>
            <a:pPr marL="743040" lvl="1" indent="-285840">
              <a:lnSpc>
                <a:spcPct val="100000"/>
              </a:lnSpc>
              <a:spcBef>
                <a:spcPts val="561"/>
              </a:spcBef>
              <a:spcAft>
                <a:spcPts val="601"/>
              </a:spcAft>
              <a:buClr>
                <a:srgbClr val="0A0A0A"/>
              </a:buClr>
              <a:buFont typeface="Calibri"/>
              <a:buAutoNum type="arabicPeriod"/>
            </a:pPr>
            <a:r>
              <a:rPr lang="uk-UA" sz="2400" b="1" strike="noStrike" spc="-1">
                <a:solidFill>
                  <a:srgbClr val="002060"/>
                </a:solidFill>
                <a:latin typeface="Monotype Corsiva"/>
                <a:ea typeface="NSimSun"/>
              </a:rPr>
              <a:t>Червоний, синій, бігти, зелений (дієслово серед прикметників).</a:t>
            </a:r>
            <a:endParaRPr lang="uk-UA" sz="2400" b="0" strike="noStrike" spc="-1">
              <a:latin typeface="Arial"/>
            </a:endParaRPr>
          </a:p>
          <a:p>
            <a:pPr marL="743040" lvl="1" indent="-285840">
              <a:lnSpc>
                <a:spcPct val="100000"/>
              </a:lnSpc>
              <a:spcBef>
                <a:spcPts val="561"/>
              </a:spcBef>
              <a:spcAft>
                <a:spcPts val="601"/>
              </a:spcAft>
              <a:buClr>
                <a:srgbClr val="0A0A0A"/>
              </a:buClr>
              <a:buFont typeface="Calibri"/>
              <a:buAutoNum type="arabicPeriod"/>
            </a:pPr>
            <a:r>
              <a:rPr lang="uk-UA" sz="2400" b="1" strike="noStrike" spc="-1">
                <a:solidFill>
                  <a:srgbClr val="002060"/>
                </a:solidFill>
                <a:latin typeface="Monotype Corsiva"/>
                <a:ea typeface="NSimSun"/>
              </a:rPr>
              <a:t>Веселий, сумний, радість, щасливий (іменник серед прикметників).</a:t>
            </a:r>
            <a:endParaRPr lang="uk-UA" sz="2400" b="0" strike="noStrike" spc="-1">
              <a:latin typeface="Arial"/>
            </a:endParaRPr>
          </a:p>
          <a:p>
            <a:pPr marL="743040" lvl="1" indent="-285840">
              <a:lnSpc>
                <a:spcPct val="100000"/>
              </a:lnSpc>
              <a:spcBef>
                <a:spcPts val="561"/>
              </a:spcBef>
              <a:spcAft>
                <a:spcPts val="601"/>
              </a:spcAft>
              <a:buClr>
                <a:srgbClr val="0A0A0A"/>
              </a:buClr>
              <a:buFont typeface="Calibri"/>
              <a:buAutoNum type="arabicPeriod"/>
            </a:pPr>
            <a:r>
              <a:rPr lang="uk-UA" sz="2400" b="1" strike="noStrike" spc="-1">
                <a:solidFill>
                  <a:srgbClr val="002060"/>
                </a:solidFill>
                <a:latin typeface="Monotype Corsiva"/>
                <a:ea typeface="NSimSun"/>
              </a:rPr>
              <a:t>Високий, низький, широкий, швидко (прислівник серед прикметників).</a:t>
            </a:r>
            <a:endParaRPr lang="uk-UA" sz="2400" b="0" strike="noStrike" spc="-1">
              <a:latin typeface="Arial"/>
            </a:endParaRPr>
          </a:p>
        </p:txBody>
      </p:sp>
      <p:pic>
        <p:nvPicPr>
          <p:cNvPr id="306" name="Picture 2"/>
          <p:cNvPicPr/>
          <p:nvPr/>
        </p:nvPicPr>
        <p:blipFill>
          <a:blip r:embed="rId2"/>
          <a:stretch/>
        </p:blipFill>
        <p:spPr>
          <a:xfrm>
            <a:off x="6012000" y="4593240"/>
            <a:ext cx="3000600" cy="1958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Круглая лента лицом вниз 1"/>
          <p:cNvSpPr/>
          <p:nvPr/>
        </p:nvSpPr>
        <p:spPr>
          <a:xfrm>
            <a:off x="251640" y="22680"/>
            <a:ext cx="871092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200" b="1" strike="noStrike" spc="-1">
                <a:solidFill>
                  <a:srgbClr val="C00000"/>
                </a:solidFill>
                <a:latin typeface="Monotype Corsiva"/>
                <a:ea typeface="DejaVu Sans"/>
              </a:rPr>
              <a:t>Етап І</a:t>
            </a:r>
            <a:r>
              <a:rPr lang="en-US" sz="3200" b="1" strike="noStrike" spc="-1">
                <a:solidFill>
                  <a:srgbClr val="C00000"/>
                </a:solidFill>
                <a:latin typeface="Monotype Corsiva"/>
                <a:ea typeface="DejaVu Sans"/>
              </a:rPr>
              <a:t>V</a:t>
            </a:r>
            <a:r>
              <a:rPr lang="uk-UA" sz="3200" b="1" strike="noStrike" spc="-1">
                <a:solidFill>
                  <a:srgbClr val="C00000"/>
                </a:solidFill>
                <a:latin typeface="Monotype Corsiva"/>
                <a:ea typeface="DejaVu Sans"/>
              </a:rPr>
              <a:t>. Морфологічний конструктор (синтез)</a:t>
            </a:r>
            <a:endParaRPr lang="uk-UA" sz="3200" b="0" strike="noStrike" spc="-1">
              <a:latin typeface="Arial"/>
            </a:endParaRPr>
          </a:p>
        </p:txBody>
      </p:sp>
      <p:sp>
        <p:nvSpPr>
          <p:cNvPr id="308" name="Прямокутник 5"/>
          <p:cNvSpPr/>
          <p:nvPr/>
        </p:nvSpPr>
        <p:spPr>
          <a:xfrm>
            <a:off x="522000" y="1564200"/>
            <a:ext cx="8134920" cy="348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Механіка:</a:t>
            </a:r>
            <a:r>
              <a:rPr lang="uk-UA" sz="2800" b="1" strike="noStrike" spc="-1">
                <a:solidFill>
                  <a:srgbClr val="002060"/>
                </a:solidFill>
                <a:latin typeface="Monotype Corsiva"/>
                <a:ea typeface="NSimSun"/>
              </a:rPr>
              <a:t> Командам дають набір «розсипаних» частин мови.</a:t>
            </a:r>
            <a:endParaRPr lang="uk-UA" sz="2800" b="0" strike="noStrike" spc="-1">
              <a:latin typeface="Arial"/>
            </a:endParaRPr>
          </a:p>
          <a:p>
            <a:pPr marL="343080" indent="-34308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Завдання</a:t>
            </a:r>
            <a:r>
              <a:rPr lang="uk-UA" sz="2800" b="1" i="1" strike="noStrike" spc="-1">
                <a:solidFill>
                  <a:srgbClr val="002060"/>
                </a:solidFill>
                <a:latin typeface="Monotype Corsiva"/>
                <a:ea typeface="NSimSun"/>
              </a:rPr>
              <a:t>:</a:t>
            </a:r>
            <a:r>
              <a:rPr lang="uk-UA" sz="2800" b="1" strike="noStrike" spc="-1">
                <a:solidFill>
                  <a:srgbClr val="002060"/>
                </a:solidFill>
                <a:latin typeface="Monotype Corsiva"/>
                <a:ea typeface="NSimSun"/>
              </a:rPr>
              <a:t> Скласти речення, де кожне слово — певна частина мови за схемою.</a:t>
            </a:r>
            <a:endParaRPr lang="uk-UA" sz="2800" b="0" strike="noStrike" spc="-1">
              <a:latin typeface="Arial"/>
            </a:endParaRPr>
          </a:p>
          <a:p>
            <a:pPr marL="343080" indent="-34308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Схема:</a:t>
            </a:r>
            <a:r>
              <a:rPr lang="uk-UA" sz="2800" b="1" strike="noStrike" spc="-1">
                <a:solidFill>
                  <a:srgbClr val="002060"/>
                </a:solidFill>
                <a:latin typeface="Monotype Corsiva"/>
                <a:ea typeface="NSimSun"/>
              </a:rPr>
              <a:t> Прикметник + Іменник + Дієслово + Прислівник.</a:t>
            </a:r>
            <a:endParaRPr lang="uk-UA" sz="2800" b="0" strike="noStrike" spc="-1">
              <a:latin typeface="Arial"/>
            </a:endParaRPr>
          </a:p>
          <a:p>
            <a:pPr marL="743040" lvl="1" indent="-28584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Приклад</a:t>
            </a:r>
            <a:r>
              <a:rPr lang="uk-UA" sz="2800" b="1" strike="noStrike" spc="-1">
                <a:solidFill>
                  <a:srgbClr val="002060"/>
                </a:solidFill>
                <a:latin typeface="Monotype Corsiva"/>
                <a:ea typeface="NSimSun"/>
              </a:rPr>
              <a:t>: Яскраве сонце світить весело. </a:t>
            </a:r>
            <a:endParaRPr lang="uk-UA" sz="2800" b="0" strike="noStrike" spc="-1">
              <a:latin typeface="Arial"/>
            </a:endParaRPr>
          </a:p>
        </p:txBody>
      </p:sp>
      <p:pic>
        <p:nvPicPr>
          <p:cNvPr id="309" name="Picture 2"/>
          <p:cNvPicPr/>
          <p:nvPr/>
        </p:nvPicPr>
        <p:blipFill>
          <a:blip r:embed="rId2"/>
          <a:stretch/>
        </p:blipFill>
        <p:spPr>
          <a:xfrm>
            <a:off x="5508000" y="4355280"/>
            <a:ext cx="3844440" cy="2509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Круглая лента лицом вниз 1"/>
          <p:cNvSpPr/>
          <p:nvPr/>
        </p:nvSpPr>
        <p:spPr>
          <a:xfrm>
            <a:off x="251640" y="22680"/>
            <a:ext cx="871092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C00000"/>
                </a:solidFill>
                <a:latin typeface="Monotype Corsiva"/>
                <a:ea typeface="DejaVu Sans"/>
              </a:rPr>
              <a:t>Етап </a:t>
            </a:r>
            <a:r>
              <a:rPr lang="en-US" sz="3600" b="1" strike="noStrike" spc="-1">
                <a:solidFill>
                  <a:srgbClr val="C00000"/>
                </a:solidFill>
                <a:latin typeface="Monotype Corsiva"/>
                <a:ea typeface="DejaVu Sans"/>
              </a:rPr>
              <a:t>V</a:t>
            </a:r>
            <a:r>
              <a:rPr lang="uk-UA" sz="3600" b="1" strike="noStrike" spc="-1">
                <a:solidFill>
                  <a:srgbClr val="C00000"/>
                </a:solidFill>
                <a:latin typeface="Monotype Corsiva"/>
                <a:ea typeface="DejaVu Sans"/>
              </a:rPr>
              <a:t>. Цифровий фініш (рефлексія)</a:t>
            </a:r>
            <a:endParaRPr lang="uk-UA" sz="3600" b="0" strike="noStrike" spc="-1">
              <a:latin typeface="Arial"/>
            </a:endParaRPr>
          </a:p>
        </p:txBody>
      </p:sp>
      <p:sp>
        <p:nvSpPr>
          <p:cNvPr id="311" name="Прямокутник 4"/>
          <p:cNvSpPr/>
          <p:nvPr/>
        </p:nvSpPr>
        <p:spPr>
          <a:xfrm>
            <a:off x="539640" y="1857600"/>
            <a:ext cx="8134920" cy="193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Інструмент:</a:t>
            </a:r>
            <a:r>
              <a:rPr lang="uk-UA" sz="2800" b="1" strike="noStrike" spc="-1">
                <a:solidFill>
                  <a:srgbClr val="0A0A0A"/>
                </a:solidFill>
                <a:latin typeface="Monotype Corsiva"/>
                <a:ea typeface="NSimSun"/>
              </a:rPr>
              <a:t> Використання </a:t>
            </a:r>
            <a:r>
              <a:rPr lang="uk-UA" sz="2800" b="1" u="sng" strike="noStrike" spc="-1">
                <a:solidFill>
                  <a:srgbClr val="0000FF"/>
                </a:solidFill>
                <a:uFillTx/>
                <a:latin typeface="Monotype Corsiva"/>
                <a:ea typeface="NSimSun"/>
                <a:hlinkClick r:id="rId2"/>
              </a:rPr>
              <a:t>Wordwall</a:t>
            </a:r>
            <a:r>
              <a:rPr lang="uk-UA" sz="2800" b="1" strike="noStrike" spc="-1">
                <a:solidFill>
                  <a:srgbClr val="0A0A0A"/>
                </a:solidFill>
                <a:latin typeface="Monotype Corsiva"/>
                <a:ea typeface="NSimSun"/>
              </a:rPr>
              <a:t> для швидкого онлайн-тестування або гри </a:t>
            </a:r>
            <a:endParaRPr lang="uk-UA" sz="2800" b="0" strike="noStrike" spc="-1">
              <a:latin typeface="Arial"/>
            </a:endParaRPr>
          </a:p>
          <a:p>
            <a:pPr marL="343080" indent="-343080">
              <a:lnSpc>
                <a:spcPct val="100000"/>
              </a:lnSpc>
              <a:spcBef>
                <a:spcPts val="479"/>
              </a:spcBef>
              <a:spcAft>
                <a:spcPts val="601"/>
              </a:spcAft>
              <a:buClr>
                <a:srgbClr val="C00000"/>
              </a:buClr>
              <a:buFont typeface="Symbol"/>
              <a:buChar char=""/>
            </a:pPr>
            <a:r>
              <a:rPr lang="uk-UA" sz="2800" b="1" i="1" strike="noStrike" spc="-1">
                <a:solidFill>
                  <a:srgbClr val="C00000"/>
                </a:solidFill>
                <a:latin typeface="Monotype Corsiva"/>
                <a:ea typeface="NSimSun"/>
              </a:rPr>
              <a:t>Вправа «Вірю — не вірю»:</a:t>
            </a:r>
            <a:r>
              <a:rPr lang="uk-UA" sz="2800" b="1" strike="noStrike" spc="-1">
                <a:solidFill>
                  <a:srgbClr val="0A0A0A"/>
                </a:solidFill>
                <a:latin typeface="Monotype Corsiva"/>
                <a:ea typeface="NSimSun"/>
              </a:rPr>
              <a:t> Швидкі запитання (наприклад: «Чи є слово здоров'я дієсловом?» — Ні!). </a:t>
            </a:r>
            <a:endParaRPr lang="uk-UA" sz="2800" b="0" strike="noStrike" spc="-1">
              <a:latin typeface="Arial"/>
            </a:endParaRPr>
          </a:p>
        </p:txBody>
      </p:sp>
      <p:pic>
        <p:nvPicPr>
          <p:cNvPr id="312" name="Picture 2"/>
          <p:cNvPicPr/>
          <p:nvPr/>
        </p:nvPicPr>
        <p:blipFill>
          <a:blip r:embed="rId3"/>
          <a:stretch/>
        </p:blipFill>
        <p:spPr>
          <a:xfrm>
            <a:off x="5508000" y="4355280"/>
            <a:ext cx="3844440" cy="2509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Прямокутник 3"/>
          <p:cNvSpPr/>
          <p:nvPr/>
        </p:nvSpPr>
        <p:spPr>
          <a:xfrm>
            <a:off x="432000" y="1083240"/>
            <a:ext cx="7630560" cy="5056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800" b="1" strike="noStrike" spc="-1">
                <a:solidFill>
                  <a:srgbClr val="C00000"/>
                </a:solidFill>
                <a:latin typeface="Monotype Corsiva"/>
                <a:ea typeface="NSimSun"/>
              </a:rPr>
              <a:t>1. Айстра.</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2. Червона, біла, фіолетова.</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3. Росте, розцвітає, в’яне.</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4. Восени розпустилась красива айстра.</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5.Квітка. </a:t>
            </a:r>
            <a:endParaRPr lang="uk-UA" sz="2800" b="0" strike="noStrike" spc="-1">
              <a:latin typeface="Arial"/>
            </a:endParaRPr>
          </a:p>
          <a:p>
            <a:pPr>
              <a:lnSpc>
                <a:spcPct val="100000"/>
              </a:lnSpc>
            </a:pPr>
            <a:endParaRPr lang="uk-UA" sz="2800" b="0" strike="noStrike" spc="-1">
              <a:latin typeface="Arial"/>
            </a:endParaRPr>
          </a:p>
          <a:p>
            <a:pPr>
              <a:lnSpc>
                <a:spcPct val="100000"/>
              </a:lnSpc>
            </a:pP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 </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Скласти найбільше маленьких слів з літер одного великого (наприклад “Лінгвістика”). Це тренує уважність та комбінаторне мислення учнів.</a:t>
            </a:r>
            <a:endParaRPr lang="uk-UA" sz="2800" b="0" strike="noStrike" spc="-1">
              <a:latin typeface="Arial"/>
            </a:endParaRPr>
          </a:p>
          <a:p>
            <a:pPr>
              <a:lnSpc>
                <a:spcPct val="100000"/>
              </a:lnSpc>
            </a:pPr>
            <a:r>
              <a:rPr lang="uk-UA" sz="1800" b="0" strike="noStrike" spc="-1">
                <a:solidFill>
                  <a:srgbClr val="000000"/>
                </a:solidFill>
                <a:latin typeface="Times New Roman"/>
                <a:ea typeface="NSimSun"/>
              </a:rPr>
              <a:t> </a:t>
            </a:r>
            <a:endParaRPr lang="uk-UA" sz="1800" b="0" strike="noStrike" spc="-1">
              <a:latin typeface="Arial"/>
            </a:endParaRPr>
          </a:p>
        </p:txBody>
      </p:sp>
      <p:sp>
        <p:nvSpPr>
          <p:cNvPr id="314" name="Волна 3"/>
          <p:cNvSpPr/>
          <p:nvPr/>
        </p:nvSpPr>
        <p:spPr>
          <a:xfrm>
            <a:off x="1440000" y="116640"/>
            <a:ext cx="6442200" cy="114228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7030A0"/>
                </a:solidFill>
                <a:latin typeface="Monotype Corsiva"/>
                <a:ea typeface="DejaVu Sans"/>
              </a:rPr>
              <a:t>Прийом «Сенкан»</a:t>
            </a:r>
            <a:endParaRPr lang="uk-UA" sz="3600" b="0" strike="noStrike" spc="-1">
              <a:latin typeface="Arial"/>
            </a:endParaRPr>
          </a:p>
        </p:txBody>
      </p:sp>
      <p:pic>
        <p:nvPicPr>
          <p:cNvPr id="315" name="Picture 2"/>
          <p:cNvPicPr/>
          <p:nvPr/>
        </p:nvPicPr>
        <p:blipFill>
          <a:blip r:embed="rId2"/>
          <a:stretch/>
        </p:blipFill>
        <p:spPr>
          <a:xfrm>
            <a:off x="6120000" y="4758840"/>
            <a:ext cx="3021840" cy="1974240"/>
          </a:xfrm>
          <a:prstGeom prst="rect">
            <a:avLst/>
          </a:prstGeom>
          <a:ln w="0">
            <a:noFill/>
          </a:ln>
        </p:spPr>
      </p:pic>
      <p:sp>
        <p:nvSpPr>
          <p:cNvPr id="316" name="Волна 1"/>
          <p:cNvSpPr/>
          <p:nvPr/>
        </p:nvSpPr>
        <p:spPr>
          <a:xfrm>
            <a:off x="936720" y="3240000"/>
            <a:ext cx="6442200" cy="1142280"/>
          </a:xfrm>
          <a:prstGeom prst="wave">
            <a:avLst>
              <a:gd name="adj1" fmla="val 12500"/>
              <a:gd name="adj2" fmla="val 10000"/>
            </a:avLst>
          </a:prstGeom>
          <a:gradFill rotWithShape="0">
            <a:gsLst>
              <a:gs pos="0">
                <a:srgbClr val="ECC8C8"/>
              </a:gs>
              <a:gs pos="100000">
                <a:srgbClr val="F9E8E8"/>
              </a:gs>
            </a:gsLst>
            <a:lin ang="16200000"/>
          </a:gradFill>
          <a:ln w="9525">
            <a:solidFill>
              <a:srgbClr val="9A4E4E"/>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7030A0"/>
                </a:solidFill>
                <a:latin typeface="Monotype Corsiva"/>
                <a:ea typeface="DejaVu Sans"/>
              </a:rPr>
              <a:t>Гра «Словограй»</a:t>
            </a:r>
            <a:endParaRPr lang="uk-UA"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Блок-схема: перфолента 5"/>
          <p:cNvSpPr/>
          <p:nvPr/>
        </p:nvSpPr>
        <p:spPr>
          <a:xfrm>
            <a:off x="755640" y="0"/>
            <a:ext cx="7937280" cy="1509120"/>
          </a:xfrm>
          <a:prstGeom prst="flowChartPunchedTape">
            <a:avLst/>
          </a:prstGeom>
          <a:solidFill>
            <a:schemeClr val="accent1">
              <a:lumMod val="40000"/>
              <a:lumOff val="6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uk-UA" sz="4800" b="1" strike="noStrike" spc="-1">
                <a:solidFill>
                  <a:srgbClr val="C00000"/>
                </a:solidFill>
                <a:latin typeface="Monotype Corsiva"/>
                <a:ea typeface="DejaVu Sans"/>
              </a:rPr>
              <a:t>Гра «Шифрограма»</a:t>
            </a:r>
            <a:endParaRPr lang="uk-UA" sz="4800" b="0" strike="noStrike" spc="-1">
              <a:latin typeface="Arial"/>
            </a:endParaRPr>
          </a:p>
        </p:txBody>
      </p:sp>
      <p:sp>
        <p:nvSpPr>
          <p:cNvPr id="318" name="Прямокутник 4"/>
          <p:cNvSpPr/>
          <p:nvPr/>
        </p:nvSpPr>
        <p:spPr>
          <a:xfrm>
            <a:off x="405000" y="1550880"/>
            <a:ext cx="8638920" cy="173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uk-UA" sz="2800" b="1" strike="noStrike" spc="-1">
                <a:solidFill>
                  <a:srgbClr val="632523"/>
                </a:solidFill>
                <a:latin typeface="Monotype Corsiva"/>
                <a:ea typeface="DejaVu Sans"/>
              </a:rPr>
              <a:t>Розшифрувати назву твору </a:t>
            </a:r>
            <a:r>
              <a:rPr lang="uk-UA" sz="2800" b="1" strike="noStrike" spc="-1">
                <a:solidFill>
                  <a:srgbClr val="632523"/>
                </a:solidFill>
                <a:latin typeface="Monotype Corsiva"/>
                <a:ea typeface="Times New Roman"/>
              </a:rPr>
              <a:t>Миколи Вороного “Євшан - зілля”</a:t>
            </a:r>
            <a:r>
              <a:rPr lang="uk-UA" sz="2800" b="1" strike="noStrike" spc="-1">
                <a:solidFill>
                  <a:srgbClr val="632523"/>
                </a:solidFill>
                <a:latin typeface="Monotype Corsiva"/>
                <a:ea typeface="DejaVu Sans"/>
              </a:rPr>
              <a:t> допоможуть картки – дешифратори</a:t>
            </a:r>
            <a:endParaRPr lang="uk-UA" sz="2800" b="0" strike="noStrike" spc="-1">
              <a:latin typeface="Arial"/>
            </a:endParaRPr>
          </a:p>
          <a:p>
            <a:pPr algn="ctr">
              <a:lnSpc>
                <a:spcPct val="100000"/>
              </a:lnSpc>
            </a:pPr>
            <a:endParaRPr lang="uk-UA" sz="2800" b="0" strike="noStrike" spc="-1">
              <a:latin typeface="Arial"/>
            </a:endParaRPr>
          </a:p>
          <a:p>
            <a:pPr algn="ctr">
              <a:lnSpc>
                <a:spcPct val="100000"/>
              </a:lnSpc>
            </a:pPr>
            <a:r>
              <a:rPr lang="uk-UA" sz="2400" b="1" strike="noStrike" spc="-1">
                <a:solidFill>
                  <a:srgbClr val="002060"/>
                </a:solidFill>
                <a:latin typeface="Times New Roman"/>
                <a:ea typeface="DejaVu Sans"/>
              </a:rPr>
              <a:t>8, 3, 29, 1, 18, 10, 12, 16, 16, 33</a:t>
            </a:r>
            <a:endParaRPr lang="uk-UA" sz="2400" b="0" strike="noStrike" spc="-1">
              <a:latin typeface="Arial"/>
            </a:endParaRPr>
          </a:p>
        </p:txBody>
      </p:sp>
      <p:pic>
        <p:nvPicPr>
          <p:cNvPr id="319" name="Рисунок 275"/>
          <p:cNvPicPr/>
          <p:nvPr/>
        </p:nvPicPr>
        <p:blipFill>
          <a:blip r:embed="rId2"/>
          <a:stretch/>
        </p:blipFill>
        <p:spPr>
          <a:xfrm>
            <a:off x="1115640" y="3243600"/>
            <a:ext cx="6838560" cy="2703240"/>
          </a:xfrm>
          <a:prstGeom prst="rect">
            <a:avLst/>
          </a:prstGeom>
          <a:ln w="0">
            <a:noFill/>
          </a:ln>
        </p:spPr>
      </p:pic>
      <p:pic>
        <p:nvPicPr>
          <p:cNvPr id="320" name="Picture 2"/>
          <p:cNvPicPr/>
          <p:nvPr/>
        </p:nvPicPr>
        <p:blipFill>
          <a:blip r:embed="rId3"/>
          <a:stretch/>
        </p:blipFill>
        <p:spPr>
          <a:xfrm>
            <a:off x="7006320" y="5452200"/>
            <a:ext cx="2149200" cy="1403640"/>
          </a:xfrm>
          <a:prstGeom prst="rect">
            <a:avLst/>
          </a:prstGeom>
          <a:ln w="0">
            <a:noFill/>
          </a:ln>
        </p:spPr>
      </p:pic>
      <p:pic>
        <p:nvPicPr>
          <p:cNvPr id="321" name="Picture 3"/>
          <p:cNvPicPr/>
          <p:nvPr/>
        </p:nvPicPr>
        <p:blipFill>
          <a:blip r:embed="rId4"/>
          <a:stretch/>
        </p:blipFill>
        <p:spPr>
          <a:xfrm>
            <a:off x="-16920" y="5450400"/>
            <a:ext cx="1968840" cy="1285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Круглая лента лицом вниз 1"/>
          <p:cNvSpPr/>
          <p:nvPr/>
        </p:nvSpPr>
        <p:spPr>
          <a:xfrm>
            <a:off x="534600" y="0"/>
            <a:ext cx="842760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ru-RU" sz="3600" b="1" strike="noStrike" spc="-1">
                <a:solidFill>
                  <a:srgbClr val="C00000"/>
                </a:solidFill>
                <a:latin typeface="Monotype Corsiva"/>
                <a:ea typeface="DejaVu Sans"/>
              </a:rPr>
              <a:t>Гра «Лінгвістичне морозиво»</a:t>
            </a:r>
            <a:endParaRPr lang="uk-UA" sz="3600" b="0" strike="noStrike" spc="-1">
              <a:latin typeface="Arial"/>
            </a:endParaRPr>
          </a:p>
        </p:txBody>
      </p:sp>
      <p:sp>
        <p:nvSpPr>
          <p:cNvPr id="323" name="Прямокутник 4"/>
          <p:cNvSpPr/>
          <p:nvPr/>
        </p:nvSpPr>
        <p:spPr>
          <a:xfrm>
            <a:off x="161280" y="1571040"/>
            <a:ext cx="8566920" cy="409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Bef>
                <a:spcPts val="360"/>
              </a:spcBef>
              <a:spcAft>
                <a:spcPts val="601"/>
              </a:spcAft>
              <a:buClr>
                <a:srgbClr val="C00000"/>
              </a:buClr>
              <a:buFont typeface="Symbol"/>
              <a:buChar char=""/>
            </a:pPr>
            <a:r>
              <a:rPr lang="uk-UA" sz="2400" b="1" i="1" strike="noStrike" spc="-1">
                <a:solidFill>
                  <a:srgbClr val="C00000"/>
                </a:solidFill>
                <a:latin typeface="Monotype Corsiva"/>
                <a:ea typeface="NSimSun"/>
              </a:rPr>
              <a:t>Механіка:</a:t>
            </a:r>
            <a:r>
              <a:rPr lang="uk-UA" sz="2400" b="1" strike="noStrike" spc="-1">
                <a:solidFill>
                  <a:srgbClr val="C00000"/>
                </a:solidFill>
                <a:latin typeface="Monotype Corsiva"/>
                <a:ea typeface="NSimSun"/>
              </a:rPr>
              <a:t> </a:t>
            </a:r>
            <a:r>
              <a:rPr lang="uk-UA" sz="2400" b="1" strike="noStrike" spc="-1">
                <a:solidFill>
                  <a:srgbClr val="002060"/>
                </a:solidFill>
                <a:latin typeface="Monotype Corsiva"/>
                <a:ea typeface="NSimSun"/>
              </a:rPr>
              <a:t>На дошці — «ріжки» з назвами частин мови. Учні отримують «кульки морозива», на яких записані певні ознаки мовного явища, і складають із них повний аналіз, прикріпивши до «ріжків»</a:t>
            </a:r>
            <a:endParaRPr lang="uk-UA" sz="2400" b="0" strike="noStrike" spc="-1">
              <a:latin typeface="Arial"/>
            </a:endParaRPr>
          </a:p>
          <a:p>
            <a:pPr marL="343080" indent="-343080">
              <a:lnSpc>
                <a:spcPct val="100000"/>
              </a:lnSpc>
              <a:spcBef>
                <a:spcPts val="360"/>
              </a:spcBef>
              <a:spcAft>
                <a:spcPts val="601"/>
              </a:spcAft>
              <a:buClr>
                <a:srgbClr val="C00000"/>
              </a:buClr>
              <a:buFont typeface="Symbol"/>
              <a:buChar char=""/>
            </a:pPr>
            <a:r>
              <a:rPr lang="uk-UA" sz="2400" b="1" i="1" strike="noStrike" spc="-1">
                <a:solidFill>
                  <a:srgbClr val="C00000"/>
                </a:solidFill>
                <a:latin typeface="Monotype Corsiva"/>
                <a:ea typeface="NSimSun"/>
              </a:rPr>
              <a:t>Завдання:</a:t>
            </a:r>
            <a:r>
              <a:rPr lang="uk-UA" sz="2400" b="1" strike="noStrike" spc="-1">
                <a:solidFill>
                  <a:srgbClr val="C00000"/>
                </a:solidFill>
                <a:latin typeface="Monotype Corsiva"/>
                <a:ea typeface="NSimSun"/>
              </a:rPr>
              <a:t> </a:t>
            </a:r>
            <a:r>
              <a:rPr lang="uk-UA" sz="2400" b="1" strike="noStrike" spc="-1">
                <a:solidFill>
                  <a:srgbClr val="002060"/>
                </a:solidFill>
                <a:latin typeface="Monotype Corsiva"/>
                <a:ea typeface="NSimSun"/>
              </a:rPr>
              <a:t>Розподілити характеристики:</a:t>
            </a:r>
            <a:endParaRPr lang="uk-UA" sz="2400" b="0" strike="noStrike" spc="-1">
              <a:latin typeface="Arial"/>
            </a:endParaRPr>
          </a:p>
          <a:p>
            <a:pPr marL="743040" lvl="1" indent="-285840">
              <a:lnSpc>
                <a:spcPct val="100000"/>
              </a:lnSpc>
              <a:spcBef>
                <a:spcPts val="561"/>
              </a:spcBef>
              <a:spcAft>
                <a:spcPts val="601"/>
              </a:spcAft>
              <a:buClr>
                <a:srgbClr val="0A0A0A"/>
              </a:buClr>
              <a:buFont typeface="Symbol"/>
              <a:buChar char=""/>
            </a:pPr>
            <a:r>
              <a:rPr lang="uk-UA" sz="2400" b="1" strike="noStrike" spc="-1">
                <a:solidFill>
                  <a:srgbClr val="002060"/>
                </a:solidFill>
                <a:latin typeface="Monotype Corsiva"/>
                <a:ea typeface="NSimSun"/>
              </a:rPr>
              <a:t>Хто? Що?                                Іменник.</a:t>
            </a:r>
            <a:endParaRPr lang="uk-UA" sz="2400" b="0" strike="noStrike" spc="-1">
              <a:latin typeface="Arial"/>
            </a:endParaRPr>
          </a:p>
          <a:p>
            <a:pPr marL="743040" lvl="1" indent="-285840">
              <a:lnSpc>
                <a:spcPct val="100000"/>
              </a:lnSpc>
              <a:spcBef>
                <a:spcPts val="561"/>
              </a:spcBef>
              <a:spcAft>
                <a:spcPts val="601"/>
              </a:spcAft>
              <a:buClr>
                <a:srgbClr val="0A0A0A"/>
              </a:buClr>
              <a:buFont typeface="Symbol"/>
              <a:buChar char=""/>
            </a:pPr>
            <a:r>
              <a:rPr lang="uk-UA" sz="2400" b="1" strike="noStrike" spc="-1">
                <a:solidFill>
                  <a:srgbClr val="002060"/>
                </a:solidFill>
                <a:latin typeface="Monotype Corsiva"/>
                <a:ea typeface="NSimSun"/>
              </a:rPr>
              <a:t>Який? Чий?                             Прикметник.</a:t>
            </a:r>
            <a:endParaRPr lang="uk-UA" sz="2400" b="0" strike="noStrike" spc="-1">
              <a:latin typeface="Arial"/>
            </a:endParaRPr>
          </a:p>
          <a:p>
            <a:pPr marL="743040" lvl="1" indent="-285840">
              <a:lnSpc>
                <a:spcPct val="100000"/>
              </a:lnSpc>
              <a:spcBef>
                <a:spcPts val="561"/>
              </a:spcBef>
              <a:spcAft>
                <a:spcPts val="601"/>
              </a:spcAft>
              <a:buClr>
                <a:srgbClr val="0A0A0A"/>
              </a:buClr>
              <a:buFont typeface="Symbol"/>
              <a:buChar char=""/>
            </a:pPr>
            <a:r>
              <a:rPr lang="uk-UA" sz="2400" b="1" strike="noStrike" spc="-1">
                <a:solidFill>
                  <a:srgbClr val="002060"/>
                </a:solidFill>
                <a:latin typeface="Monotype Corsiva"/>
                <a:ea typeface="NSimSun"/>
              </a:rPr>
              <a:t>Що робити?                            Дієслово.</a:t>
            </a:r>
            <a:endParaRPr lang="uk-UA" sz="2400" b="0" strike="noStrike" spc="-1">
              <a:latin typeface="Arial"/>
            </a:endParaRPr>
          </a:p>
          <a:p>
            <a:pPr marL="743040" lvl="1" indent="-285840">
              <a:lnSpc>
                <a:spcPct val="100000"/>
              </a:lnSpc>
              <a:spcBef>
                <a:spcPts val="561"/>
              </a:spcBef>
              <a:spcAft>
                <a:spcPts val="601"/>
              </a:spcAft>
              <a:buClr>
                <a:srgbClr val="0A0A0A"/>
              </a:buClr>
              <a:buFont typeface="Symbol"/>
              <a:buChar char=""/>
            </a:pPr>
            <a:r>
              <a:rPr lang="uk-UA" sz="2400" b="1" strike="noStrike" spc="-1">
                <a:solidFill>
                  <a:srgbClr val="002060"/>
                </a:solidFill>
                <a:latin typeface="Monotype Corsiva"/>
                <a:ea typeface="NSimSun"/>
              </a:rPr>
              <a:t>Як? Де? Коли?                        Прислівник.</a:t>
            </a:r>
            <a:r>
              <a:rPr lang="uk-UA" sz="1800" b="0" strike="noStrike" spc="-1">
                <a:solidFill>
                  <a:srgbClr val="0A0A0A"/>
                </a:solidFill>
                <a:latin typeface="Times New Roman"/>
                <a:ea typeface="NSimSun"/>
              </a:rPr>
              <a:t> </a:t>
            </a:r>
            <a:endParaRPr lang="uk-UA" sz="1800" b="0" strike="noStrike" spc="-1">
              <a:latin typeface="Arial"/>
            </a:endParaRPr>
          </a:p>
        </p:txBody>
      </p:sp>
      <p:pic>
        <p:nvPicPr>
          <p:cNvPr id="324" name="Picture 2"/>
          <p:cNvPicPr/>
          <p:nvPr/>
        </p:nvPicPr>
        <p:blipFill>
          <a:blip r:embed="rId2"/>
          <a:stretch/>
        </p:blipFill>
        <p:spPr>
          <a:xfrm>
            <a:off x="5690880" y="4365000"/>
            <a:ext cx="3288600" cy="2146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Блок-схема: перфолента 5"/>
          <p:cNvSpPr/>
          <p:nvPr/>
        </p:nvSpPr>
        <p:spPr>
          <a:xfrm>
            <a:off x="755640" y="0"/>
            <a:ext cx="7937280" cy="1509120"/>
          </a:xfrm>
          <a:prstGeom prst="flowChartPunchedTape">
            <a:avLst/>
          </a:prstGeom>
          <a:solidFill>
            <a:schemeClr val="accent1">
              <a:lumMod val="40000"/>
              <a:lumOff val="6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uk-UA" sz="4800" b="1" strike="noStrike" spc="-1">
                <a:solidFill>
                  <a:srgbClr val="C00000"/>
                </a:solidFill>
                <a:latin typeface="Monotype Corsiva"/>
                <a:ea typeface="DejaVu Sans"/>
              </a:rPr>
              <a:t>Гра «Відгадай назву твору»</a:t>
            </a:r>
            <a:endParaRPr lang="uk-UA" sz="4800" b="0" strike="noStrike" spc="-1">
              <a:latin typeface="Arial"/>
            </a:endParaRPr>
          </a:p>
        </p:txBody>
      </p:sp>
      <p:sp>
        <p:nvSpPr>
          <p:cNvPr id="326" name="Прямокутник 4"/>
          <p:cNvSpPr/>
          <p:nvPr/>
        </p:nvSpPr>
        <p:spPr>
          <a:xfrm>
            <a:off x="611640" y="1541520"/>
            <a:ext cx="793728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632523"/>
                </a:solidFill>
                <a:latin typeface="Monotype Corsiva"/>
                <a:ea typeface="DejaVu Sans"/>
              </a:rPr>
              <a:t>      Прочитавши зашифровану назву твору, ви дізнаєтеся, який твір ми сьогодні вивчатимемо. (Читати потрібно знизу вгору, справа наліво)</a:t>
            </a:r>
            <a:endParaRPr lang="uk-UA" sz="2400" b="0" strike="noStrike" spc="-1">
              <a:latin typeface="Arial"/>
            </a:endParaRPr>
          </a:p>
          <a:p>
            <a:pPr>
              <a:lnSpc>
                <a:spcPct val="100000"/>
              </a:lnSpc>
            </a:pPr>
            <a:endParaRPr lang="uk-UA" sz="2400" b="0" strike="noStrike" spc="-1">
              <a:latin typeface="Arial"/>
            </a:endParaRPr>
          </a:p>
        </p:txBody>
      </p:sp>
      <p:graphicFrame>
        <p:nvGraphicFramePr>
          <p:cNvPr id="327" name="Таблиця 5"/>
          <p:cNvGraphicFramePr/>
          <p:nvPr/>
        </p:nvGraphicFramePr>
        <p:xfrm>
          <a:off x="1259640" y="3018960"/>
          <a:ext cx="6173280" cy="2261160"/>
        </p:xfrm>
        <a:graphic>
          <a:graphicData uri="http://schemas.openxmlformats.org/drawingml/2006/table">
            <a:tbl>
              <a:tblPr/>
              <a:tblGrid>
                <a:gridCol w="3086640"/>
                <a:gridCol w="3086640"/>
              </a:tblGrid>
              <a:tr h="565200">
                <a:tc>
                  <a:txBody>
                    <a:bodyPr/>
                    <a:lstStyle/>
                    <a:p>
                      <a:pPr algn="ctr">
                        <a:lnSpc>
                          <a:spcPct val="100000"/>
                        </a:lnSpc>
                      </a:pPr>
                      <a:r>
                        <a:rPr lang="uk-UA" sz="2000" b="1" strike="noStrike" spc="-1">
                          <a:latin typeface="Times New Roman"/>
                        </a:rPr>
                        <a:t>ен</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uk-UA" sz="2000" b="1" strike="noStrike" spc="-1">
                          <a:latin typeface="Times New Roman"/>
                        </a:rPr>
                        <a:t>имат</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565200">
                <a:tc>
                  <a:txBody>
                    <a:bodyPr/>
                    <a:lstStyle/>
                    <a:p>
                      <a:pPr algn="ctr">
                        <a:lnSpc>
                          <a:spcPct val="100000"/>
                        </a:lnSpc>
                      </a:pPr>
                      <a:r>
                        <a:rPr lang="uk-UA" sz="2000" b="1" strike="noStrike" spc="-1">
                          <a:latin typeface="Times New Roman"/>
                        </a:rPr>
                        <a:t>ещ</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pPr>
                      <a:r>
                        <a:rPr lang="uk-UA" sz="2000" b="1" strike="noStrike" spc="-1">
                          <a:latin typeface="Times New Roman"/>
                        </a:rPr>
                        <a:t>екар</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65200">
                <a:tc>
                  <a:txBody>
                    <a:bodyPr/>
                    <a:lstStyle/>
                    <a:p>
                      <a:pPr algn="ctr">
                        <a:lnSpc>
                          <a:spcPct val="100000"/>
                        </a:lnSpc>
                      </a:pPr>
                      <a:r>
                        <a:rPr lang="uk-UA" sz="2000" b="1" strike="noStrike" spc="-1">
                          <a:latin typeface="Times New Roman"/>
                        </a:rPr>
                        <a:t>орт</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pPr>
                      <a:r>
                        <a:rPr lang="uk-UA" sz="2000" b="1" strike="noStrike" spc="-1">
                          <a:latin typeface="Times New Roman"/>
                        </a:rPr>
                        <a:t>ощат</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65560">
                <a:tc>
                  <a:txBody>
                    <a:bodyPr/>
                    <a:lstStyle/>
                    <a:p>
                      <a:pPr algn="ctr">
                        <a:lnSpc>
                          <a:spcPct val="100000"/>
                        </a:lnSpc>
                      </a:pPr>
                      <a:r>
                        <a:rPr lang="uk-UA" sz="2000" b="1" strike="noStrike" spc="-1">
                          <a:latin typeface="Times New Roman"/>
                        </a:rPr>
                        <a:t>зор</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pPr>
                      <a:r>
                        <a:rPr lang="uk-UA" sz="2000" b="1" strike="noStrike" spc="-1">
                          <a:latin typeface="Times New Roman"/>
                        </a:rPr>
                        <a:t>сімз</a:t>
                      </a:r>
                      <a:endParaRPr lang="uk-UA"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pic>
        <p:nvPicPr>
          <p:cNvPr id="328" name="Picture 2"/>
          <p:cNvPicPr/>
          <p:nvPr/>
        </p:nvPicPr>
        <p:blipFill>
          <a:blip r:embed="rId2"/>
          <a:stretch/>
        </p:blipFill>
        <p:spPr>
          <a:xfrm>
            <a:off x="6588360" y="5001840"/>
            <a:ext cx="2399760" cy="1567800"/>
          </a:xfrm>
          <a:prstGeom prst="rect">
            <a:avLst/>
          </a:prstGeom>
          <a:ln w="0">
            <a:noFill/>
          </a:ln>
        </p:spPr>
      </p:pic>
      <p:pic>
        <p:nvPicPr>
          <p:cNvPr id="329" name="Picture 2"/>
          <p:cNvPicPr/>
          <p:nvPr/>
        </p:nvPicPr>
        <p:blipFill>
          <a:blip r:embed="rId3"/>
          <a:stretch/>
        </p:blipFill>
        <p:spPr>
          <a:xfrm>
            <a:off x="-71280" y="5001840"/>
            <a:ext cx="2408760" cy="1567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Прямокутник 3"/>
          <p:cNvSpPr/>
          <p:nvPr/>
        </p:nvSpPr>
        <p:spPr>
          <a:xfrm>
            <a:off x="412920" y="415800"/>
            <a:ext cx="5956920" cy="41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2000" b="1" strike="noStrike" spc="-1">
                <a:solidFill>
                  <a:srgbClr val="1F497D"/>
                </a:solidFill>
                <a:latin typeface="Times New Roman"/>
                <a:ea typeface="DejaVu Sans"/>
              </a:rPr>
              <a:t>	</a:t>
            </a:r>
            <a:r>
              <a:rPr lang="uk-UA" sz="2400" b="1" strike="noStrike" spc="-1">
                <a:solidFill>
                  <a:srgbClr val="17375E"/>
                </a:solidFill>
                <a:latin typeface="Monotype Corsiva"/>
                <a:ea typeface="DejaVu Sans"/>
              </a:rPr>
              <a:t>У сучасному світі, що стрімко змінюється, освіта має йти в ногу з часом, залишаючи простір для інновацій, інтеграції знань та формування особистості учня. </a:t>
            </a:r>
            <a:endParaRPr lang="uk-UA" sz="2400" b="0" strike="noStrike" spc="-1">
              <a:latin typeface="Arial"/>
            </a:endParaRPr>
          </a:p>
          <a:p>
            <a:pPr algn="just">
              <a:lnSpc>
                <a:spcPct val="100000"/>
              </a:lnSpc>
            </a:pPr>
            <a:r>
              <a:rPr lang="en-US" sz="2400" b="1" strike="noStrike" spc="-1">
                <a:solidFill>
                  <a:srgbClr val="17375E"/>
                </a:solidFill>
                <a:latin typeface="Monotype Corsiva"/>
                <a:ea typeface="DejaVu Sans"/>
              </a:rPr>
              <a:t>	</a:t>
            </a:r>
            <a:r>
              <a:rPr lang="uk-UA" sz="2400" b="1" strike="noStrike" spc="-1">
                <a:solidFill>
                  <a:srgbClr val="17375E"/>
                </a:solidFill>
                <a:latin typeface="Monotype Corsiva"/>
                <a:ea typeface="DejaVu Sans"/>
              </a:rPr>
              <a:t>У цьому контексті уроки української мови та літератури стають не лише простором для засвоєння теоретичного матеріалу, а й важливим інструментом розвитку критичного мислення, емоційного інтелекту та національної ідентичності. Комплексний підхід у навчанні є ключем до досягнення цієї мети.</a:t>
            </a:r>
            <a:endParaRPr lang="uk-UA" sz="2400" b="0" strike="noStrike" spc="-1">
              <a:latin typeface="Arial"/>
            </a:endParaRPr>
          </a:p>
        </p:txBody>
      </p:sp>
      <p:pic>
        <p:nvPicPr>
          <p:cNvPr id="201" name="Рисунок 4"/>
          <p:cNvPicPr/>
          <p:nvPr/>
        </p:nvPicPr>
        <p:blipFill>
          <a:blip r:embed="rId2"/>
          <a:stretch/>
        </p:blipFill>
        <p:spPr>
          <a:xfrm>
            <a:off x="1979640" y="4575960"/>
            <a:ext cx="2709720" cy="2706840"/>
          </a:xfrm>
          <a:prstGeom prst="rect">
            <a:avLst/>
          </a:prstGeom>
          <a:ln w="0">
            <a:noFill/>
          </a:ln>
        </p:spPr>
      </p:pic>
      <p:pic>
        <p:nvPicPr>
          <p:cNvPr id="202" name="Picture 2"/>
          <p:cNvPicPr/>
          <p:nvPr/>
        </p:nvPicPr>
        <p:blipFill>
          <a:blip r:embed="rId3"/>
          <a:stretch/>
        </p:blipFill>
        <p:spPr>
          <a:xfrm>
            <a:off x="6516360" y="523440"/>
            <a:ext cx="2289240" cy="3570840"/>
          </a:xfrm>
          <a:prstGeom prst="rect">
            <a:avLst/>
          </a:prstGeom>
          <a:ln w="0">
            <a:noFill/>
          </a:ln>
        </p:spPr>
      </p:pic>
      <p:pic>
        <p:nvPicPr>
          <p:cNvPr id="203" name="Picture 3"/>
          <p:cNvPicPr/>
          <p:nvPr/>
        </p:nvPicPr>
        <p:blipFill>
          <a:blip r:embed="rId4"/>
          <a:stretch/>
        </p:blipFill>
        <p:spPr>
          <a:xfrm>
            <a:off x="5825520" y="4575960"/>
            <a:ext cx="3332160" cy="2174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Прямокутник 329"/>
          <p:cNvSpPr/>
          <p:nvPr/>
        </p:nvSpPr>
        <p:spPr>
          <a:xfrm>
            <a:off x="540000" y="1623600"/>
            <a:ext cx="8098920" cy="5101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uk-UA" sz="2400" b="1" strike="noStrike" spc="-1" dirty="0">
                <a:solidFill>
                  <a:srgbClr val="002060"/>
                </a:solidFill>
                <a:latin typeface="Monotype Corsiva"/>
                <a:ea typeface="NSimSun"/>
              </a:rPr>
              <a:t>Найкраща для активізації уваги та перевірки знань з морфології.</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Обладнання:</a:t>
            </a:r>
            <a:r>
              <a:rPr lang="uk-UA" sz="2400" b="1" strike="noStrike" spc="-1" dirty="0">
                <a:solidFill>
                  <a:srgbClr val="002060"/>
                </a:solidFill>
                <a:latin typeface="Monotype Corsiva"/>
                <a:ea typeface="NSimSun"/>
              </a:rPr>
              <a:t> Не потребує (або кольорові картки).</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Механіка:</a:t>
            </a:r>
            <a:r>
              <a:rPr lang="uk-UA" sz="2400" b="1" strike="noStrike" spc="-1" dirty="0">
                <a:solidFill>
                  <a:srgbClr val="002060"/>
                </a:solidFill>
                <a:latin typeface="Monotype Corsiva"/>
                <a:ea typeface="NSimSun"/>
              </a:rPr>
              <a:t> Учні стають біля парт. Вчитель називає слова. Кожній частині мови відповідає певний рух:</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Іменник </a:t>
            </a:r>
            <a:r>
              <a:rPr lang="uk-UA" sz="2400" b="1" strike="noStrike" spc="-1" dirty="0">
                <a:solidFill>
                  <a:srgbClr val="002060"/>
                </a:solidFill>
                <a:latin typeface="Monotype Corsiva"/>
                <a:ea typeface="NSimSun"/>
              </a:rPr>
              <a:t>— плеснути в долоні над головою.</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Прикметник</a:t>
            </a:r>
            <a:r>
              <a:rPr lang="uk-UA" sz="2400" b="1" strike="noStrike" spc="-1" dirty="0">
                <a:solidFill>
                  <a:srgbClr val="002060"/>
                </a:solidFill>
                <a:latin typeface="Monotype Corsiva"/>
                <a:ea typeface="NSimSun"/>
              </a:rPr>
              <a:t> — нахил тулуба вбік (показати «ознаку»).</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Дієслово</a:t>
            </a:r>
            <a:r>
              <a:rPr lang="uk-UA" sz="2400" b="1" strike="noStrike" spc="-1" dirty="0">
                <a:solidFill>
                  <a:srgbClr val="002060"/>
                </a:solidFill>
                <a:latin typeface="Monotype Corsiva"/>
                <a:ea typeface="NSimSun"/>
              </a:rPr>
              <a:t> — крок на місці (показати «дію»).</a:t>
            </a:r>
            <a:endParaRPr lang="uk-UA" sz="2400" b="0" strike="noStrike" spc="-1" dirty="0">
              <a:latin typeface="Arial"/>
            </a:endParaRPr>
          </a:p>
          <a:p>
            <a:pPr>
              <a:lnSpc>
                <a:spcPct val="100000"/>
              </a:lnSpc>
            </a:pPr>
            <a:r>
              <a:rPr lang="uk-UA" sz="2400" b="1" strike="noStrike" spc="-1" dirty="0">
                <a:solidFill>
                  <a:srgbClr val="FF0000"/>
                </a:solidFill>
                <a:latin typeface="Monotype Corsiva"/>
                <a:ea typeface="NSimSun"/>
              </a:rPr>
              <a:t>Займенник </a:t>
            </a:r>
            <a:r>
              <a:rPr lang="uk-UA" sz="2400" b="1" strike="noStrike" spc="-1" dirty="0">
                <a:solidFill>
                  <a:srgbClr val="002060"/>
                </a:solidFill>
                <a:latin typeface="Monotype Corsiva"/>
                <a:ea typeface="NSimSun"/>
              </a:rPr>
              <a:t>— вказати пальцем на сусіда (показати «вказування»).</a:t>
            </a:r>
            <a:endParaRPr lang="uk-UA" sz="2400" b="0" strike="noStrike" spc="-1" dirty="0">
              <a:latin typeface="Arial"/>
            </a:endParaRPr>
          </a:p>
          <a:p>
            <a:pPr>
              <a:lnSpc>
                <a:spcPct val="100000"/>
              </a:lnSpc>
            </a:pPr>
            <a:endParaRPr lang="uk-UA" sz="2400" b="0" strike="noStrike" spc="-1" dirty="0">
              <a:latin typeface="Arial"/>
            </a:endParaRPr>
          </a:p>
          <a:p>
            <a:pPr>
              <a:lnSpc>
                <a:spcPct val="100000"/>
              </a:lnSpc>
            </a:pPr>
            <a:r>
              <a:rPr lang="uk-UA" sz="2400" b="1" strike="noStrike" spc="-1" dirty="0">
                <a:latin typeface="Monotype Corsiva"/>
                <a:ea typeface="NSimSun"/>
              </a:rPr>
              <a:t>Методичне обґрунтування: Використання нейропсихологічних вправ (рух + мислення) покращує засвоєння термінів через м'язову пам'ять.</a:t>
            </a:r>
            <a:endParaRPr lang="uk-UA" sz="2400" b="0" strike="noStrike" spc="-1" dirty="0">
              <a:latin typeface="Arial"/>
            </a:endParaRPr>
          </a:p>
        </p:txBody>
      </p:sp>
      <p:sp>
        <p:nvSpPr>
          <p:cNvPr id="331" name="Круглая лента лицом вниз 3"/>
          <p:cNvSpPr/>
          <p:nvPr/>
        </p:nvSpPr>
        <p:spPr>
          <a:xfrm>
            <a:off x="540000" y="0"/>
            <a:ext cx="8427600" cy="162360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ru-RU" sz="3600" b="1" strike="noStrike" spc="-1">
                <a:solidFill>
                  <a:srgbClr val="C00000"/>
                </a:solidFill>
                <a:latin typeface="Monotype Corsiva"/>
                <a:ea typeface="DejaVu Sans"/>
              </a:rPr>
              <a:t>Гра  «Частиномовний біатлон”</a:t>
            </a:r>
            <a:endParaRPr lang="uk-UA" sz="3600" b="0" strike="noStrike" spc="-1">
              <a:latin typeface="Arial"/>
            </a:endParaRPr>
          </a:p>
        </p:txBody>
      </p:sp>
      <p:pic>
        <p:nvPicPr>
          <p:cNvPr id="332" name="Picture 13"/>
          <p:cNvPicPr/>
          <p:nvPr/>
        </p:nvPicPr>
        <p:blipFill>
          <a:blip r:embed="rId2"/>
          <a:stretch/>
        </p:blipFill>
        <p:spPr>
          <a:xfrm>
            <a:off x="7020000" y="5400000"/>
            <a:ext cx="2233800" cy="1458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Блок-схема: перфолента 5"/>
          <p:cNvSpPr/>
          <p:nvPr/>
        </p:nvSpPr>
        <p:spPr>
          <a:xfrm>
            <a:off x="755640" y="0"/>
            <a:ext cx="7937280" cy="1509120"/>
          </a:xfrm>
          <a:prstGeom prst="flowChartPunchedTape">
            <a:avLst/>
          </a:prstGeom>
          <a:solidFill>
            <a:schemeClr val="accent1">
              <a:lumMod val="40000"/>
              <a:lumOff val="6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uk-UA" sz="4800" b="1" strike="noStrike" spc="-1">
                <a:solidFill>
                  <a:srgbClr val="C00000"/>
                </a:solidFill>
                <a:latin typeface="Monotype Corsiva"/>
                <a:ea typeface="DejaVu Sans"/>
              </a:rPr>
              <a:t>Гра «Розшифруй вислів»</a:t>
            </a:r>
            <a:endParaRPr lang="uk-UA" sz="4800" b="0" strike="noStrike" spc="-1">
              <a:latin typeface="Arial"/>
            </a:endParaRPr>
          </a:p>
        </p:txBody>
      </p:sp>
      <p:sp>
        <p:nvSpPr>
          <p:cNvPr id="334" name="Прямокутник 4"/>
          <p:cNvSpPr/>
          <p:nvPr/>
        </p:nvSpPr>
        <p:spPr>
          <a:xfrm>
            <a:off x="775080" y="1511280"/>
            <a:ext cx="793728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002060"/>
                </a:solidFill>
                <a:latin typeface="Monotype Corsiva"/>
                <a:ea typeface="DejaVu Sans"/>
              </a:rPr>
              <a:t>	Прочитати проблему, яка порушена у повісті О.Радушинської  “Метелики в крижаних панцирах” (Читати треба, починаючи з цифри 1 до 18). Як ви це розумієте і про кого йде мова?</a:t>
            </a:r>
            <a:endParaRPr lang="uk-UA" sz="2400" b="0" strike="noStrike" spc="-1">
              <a:latin typeface="Arial"/>
            </a:endParaRPr>
          </a:p>
          <a:p>
            <a:pPr>
              <a:lnSpc>
                <a:spcPct val="100000"/>
              </a:lnSpc>
            </a:pPr>
            <a:endParaRPr lang="uk-UA" sz="2400" b="0" strike="noStrike" spc="-1">
              <a:latin typeface="Arial"/>
            </a:endParaRPr>
          </a:p>
        </p:txBody>
      </p:sp>
      <p:graphicFrame>
        <p:nvGraphicFramePr>
          <p:cNvPr id="335" name="Таблиця 5"/>
          <p:cNvGraphicFramePr/>
          <p:nvPr/>
        </p:nvGraphicFramePr>
        <p:xfrm>
          <a:off x="1035720" y="2997000"/>
          <a:ext cx="7379640" cy="2926080"/>
        </p:xfrm>
        <a:graphic>
          <a:graphicData uri="http://schemas.openxmlformats.org/drawingml/2006/table">
            <a:tbl>
              <a:tblPr/>
              <a:tblGrid>
                <a:gridCol w="1078560"/>
                <a:gridCol w="1073160"/>
                <a:gridCol w="1054440"/>
                <a:gridCol w="1025640"/>
                <a:gridCol w="1064160"/>
                <a:gridCol w="1016640"/>
                <a:gridCol w="1067040"/>
              </a:tblGrid>
              <a:tr h="691200">
                <a:tc>
                  <a:txBody>
                    <a:bodyPr/>
                    <a:lstStyle/>
                    <a:p>
                      <a:pPr>
                        <a:lnSpc>
                          <a:spcPct val="100000"/>
                        </a:lnSpc>
                      </a:pPr>
                      <a:r>
                        <a:rPr lang="uk-UA" sz="1400" b="0" strike="noStrike" spc="-1">
                          <a:solidFill>
                            <a:srgbClr val="000000"/>
                          </a:solidFill>
                          <a:latin typeface="Arial"/>
                        </a:rPr>
                        <a:t>10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лю</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7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су</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11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ди</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17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ніс</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4    </a:t>
                      </a:r>
                      <a:r>
                        <a:rPr lang="uk-UA" sz="1400" b="1" strike="noStrike" spc="-1">
                          <a:solidFill>
                            <a:srgbClr val="000000"/>
                          </a:solidFill>
                          <a:latin typeface="Arial"/>
                        </a:rPr>
                        <a:t> </a:t>
                      </a:r>
                      <a:endParaRPr lang="uk-UA" sz="1400" b="0" strike="noStrike" spc="-1">
                        <a:latin typeface="Arial"/>
                      </a:endParaRPr>
                    </a:p>
                    <a:p>
                      <a:pPr>
                        <a:lnSpc>
                          <a:spcPct val="100000"/>
                        </a:lnSpc>
                      </a:pPr>
                      <a:r>
                        <a:rPr lang="uk-UA" sz="1400" b="1" strike="noStrike" spc="-1">
                          <a:solidFill>
                            <a:srgbClr val="000000"/>
                          </a:solidFill>
                          <a:latin typeface="Arial"/>
                        </a:rPr>
                        <a:t> </a:t>
                      </a:r>
                      <a:endParaRPr lang="uk-UA" sz="1400" b="0" strike="noStrike" spc="-1">
                        <a:latin typeface="Arial"/>
                      </a:endParaRPr>
                    </a:p>
                    <a:p>
                      <a:pPr>
                        <a:lnSpc>
                          <a:spcPct val="100000"/>
                        </a:lnSpc>
                      </a:pPr>
                      <a:r>
                        <a:rPr lang="uk-UA" sz="1400" b="1" strike="noStrike" spc="-1">
                          <a:solidFill>
                            <a:srgbClr val="000000"/>
                          </a:solidFill>
                          <a:latin typeface="Arial"/>
                        </a:rPr>
                        <a:t>        джен</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14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ін</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nSpc>
                          <a:spcPct val="100000"/>
                        </a:lnSpc>
                      </a:pPr>
                      <a:r>
                        <a:rPr lang="uk-UA" sz="1400" b="0" strike="noStrike" spc="-1">
                          <a:solidFill>
                            <a:srgbClr val="000000"/>
                          </a:solidFill>
                          <a:latin typeface="Arial"/>
                        </a:rPr>
                        <a:t>2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мо</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691200">
                <a:tc>
                  <a:txBody>
                    <a:bodyPr/>
                    <a:lstStyle/>
                    <a:p>
                      <a:pPr>
                        <a:lnSpc>
                          <a:spcPct val="100000"/>
                        </a:lnSpc>
                      </a:pPr>
                      <a:r>
                        <a:rPr lang="uk-UA" sz="1400" b="0" strike="noStrike" spc="-1">
                          <a:solidFill>
                            <a:srgbClr val="000000"/>
                          </a:solidFill>
                          <a:latin typeface="Arial"/>
                        </a:rPr>
                        <a:t>5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0" strike="noStrike" spc="-1">
                          <a:solidFill>
                            <a:srgbClr val="000000"/>
                          </a:solidFill>
                          <a:latin typeface="Arial"/>
                        </a:rPr>
                        <a:t>            </a:t>
                      </a:r>
                      <a:r>
                        <a:rPr lang="uk-UA" sz="1400" b="1" strike="noStrike" spc="-1">
                          <a:solidFill>
                            <a:srgbClr val="000000"/>
                          </a:solidFill>
                          <a:latin typeface="Arial"/>
                        </a:rPr>
                        <a:t> ня</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18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тю</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91200">
                <a:tc>
                  <a:txBody>
                    <a:bodyPr/>
                    <a:lstStyle/>
                    <a:p>
                      <a:pPr>
                        <a:lnSpc>
                          <a:spcPct val="100000"/>
                        </a:lnSpc>
                      </a:pPr>
                      <a:r>
                        <a:rPr lang="uk-UA" sz="1400" b="0" strike="noStrike" spc="-1">
                          <a:solidFill>
                            <a:srgbClr val="000000"/>
                          </a:solidFill>
                          <a:latin typeface="Arial"/>
                        </a:rPr>
                        <a:t>9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стві</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uk-UA"/>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nSpc>
                          <a:spcPct val="100000"/>
                        </a:lnSpc>
                      </a:pPr>
                      <a:r>
                        <a:rPr lang="uk-UA" sz="1400" b="0" strike="noStrike" spc="-1">
                          <a:solidFill>
                            <a:srgbClr val="000000"/>
                          </a:solidFill>
                          <a:latin typeface="Arial"/>
                        </a:rPr>
                        <a:t>8   </a:t>
                      </a:r>
                      <a:r>
                        <a:rPr lang="uk-UA" sz="1400" b="1" strike="noStrike" spc="-1">
                          <a:solidFill>
                            <a:srgbClr val="000000"/>
                          </a:solidFill>
                          <a:latin typeface="Arial"/>
                        </a:rPr>
                        <a:t>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спіль</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91200">
                <a:tc>
                  <a:txBody>
                    <a:bodyPr/>
                    <a:lstStyle/>
                    <a:p>
                      <a:pPr>
                        <a:lnSpc>
                          <a:spcPct val="100000"/>
                        </a:lnSpc>
                      </a:pPr>
                      <a:r>
                        <a:rPr lang="uk-UA" sz="1400" b="0" strike="noStrike" spc="-1">
                          <a:solidFill>
                            <a:srgbClr val="000000"/>
                          </a:solidFill>
                          <a:latin typeface="Arial"/>
                        </a:rPr>
                        <a:t>16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0" strike="noStrike" spc="-1">
                          <a:solidFill>
                            <a:srgbClr val="000000"/>
                          </a:solidFill>
                          <a:latin typeface="Arial"/>
                        </a:rPr>
                        <a:t>            </a:t>
                      </a:r>
                      <a:r>
                        <a:rPr lang="uk-UA" sz="1400" b="1" strike="noStrike" spc="-1">
                          <a:solidFill>
                            <a:srgbClr val="000000"/>
                          </a:solidFill>
                          <a:latin typeface="Arial"/>
                        </a:rPr>
                        <a:t>лід</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3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ствер</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15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ва</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6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в</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13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з</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1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0" strike="noStrike" spc="-1">
                          <a:solidFill>
                            <a:srgbClr val="000000"/>
                          </a:solidFill>
                          <a:latin typeface="Arial"/>
                        </a:rPr>
                        <a:t>           </a:t>
                      </a:r>
                      <a:r>
                        <a:rPr lang="uk-UA" sz="1400" b="1" strike="noStrike" spc="-1">
                          <a:solidFill>
                            <a:srgbClr val="000000"/>
                          </a:solidFill>
                          <a:latin typeface="Arial"/>
                        </a:rPr>
                        <a:t>са</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uk-UA" sz="1400" b="0" strike="noStrike" spc="-1">
                          <a:solidFill>
                            <a:srgbClr val="000000"/>
                          </a:solidFill>
                          <a:latin typeface="Arial"/>
                        </a:rPr>
                        <a:t>12      </a:t>
                      </a:r>
                      <a:endParaRPr lang="uk-UA" sz="1400" b="0" strike="noStrike" spc="-1">
                        <a:latin typeface="Arial"/>
                      </a:endParaRPr>
                    </a:p>
                    <a:p>
                      <a:pPr>
                        <a:lnSpc>
                          <a:spcPct val="100000"/>
                        </a:lnSpc>
                      </a:pPr>
                      <a:endParaRPr lang="uk-UA" sz="1400" b="0" strike="noStrike" spc="-1">
                        <a:latin typeface="Arial"/>
                      </a:endParaRPr>
                    </a:p>
                    <a:p>
                      <a:pPr>
                        <a:lnSpc>
                          <a:spcPct val="100000"/>
                        </a:lnSpc>
                      </a:pPr>
                      <a:r>
                        <a:rPr lang="uk-UA" sz="1400" b="1" strike="noStrike" spc="-1">
                          <a:solidFill>
                            <a:srgbClr val="000000"/>
                          </a:solidFill>
                          <a:latin typeface="Arial"/>
                        </a:rPr>
                        <a:t>           ни</a:t>
                      </a:r>
                      <a:endParaRPr lang="uk-UA"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pic>
        <p:nvPicPr>
          <p:cNvPr id="336" name="Picture 2"/>
          <p:cNvPicPr/>
          <p:nvPr/>
        </p:nvPicPr>
        <p:blipFill>
          <a:blip r:embed="rId2"/>
          <a:stretch/>
        </p:blipFill>
        <p:spPr>
          <a:xfrm>
            <a:off x="0" y="5542920"/>
            <a:ext cx="1972800" cy="1283760"/>
          </a:xfrm>
          <a:prstGeom prst="rect">
            <a:avLst/>
          </a:prstGeom>
          <a:ln w="0">
            <a:noFill/>
          </a:ln>
        </p:spPr>
      </p:pic>
      <p:pic>
        <p:nvPicPr>
          <p:cNvPr id="337" name="Picture 3"/>
          <p:cNvPicPr/>
          <p:nvPr/>
        </p:nvPicPr>
        <p:blipFill>
          <a:blip r:embed="rId2"/>
          <a:stretch/>
        </p:blipFill>
        <p:spPr>
          <a:xfrm>
            <a:off x="6948360" y="5542920"/>
            <a:ext cx="1972800" cy="1283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Прямокутник 5"/>
          <p:cNvSpPr/>
          <p:nvPr/>
        </p:nvSpPr>
        <p:spPr>
          <a:xfrm>
            <a:off x="510840" y="1638000"/>
            <a:ext cx="596844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C00000"/>
                </a:solidFill>
                <a:latin typeface="Monotype Corsiva"/>
                <a:ea typeface="NSimSun"/>
              </a:rPr>
              <a:t>Wordwall:</a:t>
            </a:r>
            <a:r>
              <a:rPr lang="uk-UA" sz="2400" b="1" strike="noStrike" spc="-1">
                <a:solidFill>
                  <a:srgbClr val="002060"/>
                </a:solidFill>
                <a:latin typeface="Monotype Corsiva"/>
                <a:ea typeface="NSimSun"/>
              </a:rPr>
              <a:t> Приклади «Відкритої коробки» та «Випадкове колесо».</a:t>
            </a:r>
            <a:endParaRPr lang="uk-UA" sz="2400" b="0" strike="noStrike" spc="-1">
              <a:latin typeface="Arial"/>
            </a:endParaRPr>
          </a:p>
          <a:p>
            <a:pPr>
              <a:lnSpc>
                <a:spcPct val="100000"/>
              </a:lnSpc>
            </a:pPr>
            <a:r>
              <a:rPr lang="uk-UA" sz="2400" b="1" strike="noStrike" spc="-1">
                <a:solidFill>
                  <a:srgbClr val="C00000"/>
                </a:solidFill>
                <a:latin typeface="Monotype Corsiva"/>
                <a:ea typeface="NSimSun"/>
              </a:rPr>
              <a:t>Kahoot: </a:t>
            </a:r>
            <a:r>
              <a:rPr lang="uk-UA" sz="2400" b="1" strike="noStrike" spc="-1">
                <a:solidFill>
                  <a:srgbClr val="002060"/>
                </a:solidFill>
                <a:latin typeface="Monotype Corsiva"/>
                <a:ea typeface="NSimSun"/>
              </a:rPr>
              <a:t>Можливості для миттєвої перевірки знань та змагального ефекту.</a:t>
            </a:r>
            <a:endParaRPr lang="uk-UA" sz="2400" b="0" strike="noStrike" spc="-1">
              <a:latin typeface="Arial"/>
            </a:endParaRPr>
          </a:p>
          <a:p>
            <a:pPr>
              <a:lnSpc>
                <a:spcPct val="100000"/>
              </a:lnSpc>
            </a:pPr>
            <a:r>
              <a:rPr lang="uk-UA" sz="2400" b="1" strike="noStrike" spc="-1">
                <a:solidFill>
                  <a:srgbClr val="C00000"/>
                </a:solidFill>
                <a:latin typeface="Monotype Corsiva"/>
                <a:ea typeface="NSimSun"/>
              </a:rPr>
              <a:t>QR-квести: </a:t>
            </a:r>
            <a:r>
              <a:rPr lang="uk-UA" sz="2400" b="1" strike="noStrike" spc="-1">
                <a:solidFill>
                  <a:srgbClr val="002060"/>
                </a:solidFill>
                <a:latin typeface="Monotype Corsiva"/>
                <a:ea typeface="NSimSun"/>
              </a:rPr>
              <a:t>Як перетворити коридори школи на навчальний простір.</a:t>
            </a:r>
            <a:r>
              <a:rPr lang="en-US" sz="2400" b="1" strike="noStrike" spc="-1">
                <a:solidFill>
                  <a:srgbClr val="002060"/>
                </a:solidFill>
                <a:latin typeface="Monotype Corsiva"/>
                <a:ea typeface="NSimSun"/>
              </a:rPr>
              <a:t> </a:t>
            </a:r>
            <a:endParaRPr lang="uk-UA" sz="2400" b="0" strike="noStrike" spc="-1">
              <a:latin typeface="Arial"/>
            </a:endParaRPr>
          </a:p>
          <a:p>
            <a:pPr>
              <a:lnSpc>
                <a:spcPct val="100000"/>
              </a:lnSpc>
            </a:pPr>
            <a:endParaRPr lang="uk-UA" sz="2400" b="0" strike="noStrike" spc="-1">
              <a:latin typeface="Arial"/>
            </a:endParaRPr>
          </a:p>
        </p:txBody>
      </p:sp>
      <p:sp>
        <p:nvSpPr>
          <p:cNvPr id="339" name="Круглая лента лицом вниз 1"/>
          <p:cNvSpPr/>
          <p:nvPr/>
        </p:nvSpPr>
        <p:spPr>
          <a:xfrm>
            <a:off x="251640" y="22680"/>
            <a:ext cx="871092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C00000"/>
                </a:solidFill>
                <a:latin typeface="Monotype Corsiva"/>
                <a:ea typeface="DejaVu Sans"/>
              </a:rPr>
              <a:t>Цифрові ігрові форми </a:t>
            </a:r>
            <a:endParaRPr lang="uk-UA" sz="3600" b="0" strike="noStrike" spc="-1">
              <a:latin typeface="Arial"/>
            </a:endParaRPr>
          </a:p>
        </p:txBody>
      </p:sp>
      <p:sp>
        <p:nvSpPr>
          <p:cNvPr id="340" name="Прямокутник 9"/>
          <p:cNvSpPr/>
          <p:nvPr/>
        </p:nvSpPr>
        <p:spPr>
          <a:xfrm>
            <a:off x="720000" y="4201560"/>
            <a:ext cx="532656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strike="noStrike" spc="-1">
                <a:solidFill>
                  <a:srgbClr val="953735"/>
                </a:solidFill>
                <a:latin typeface="Monotype Corsiva"/>
                <a:ea typeface="NSimSun"/>
              </a:rPr>
              <a:t>Використання смартфонів з користю. Миттєвий рейтинг, музичний супровід, азарт. Найкраще для тематичного оцінювання та перевірки домашнього завдання</a:t>
            </a:r>
            <a:endParaRPr lang="uk-UA" sz="2400" b="0" strike="noStrike" spc="-1">
              <a:latin typeface="Arial"/>
            </a:endParaRPr>
          </a:p>
        </p:txBody>
      </p:sp>
      <p:pic>
        <p:nvPicPr>
          <p:cNvPr id="341" name="Рисунок 16"/>
          <p:cNvPicPr/>
          <p:nvPr/>
        </p:nvPicPr>
        <p:blipFill>
          <a:blip r:embed="rId2"/>
          <a:stretch/>
        </p:blipFill>
        <p:spPr>
          <a:xfrm>
            <a:off x="13217760" y="2350440"/>
            <a:ext cx="4636800" cy="2628360"/>
          </a:xfrm>
          <a:prstGeom prst="rect">
            <a:avLst/>
          </a:prstGeom>
          <a:ln w="0">
            <a:noFill/>
          </a:ln>
        </p:spPr>
      </p:pic>
      <p:pic>
        <p:nvPicPr>
          <p:cNvPr id="342" name="Рисунок 1"/>
          <p:cNvPicPr/>
          <p:nvPr/>
        </p:nvPicPr>
        <p:blipFill>
          <a:blip r:embed="rId2"/>
          <a:stretch/>
        </p:blipFill>
        <p:spPr>
          <a:xfrm>
            <a:off x="13217760" y="2350440"/>
            <a:ext cx="4636800" cy="2628360"/>
          </a:xfrm>
          <a:prstGeom prst="rect">
            <a:avLst/>
          </a:prstGeom>
          <a:ln w="0">
            <a:noFill/>
          </a:ln>
        </p:spPr>
      </p:pic>
      <p:pic>
        <p:nvPicPr>
          <p:cNvPr id="343" name="Рисунок 342"/>
          <p:cNvPicPr/>
          <p:nvPr/>
        </p:nvPicPr>
        <p:blipFill>
          <a:blip r:embed="rId3"/>
          <a:stretch/>
        </p:blipFill>
        <p:spPr>
          <a:xfrm>
            <a:off x="6660000" y="4308480"/>
            <a:ext cx="2198520" cy="2057760"/>
          </a:xfrm>
          <a:prstGeom prst="rect">
            <a:avLst/>
          </a:prstGeom>
          <a:ln w="0">
            <a:noFill/>
          </a:ln>
        </p:spPr>
      </p:pic>
      <p:pic>
        <p:nvPicPr>
          <p:cNvPr id="344" name="Рисунок 343"/>
          <p:cNvPicPr/>
          <p:nvPr/>
        </p:nvPicPr>
        <p:blipFill>
          <a:blip r:embed="rId4"/>
          <a:stretch/>
        </p:blipFill>
        <p:spPr>
          <a:xfrm>
            <a:off x="6620760" y="1910520"/>
            <a:ext cx="2198520" cy="20487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Прямокутник 344"/>
          <p:cNvSpPr/>
          <p:nvPr/>
        </p:nvSpPr>
        <p:spPr>
          <a:xfrm>
            <a:off x="360000" y="720000"/>
            <a:ext cx="8424720" cy="75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1" strike="noStrike" spc="-1">
                <a:solidFill>
                  <a:srgbClr val="C00000"/>
                </a:solidFill>
                <a:latin typeface="Monotype Corsiva"/>
                <a:ea typeface="NSimSun"/>
              </a:rPr>
              <a:t>Генератор ребусів:</a:t>
            </a:r>
            <a:r>
              <a:rPr lang="en-US" sz="2400" b="1" strike="noStrike" spc="-1">
                <a:solidFill>
                  <a:srgbClr val="002060"/>
                </a:solidFill>
                <a:latin typeface="Monotype Corsiva"/>
                <a:ea typeface="NSimSun"/>
              </a:rPr>
              <a:t> </a:t>
            </a:r>
            <a:r>
              <a:rPr lang="ru-RU" sz="2400" b="1" strike="noStrike" spc="-1">
                <a:solidFill>
                  <a:srgbClr val="002060"/>
                </a:solidFill>
                <a:latin typeface="Monotype Corsiva"/>
                <a:ea typeface="NSimSun"/>
              </a:rPr>
              <a:t> Створення ребусів (частини мови). Візуалізація — ключ до пам’яті покоління Альфа </a:t>
            </a:r>
            <a:endParaRPr lang="uk-UA" sz="2400" b="0" strike="noStrike" spc="-1">
              <a:latin typeface="Arial"/>
            </a:endParaRPr>
          </a:p>
        </p:txBody>
      </p:sp>
      <p:pic>
        <p:nvPicPr>
          <p:cNvPr id="346" name="Рисунок 345"/>
          <p:cNvPicPr/>
          <p:nvPr/>
        </p:nvPicPr>
        <p:blipFill>
          <a:blip r:embed="rId2"/>
          <a:stretch/>
        </p:blipFill>
        <p:spPr>
          <a:xfrm>
            <a:off x="4320000" y="1620000"/>
            <a:ext cx="4319280" cy="1396080"/>
          </a:xfrm>
          <a:prstGeom prst="rect">
            <a:avLst/>
          </a:prstGeom>
          <a:ln w="0">
            <a:noFill/>
          </a:ln>
        </p:spPr>
      </p:pic>
      <p:sp>
        <p:nvSpPr>
          <p:cNvPr id="347" name="Прямокутник 346"/>
          <p:cNvSpPr/>
          <p:nvPr/>
        </p:nvSpPr>
        <p:spPr>
          <a:xfrm>
            <a:off x="725760" y="3504960"/>
            <a:ext cx="774180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uk-UA" sz="2400" b="1" strike="noStrike" spc="-1">
                <a:solidFill>
                  <a:srgbClr val="002060"/>
                </a:solidFill>
                <a:latin typeface="Times New Roman"/>
                <a:ea typeface="NSimSun"/>
              </a:rPr>
              <a:t>LearningApps:</a:t>
            </a:r>
            <a:r>
              <a:rPr lang="uk-UA" sz="2400" b="0" strike="noStrike" spc="-1">
                <a:solidFill>
                  <a:srgbClr val="002060"/>
                </a:solidFill>
                <a:latin typeface="Times New Roman"/>
                <a:ea typeface="NSimSun"/>
              </a:rPr>
              <a:t> Пазли, кросворди та класифікації онлайн</a:t>
            </a:r>
            <a:endParaRPr lang="uk-UA" sz="2400" b="0" strike="noStrike" spc="-1">
              <a:latin typeface="Arial"/>
            </a:endParaRPr>
          </a:p>
        </p:txBody>
      </p:sp>
      <p:pic>
        <p:nvPicPr>
          <p:cNvPr id="348" name="Рисунок 3"/>
          <p:cNvPicPr/>
          <p:nvPr/>
        </p:nvPicPr>
        <p:blipFill>
          <a:blip r:embed="rId3"/>
          <a:stretch/>
        </p:blipFill>
        <p:spPr>
          <a:xfrm>
            <a:off x="3253320" y="4136760"/>
            <a:ext cx="2685960" cy="1802520"/>
          </a:xfrm>
          <a:prstGeom prst="rect">
            <a:avLst/>
          </a:prstGeom>
          <a:ln w="0">
            <a:noFill/>
          </a:ln>
        </p:spPr>
      </p:pic>
      <p:pic>
        <p:nvPicPr>
          <p:cNvPr id="349" name="Рисунок 348"/>
          <p:cNvPicPr/>
          <p:nvPr/>
        </p:nvPicPr>
        <p:blipFill>
          <a:blip r:embed="rId4"/>
          <a:stretch/>
        </p:blipFill>
        <p:spPr>
          <a:xfrm>
            <a:off x="6300000" y="4140000"/>
            <a:ext cx="2699280" cy="1799280"/>
          </a:xfrm>
          <a:prstGeom prst="rect">
            <a:avLst/>
          </a:prstGeom>
          <a:ln w="0">
            <a:noFill/>
          </a:ln>
        </p:spPr>
      </p:pic>
      <p:pic>
        <p:nvPicPr>
          <p:cNvPr id="350" name="Рисунок 349"/>
          <p:cNvPicPr/>
          <p:nvPr/>
        </p:nvPicPr>
        <p:blipFill>
          <a:blip r:embed="rId5"/>
          <a:stretch/>
        </p:blipFill>
        <p:spPr>
          <a:xfrm>
            <a:off x="360000" y="4186080"/>
            <a:ext cx="2666520" cy="1753200"/>
          </a:xfrm>
          <a:prstGeom prst="rect">
            <a:avLst/>
          </a:prstGeom>
          <a:ln w="0">
            <a:noFill/>
          </a:ln>
        </p:spPr>
      </p:pic>
      <p:pic>
        <p:nvPicPr>
          <p:cNvPr id="351" name="Рисунок 350"/>
          <p:cNvPicPr/>
          <p:nvPr/>
        </p:nvPicPr>
        <p:blipFill>
          <a:blip r:embed="rId6"/>
          <a:stretch/>
        </p:blipFill>
        <p:spPr>
          <a:xfrm>
            <a:off x="720000" y="1478160"/>
            <a:ext cx="3059280" cy="1667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Прямокутник 3"/>
          <p:cNvSpPr/>
          <p:nvPr/>
        </p:nvSpPr>
        <p:spPr>
          <a:xfrm>
            <a:off x="647280" y="1490040"/>
            <a:ext cx="7846560" cy="38149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1800" b="1" strike="noStrike" spc="-1" dirty="0">
                <a:solidFill>
                  <a:srgbClr val="000000"/>
                </a:solidFill>
                <a:latin typeface="Times New Roman"/>
                <a:ea typeface="NSimSun"/>
              </a:rPr>
              <a:t> </a:t>
            </a:r>
            <a:endParaRPr lang="uk-UA" sz="1800" b="0" strike="noStrike" spc="-1" dirty="0">
              <a:latin typeface="Arial"/>
            </a:endParaRPr>
          </a:p>
          <a:p>
            <a:pPr>
              <a:lnSpc>
                <a:spcPct val="100000"/>
              </a:lnSpc>
            </a:pPr>
            <a:r>
              <a:rPr lang="uk-UA" sz="1800" b="1" strike="noStrike" spc="-1" dirty="0">
                <a:solidFill>
                  <a:srgbClr val="000000"/>
                </a:solidFill>
                <a:latin typeface="Times New Roman"/>
                <a:ea typeface="NSimSun"/>
              </a:rPr>
              <a:t> </a:t>
            </a:r>
            <a:r>
              <a:rPr lang="uk-UA" sz="2800" b="1" strike="noStrike" spc="-1" dirty="0">
                <a:solidFill>
                  <a:srgbClr val="000000"/>
                </a:solidFill>
                <a:latin typeface="Monotype Corsiva"/>
                <a:ea typeface="NSimSun"/>
              </a:rPr>
              <a:t>Замість традиційних оцінок — </a:t>
            </a:r>
            <a:r>
              <a:rPr lang="uk-UA" sz="2800" b="1" strike="noStrike" spc="-1" dirty="0">
                <a:solidFill>
                  <a:srgbClr val="C00000"/>
                </a:solidFill>
                <a:latin typeface="Monotype Corsiva"/>
                <a:ea typeface="NSimSun"/>
              </a:rPr>
              <a:t>накопичення віртуальної валюти («</a:t>
            </a:r>
            <a:r>
              <a:rPr lang="uk-UA" sz="2800" b="1" strike="noStrike" spc="-1" dirty="0" err="1">
                <a:solidFill>
                  <a:srgbClr val="C00000"/>
                </a:solidFill>
                <a:latin typeface="Monotype Corsiva"/>
                <a:ea typeface="NSimSun"/>
              </a:rPr>
              <a:t>мовознайки</a:t>
            </a:r>
            <a:r>
              <a:rPr lang="uk-UA" sz="2800" b="1" strike="noStrike" spc="-1" dirty="0">
                <a:solidFill>
                  <a:srgbClr val="C00000"/>
                </a:solidFill>
                <a:latin typeface="Monotype Corsiva"/>
                <a:ea typeface="NSimSun"/>
              </a:rPr>
              <a:t>»), </a:t>
            </a:r>
            <a:r>
              <a:rPr lang="uk-UA" sz="2800" b="1" strike="noStrike" spc="-1" dirty="0">
                <a:solidFill>
                  <a:srgbClr val="000000"/>
                </a:solidFill>
                <a:latin typeface="Monotype Corsiva"/>
                <a:ea typeface="NSimSun"/>
              </a:rPr>
              <a:t>яку можна обміняти на </a:t>
            </a:r>
            <a:r>
              <a:rPr lang="uk-UA" sz="2800" b="1" strike="noStrike" spc="-1" dirty="0">
                <a:solidFill>
                  <a:srgbClr val="C00000"/>
                </a:solidFill>
                <a:latin typeface="Monotype Corsiva"/>
                <a:ea typeface="NSimSun"/>
              </a:rPr>
              <a:t>«</a:t>
            </a:r>
            <a:r>
              <a:rPr lang="uk-UA" sz="2800" b="1" strike="noStrike" spc="-1" dirty="0" err="1">
                <a:solidFill>
                  <a:srgbClr val="C00000"/>
                </a:solidFill>
                <a:latin typeface="Monotype Corsiva"/>
                <a:ea typeface="NSimSun"/>
              </a:rPr>
              <a:t>бонусну</a:t>
            </a:r>
            <a:r>
              <a:rPr lang="uk-UA" sz="2800" b="1" strike="noStrike" spc="-1" dirty="0">
                <a:solidFill>
                  <a:srgbClr val="C00000"/>
                </a:solidFill>
                <a:latin typeface="Monotype Corsiva"/>
                <a:ea typeface="NSimSun"/>
              </a:rPr>
              <a:t> кому» </a:t>
            </a:r>
            <a:r>
              <a:rPr lang="uk-UA" sz="2800" b="1" strike="noStrike" spc="-1" dirty="0">
                <a:solidFill>
                  <a:srgbClr val="000000"/>
                </a:solidFill>
                <a:latin typeface="Monotype Corsiva"/>
                <a:ea typeface="NSimSun"/>
              </a:rPr>
              <a:t>в контрольній. Перехід від оцінки-</a:t>
            </a:r>
            <a:r>
              <a:rPr lang="uk-UA" sz="2800" b="1" strike="noStrike" spc="-1" dirty="0" err="1">
                <a:solidFill>
                  <a:srgbClr val="000000"/>
                </a:solidFill>
                <a:latin typeface="Monotype Corsiva"/>
                <a:ea typeface="NSimSun"/>
              </a:rPr>
              <a:t>вироку</a:t>
            </a:r>
            <a:r>
              <a:rPr lang="uk-UA" sz="2800" b="1" strike="noStrike" spc="-1" dirty="0">
                <a:solidFill>
                  <a:srgbClr val="000000"/>
                </a:solidFill>
                <a:latin typeface="Monotype Corsiva"/>
                <a:ea typeface="NSimSun"/>
              </a:rPr>
              <a:t> до оцінки-стимулу. Система «</a:t>
            </a:r>
            <a:r>
              <a:rPr lang="uk-UA" sz="2800" b="1" strike="noStrike" spc="-1" dirty="0" err="1">
                <a:solidFill>
                  <a:srgbClr val="000000"/>
                </a:solidFill>
                <a:latin typeface="Monotype Corsiva"/>
                <a:ea typeface="NSimSun"/>
              </a:rPr>
              <a:t>Бейджів</a:t>
            </a:r>
            <a:r>
              <a:rPr lang="uk-UA" sz="2800" b="1" strike="noStrike" spc="-1" dirty="0">
                <a:solidFill>
                  <a:srgbClr val="000000"/>
                </a:solidFill>
                <a:latin typeface="Monotype Corsiva"/>
                <a:ea typeface="NSimSun"/>
              </a:rPr>
              <a:t>». Наприклад: </a:t>
            </a:r>
            <a:r>
              <a:rPr lang="uk-UA" sz="2800" b="1" strike="noStrike" spc="-1" dirty="0" err="1">
                <a:solidFill>
                  <a:srgbClr val="000000"/>
                </a:solidFill>
                <a:latin typeface="Monotype Corsiva"/>
                <a:ea typeface="NSimSun"/>
              </a:rPr>
              <a:t>бейдж</a:t>
            </a:r>
            <a:r>
              <a:rPr lang="uk-UA" sz="2800" b="1" strike="noStrike" spc="-1" dirty="0">
                <a:solidFill>
                  <a:srgbClr val="000000"/>
                </a:solidFill>
                <a:latin typeface="Monotype Corsiva"/>
                <a:ea typeface="NSimSun"/>
              </a:rPr>
              <a:t> «</a:t>
            </a:r>
            <a:r>
              <a:rPr lang="uk-UA" sz="2800" b="1" strike="noStrike" spc="-1" dirty="0" err="1">
                <a:solidFill>
                  <a:srgbClr val="000000"/>
                </a:solidFill>
                <a:latin typeface="Monotype Corsiva"/>
                <a:ea typeface="NSimSun"/>
              </a:rPr>
              <a:t>Неофільний</a:t>
            </a:r>
            <a:r>
              <a:rPr lang="uk-UA" sz="2800" b="1" strike="noStrike" spc="-1" dirty="0">
                <a:solidFill>
                  <a:srgbClr val="000000"/>
                </a:solidFill>
                <a:latin typeface="Monotype Corsiva"/>
                <a:ea typeface="NSimSun"/>
              </a:rPr>
              <a:t> лінгвіст» (за вживання неологізмів), «Орфографічний щит» (за роботу без жодної помилки протягом тижня). </a:t>
            </a:r>
            <a:r>
              <a:rPr lang="uk-UA" sz="2800" b="1" strike="noStrike" spc="-1" dirty="0">
                <a:solidFill>
                  <a:srgbClr val="C00000"/>
                </a:solidFill>
                <a:latin typeface="Monotype Corsiva"/>
                <a:ea typeface="NSimSun"/>
              </a:rPr>
              <a:t>Замініть оцінку на "рівень майстерності". </a:t>
            </a:r>
            <a:endParaRPr lang="uk-UA" sz="2800" b="0" strike="noStrike" spc="-1" dirty="0">
              <a:solidFill>
                <a:srgbClr val="C00000"/>
              </a:solidFill>
              <a:latin typeface="Arial"/>
            </a:endParaRPr>
          </a:p>
        </p:txBody>
      </p:sp>
      <p:sp>
        <p:nvSpPr>
          <p:cNvPr id="353" name="Блок-схема: перфолента 5"/>
          <p:cNvSpPr/>
          <p:nvPr/>
        </p:nvSpPr>
        <p:spPr>
          <a:xfrm>
            <a:off x="457200" y="10440"/>
            <a:ext cx="8227080" cy="1496880"/>
          </a:xfrm>
          <a:prstGeom prst="flowChartPunchedTape">
            <a:avLst/>
          </a:prstGeom>
          <a:solidFill>
            <a:schemeClr val="accent5">
              <a:lumMod val="20000"/>
              <a:lumOff val="8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uk-UA" sz="4000" b="1" strike="noStrike" spc="-1">
                <a:solidFill>
                  <a:srgbClr val="FF0000"/>
                </a:solidFill>
                <a:latin typeface="Monotype Corsiva"/>
                <a:ea typeface="NSimSun"/>
              </a:rPr>
              <a:t>Гейміфікація системи оцінювання</a:t>
            </a:r>
            <a:endParaRPr lang="uk-UA" sz="4000" b="0" strike="noStrike" spc="-1">
              <a:latin typeface="Arial"/>
            </a:endParaRPr>
          </a:p>
        </p:txBody>
      </p:sp>
      <p:pic>
        <p:nvPicPr>
          <p:cNvPr id="354" name="Picture 2"/>
          <p:cNvPicPr/>
          <p:nvPr/>
        </p:nvPicPr>
        <p:blipFill>
          <a:blip r:embed="rId2"/>
          <a:stretch/>
        </p:blipFill>
        <p:spPr>
          <a:xfrm>
            <a:off x="5940000" y="4787280"/>
            <a:ext cx="3171600" cy="20700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Прямокутник 354"/>
          <p:cNvSpPr/>
          <p:nvPr/>
        </p:nvSpPr>
        <p:spPr>
          <a:xfrm>
            <a:off x="540000" y="540000"/>
            <a:ext cx="7739280" cy="436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uk-UA" sz="2800" b="1" strike="noStrike" spc="-1" dirty="0">
                <a:solidFill>
                  <a:srgbClr val="C00000"/>
                </a:solidFill>
                <a:latin typeface="Monotype Corsiva"/>
                <a:ea typeface="NSimSun"/>
              </a:rPr>
              <a:t>Система бонусів та </a:t>
            </a:r>
            <a:r>
              <a:rPr lang="uk-UA" sz="2800" b="1" strike="noStrike" spc="-1" dirty="0" err="1">
                <a:solidFill>
                  <a:srgbClr val="C00000"/>
                </a:solidFill>
                <a:latin typeface="Monotype Corsiva"/>
                <a:ea typeface="NSimSun"/>
              </a:rPr>
              <a:t>бейджів</a:t>
            </a:r>
            <a:r>
              <a:rPr lang="uk-UA" sz="2800" b="1" strike="noStrike" spc="-1" dirty="0">
                <a:solidFill>
                  <a:srgbClr val="C00000"/>
                </a:solidFill>
                <a:latin typeface="Monotype Corsiva"/>
                <a:ea typeface="NSimSun"/>
              </a:rPr>
              <a:t> мотивує навіть тих учнів, </a:t>
            </a:r>
            <a:endParaRPr lang="uk-UA" sz="2800" b="0" strike="noStrike" spc="-1" dirty="0">
              <a:solidFill>
                <a:srgbClr val="C00000"/>
              </a:solidFill>
              <a:latin typeface="Arial"/>
            </a:endParaRPr>
          </a:p>
          <a:p>
            <a:pPr algn="ctr">
              <a:lnSpc>
                <a:spcPct val="100000"/>
              </a:lnSpc>
            </a:pPr>
            <a:r>
              <a:rPr lang="uk-UA" sz="2800" b="1" strike="noStrike" spc="-1" dirty="0">
                <a:solidFill>
                  <a:srgbClr val="C00000"/>
                </a:solidFill>
                <a:latin typeface="Monotype Corsiva"/>
                <a:ea typeface="NSimSun"/>
              </a:rPr>
              <a:t>які зазвичай пасивні»</a:t>
            </a:r>
            <a:endParaRPr lang="uk-UA" sz="2800" b="0" strike="noStrike" spc="-1" dirty="0">
              <a:solidFill>
                <a:srgbClr val="C00000"/>
              </a:solidFill>
              <a:latin typeface="Arial"/>
            </a:endParaRPr>
          </a:p>
          <a:p>
            <a:pPr>
              <a:lnSpc>
                <a:spcPct val="100000"/>
              </a:lnSpc>
            </a:pPr>
            <a:r>
              <a:rPr lang="uk-UA" sz="2800" b="1" strike="noStrike" spc="-1" dirty="0">
                <a:solidFill>
                  <a:srgbClr val="000000"/>
                </a:solidFill>
                <a:latin typeface="Monotype Corsiva"/>
                <a:ea typeface="NSimSun"/>
              </a:rPr>
              <a:t>                                  Як може виглядати валюта</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Назва: </a:t>
            </a:r>
            <a:r>
              <a:rPr lang="uk-UA" sz="2800" b="1" strike="noStrike" spc="-1" dirty="0" err="1">
                <a:solidFill>
                  <a:srgbClr val="C00000"/>
                </a:solidFill>
                <a:latin typeface="Monotype Corsiva"/>
                <a:ea typeface="NSimSun"/>
              </a:rPr>
              <a:t>Мовознайки</a:t>
            </a:r>
            <a:r>
              <a:rPr lang="uk-UA" sz="2800" b="1" strike="noStrike" spc="-1" dirty="0">
                <a:solidFill>
                  <a:srgbClr val="000000"/>
                </a:solidFill>
                <a:latin typeface="Monotype Corsiva"/>
                <a:ea typeface="NSimSun"/>
              </a:rPr>
              <a:t> 📚</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                                Можна придумати різні назви:</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1. </a:t>
            </a:r>
            <a:r>
              <a:rPr lang="uk-UA" sz="2800" b="1" strike="noStrike" spc="-1" dirty="0" err="1">
                <a:solidFill>
                  <a:srgbClr val="000000"/>
                </a:solidFill>
                <a:latin typeface="Monotype Corsiva"/>
                <a:ea typeface="NSimSun"/>
              </a:rPr>
              <a:t>Мовчики</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2. Граматики</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3. </a:t>
            </a:r>
            <a:r>
              <a:rPr lang="uk-UA" sz="2800" b="1" strike="noStrike" spc="-1" dirty="0" err="1">
                <a:solidFill>
                  <a:srgbClr val="000000"/>
                </a:solidFill>
                <a:latin typeface="Monotype Corsiva"/>
                <a:ea typeface="NSimSun"/>
              </a:rPr>
              <a:t>Філологічки</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4. </a:t>
            </a:r>
            <a:r>
              <a:rPr lang="uk-UA" sz="2800" b="1" strike="noStrike" spc="-1" dirty="0" err="1">
                <a:solidFill>
                  <a:srgbClr val="000000"/>
                </a:solidFill>
                <a:latin typeface="Monotype Corsiva"/>
                <a:ea typeface="NSimSun"/>
              </a:rPr>
              <a:t>Літкоіни</a:t>
            </a:r>
            <a:endParaRPr lang="uk-UA" sz="2800" b="0" strike="noStrike" spc="-1" dirty="0">
              <a:latin typeface="Arial"/>
            </a:endParaRPr>
          </a:p>
          <a:p>
            <a:pPr>
              <a:lnSpc>
                <a:spcPct val="100000"/>
              </a:lnSpc>
            </a:pPr>
            <a:r>
              <a:rPr lang="uk-UA" sz="2800" b="1" strike="noStrike" spc="-1" dirty="0">
                <a:solidFill>
                  <a:srgbClr val="000000"/>
                </a:solidFill>
                <a:latin typeface="Monotype Corsiva"/>
                <a:ea typeface="NSimSun"/>
              </a:rPr>
              <a:t>5. Словники</a:t>
            </a:r>
            <a:endParaRPr lang="uk-UA" sz="2800" b="0" strike="noStrike" spc="-1" dirty="0">
              <a:latin typeface="Arial"/>
            </a:endParaRPr>
          </a:p>
        </p:txBody>
      </p:sp>
      <p:pic>
        <p:nvPicPr>
          <p:cNvPr id="356" name="Рисунок 355"/>
          <p:cNvPicPr/>
          <p:nvPr/>
        </p:nvPicPr>
        <p:blipFill>
          <a:blip r:embed="rId2"/>
          <a:stretch/>
        </p:blipFill>
        <p:spPr>
          <a:xfrm>
            <a:off x="3780000" y="2813400"/>
            <a:ext cx="4767480" cy="31258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Прямокутник 356"/>
          <p:cNvSpPr/>
          <p:nvPr/>
        </p:nvSpPr>
        <p:spPr>
          <a:xfrm>
            <a:off x="180000" y="-279360"/>
            <a:ext cx="8715600" cy="981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strike="noStrike" spc="-1" dirty="0">
              <a:latin typeface="Arial"/>
            </a:endParaRPr>
          </a:p>
          <a:p>
            <a:pPr algn="ctr">
              <a:lnSpc>
                <a:spcPct val="100000"/>
              </a:lnSpc>
            </a:pPr>
            <a:r>
              <a:rPr lang="uk-UA" sz="2800" b="1" strike="noStrike" spc="-1" dirty="0">
                <a:solidFill>
                  <a:srgbClr val="C00000"/>
                </a:solidFill>
                <a:latin typeface="Monotype Corsiva"/>
                <a:ea typeface="NSimSun"/>
              </a:rPr>
              <a:t>За що учні отримують «</a:t>
            </a:r>
            <a:r>
              <a:rPr lang="uk-UA" sz="2800" b="1" strike="noStrike" spc="-1" dirty="0" err="1">
                <a:solidFill>
                  <a:srgbClr val="C00000"/>
                </a:solidFill>
                <a:latin typeface="Monotype Corsiva"/>
                <a:ea typeface="NSimSun"/>
              </a:rPr>
              <a:t>мовознайки</a:t>
            </a:r>
            <a:r>
              <a:rPr lang="uk-UA" sz="2800" b="1" strike="noStrike" spc="-1" dirty="0">
                <a:solidFill>
                  <a:srgbClr val="C00000"/>
                </a:solidFill>
                <a:latin typeface="Monotype Corsiva"/>
                <a:ea typeface="NSimSun"/>
              </a:rPr>
              <a:t>»</a:t>
            </a:r>
            <a:endParaRPr lang="uk-UA" sz="2800" b="0" strike="noStrike" spc="-1" dirty="0">
              <a:solidFill>
                <a:srgbClr val="C00000"/>
              </a:solidFill>
              <a:latin typeface="Arial"/>
            </a:endParaRPr>
          </a:p>
          <a:p>
            <a:pPr>
              <a:lnSpc>
                <a:spcPct val="100000"/>
              </a:lnSpc>
            </a:pPr>
            <a:r>
              <a:rPr lang="uk-UA" sz="2800" b="1" strike="noStrike" spc="-1" dirty="0">
                <a:solidFill>
                  <a:srgbClr val="C00000"/>
                </a:solidFill>
                <a:latin typeface="Monotype Corsiva"/>
                <a:ea typeface="NSimSun"/>
              </a:rPr>
              <a:t>              Учні можуть заробляти валюту за:</a:t>
            </a:r>
            <a:endParaRPr lang="uk-UA" sz="2800" b="0" strike="noStrike" spc="-1" dirty="0">
              <a:solidFill>
                <a:srgbClr val="C00000"/>
              </a:solidFill>
              <a:latin typeface="Arial"/>
            </a:endParaRPr>
          </a:p>
          <a:p>
            <a:pPr algn="ctr">
              <a:lnSpc>
                <a:spcPct val="100000"/>
              </a:lnSpc>
            </a:pPr>
            <a:r>
              <a:rPr lang="uk-UA" sz="2800" b="1" strike="noStrike" spc="-1" dirty="0">
                <a:solidFill>
                  <a:srgbClr val="000000"/>
                </a:solidFill>
                <a:latin typeface="Monotype Corsiva"/>
                <a:ea typeface="NSimSun"/>
              </a:rPr>
              <a:t>- правильні відповіді на уроці;</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виконання творчих завдань;</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перемогу в </a:t>
            </a:r>
            <a:r>
              <a:rPr lang="uk-UA" sz="2800" b="1" strike="noStrike" spc="-1" dirty="0" err="1">
                <a:solidFill>
                  <a:srgbClr val="000000"/>
                </a:solidFill>
                <a:latin typeface="Monotype Corsiva"/>
                <a:ea typeface="NSimSun"/>
              </a:rPr>
              <a:t>мовних</a:t>
            </a:r>
            <a:r>
              <a:rPr lang="uk-UA" sz="2800" b="1" strike="noStrike" spc="-1" dirty="0">
                <a:solidFill>
                  <a:srgbClr val="000000"/>
                </a:solidFill>
                <a:latin typeface="Monotype Corsiva"/>
                <a:ea typeface="NSimSun"/>
              </a:rPr>
              <a:t> іграх;</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активність на уроці;</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допомогу однокласникам;</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виконане домашнє завдання.</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a:t>
            </a:r>
            <a:r>
              <a:rPr lang="uk-UA" sz="2800" b="1" strike="noStrike" spc="-1" dirty="0">
                <a:solidFill>
                  <a:srgbClr val="C00000"/>
                </a:solidFill>
                <a:latin typeface="Monotype Corsiva"/>
                <a:ea typeface="NSimSun"/>
              </a:rPr>
              <a:t>На що можна обміняти валюту</a:t>
            </a:r>
            <a:endParaRPr lang="uk-UA" sz="2800" b="0" strike="noStrike" spc="-1" dirty="0">
              <a:solidFill>
                <a:srgbClr val="C00000"/>
              </a:solidFill>
              <a:latin typeface="Arial"/>
            </a:endParaRPr>
          </a:p>
          <a:p>
            <a:pPr algn="ctr">
              <a:lnSpc>
                <a:spcPct val="100000"/>
              </a:lnSpc>
            </a:pPr>
            <a:r>
              <a:rPr lang="uk-UA" sz="2800" b="1" strike="noStrike" spc="-1" dirty="0">
                <a:solidFill>
                  <a:srgbClr val="C00000"/>
                </a:solidFill>
                <a:latin typeface="Monotype Corsiva"/>
                <a:ea typeface="NSimSun"/>
              </a:rPr>
              <a:t>Накопичені </a:t>
            </a:r>
            <a:r>
              <a:rPr lang="uk-UA" sz="2800" b="1" strike="noStrike" spc="-1" dirty="0" err="1">
                <a:solidFill>
                  <a:srgbClr val="C00000"/>
                </a:solidFill>
                <a:latin typeface="Monotype Corsiva"/>
                <a:ea typeface="NSimSun"/>
              </a:rPr>
              <a:t>мовознайки</a:t>
            </a:r>
            <a:r>
              <a:rPr lang="uk-UA" sz="2800" b="1" strike="noStrike" spc="-1" dirty="0">
                <a:solidFill>
                  <a:srgbClr val="C00000"/>
                </a:solidFill>
                <a:latin typeface="Monotype Corsiva"/>
                <a:ea typeface="NSimSun"/>
              </a:rPr>
              <a:t> можна витратити на:</a:t>
            </a:r>
            <a:endParaRPr lang="uk-UA" sz="2800" b="0" strike="noStrike" spc="-1" dirty="0">
              <a:solidFill>
                <a:srgbClr val="C00000"/>
              </a:solidFill>
              <a:latin typeface="Arial"/>
            </a:endParaRPr>
          </a:p>
          <a:p>
            <a:pPr algn="ctr">
              <a:lnSpc>
                <a:spcPct val="100000"/>
              </a:lnSpc>
            </a:pPr>
            <a:r>
              <a:rPr lang="uk-UA" sz="2800" b="1" strike="noStrike" spc="-1" dirty="0">
                <a:solidFill>
                  <a:srgbClr val="000000"/>
                </a:solidFill>
                <a:latin typeface="Monotype Corsiva"/>
                <a:ea typeface="NSimSun"/>
              </a:rPr>
              <a:t>-  підказку на контрольній;</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додатковий бал;</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право не відповідати на одному уроці;</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бонус у грі;</a:t>
            </a:r>
            <a:endParaRPr lang="uk-UA" sz="2800" b="0" strike="noStrike" spc="-1" dirty="0">
              <a:latin typeface="Arial"/>
            </a:endParaRPr>
          </a:p>
          <a:p>
            <a:pPr algn="ctr">
              <a:lnSpc>
                <a:spcPct val="100000"/>
              </a:lnSpc>
            </a:pPr>
            <a:r>
              <a:rPr lang="uk-UA" sz="2800" b="1" strike="noStrike" spc="-1" dirty="0">
                <a:solidFill>
                  <a:srgbClr val="000000"/>
                </a:solidFill>
                <a:latin typeface="Monotype Corsiva"/>
                <a:ea typeface="NSimSun"/>
              </a:rPr>
              <a:t>- вибір завдання або гри.</a:t>
            </a:r>
            <a:endParaRPr lang="uk-UA"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Блок-схема: решение 1"/>
          <p:cNvSpPr/>
          <p:nvPr/>
        </p:nvSpPr>
        <p:spPr>
          <a:xfrm>
            <a:off x="0" y="885960"/>
            <a:ext cx="3337920" cy="2212200"/>
          </a:xfrm>
          <a:prstGeom prst="flowChartDecision">
            <a:avLst/>
          </a:prstGeom>
          <a:solidFill>
            <a:srgbClr val="FFDBB6"/>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Правильна відповідь-1мовознайка</a:t>
            </a:r>
            <a:endParaRPr lang="uk-UA" sz="2400" b="0" strike="noStrike" spc="-1">
              <a:latin typeface="Arial"/>
            </a:endParaRPr>
          </a:p>
        </p:txBody>
      </p:sp>
      <p:sp>
        <p:nvSpPr>
          <p:cNvPr id="359" name="Блок-схема: решение 2"/>
          <p:cNvSpPr/>
          <p:nvPr/>
        </p:nvSpPr>
        <p:spPr>
          <a:xfrm>
            <a:off x="2880000" y="1260000"/>
            <a:ext cx="3175560" cy="2212200"/>
          </a:xfrm>
          <a:prstGeom prst="flowChartDecision">
            <a:avLst/>
          </a:prstGeom>
          <a:solidFill>
            <a:srgbClr val="FFDBB6"/>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Допомога в грі-3 мовознайки</a:t>
            </a:r>
            <a:endParaRPr lang="uk-UA" sz="2400" b="0" strike="noStrike" spc="-1">
              <a:latin typeface="Arial"/>
            </a:endParaRPr>
          </a:p>
        </p:txBody>
      </p:sp>
      <p:sp>
        <p:nvSpPr>
          <p:cNvPr id="360" name="Блок-схема: решение 3"/>
          <p:cNvSpPr/>
          <p:nvPr/>
        </p:nvSpPr>
        <p:spPr>
          <a:xfrm>
            <a:off x="5958000" y="900000"/>
            <a:ext cx="3120480" cy="2159280"/>
          </a:xfrm>
          <a:prstGeom prst="flowChartDecision">
            <a:avLst/>
          </a:prstGeom>
          <a:solidFill>
            <a:srgbClr val="FFDBB6"/>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Творче завдання-5 мовознайок</a:t>
            </a:r>
            <a:endParaRPr lang="uk-UA" sz="2400" b="0" strike="noStrike" spc="-1">
              <a:latin typeface="Arial"/>
            </a:endParaRPr>
          </a:p>
        </p:txBody>
      </p:sp>
      <p:sp>
        <p:nvSpPr>
          <p:cNvPr id="361" name="Блок-схема: решение 4"/>
          <p:cNvSpPr/>
          <p:nvPr/>
        </p:nvSpPr>
        <p:spPr>
          <a:xfrm>
            <a:off x="360000" y="0"/>
            <a:ext cx="8279280" cy="1259280"/>
          </a:xfrm>
          <a:prstGeom prst="flowChartDecision">
            <a:avLst/>
          </a:prstGeom>
          <a:solidFill>
            <a:srgbClr val="E0C2CD"/>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Приклад системи</a:t>
            </a:r>
            <a:endParaRPr lang="uk-UA" sz="2400" b="0" strike="noStrike" spc="-1">
              <a:latin typeface="Arial"/>
            </a:endParaRPr>
          </a:p>
        </p:txBody>
      </p:sp>
      <p:sp>
        <p:nvSpPr>
          <p:cNvPr id="362" name="Блок-схема: решение 5"/>
          <p:cNvSpPr/>
          <p:nvPr/>
        </p:nvSpPr>
        <p:spPr>
          <a:xfrm>
            <a:off x="146160" y="3420000"/>
            <a:ext cx="8853120" cy="1337760"/>
          </a:xfrm>
          <a:prstGeom prst="flowChartDecision">
            <a:avLst/>
          </a:prstGeom>
          <a:solidFill>
            <a:srgbClr val="00A933"/>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Обмін</a:t>
            </a:r>
            <a:endParaRPr lang="uk-UA" sz="2400" b="0" strike="noStrike" spc="-1">
              <a:latin typeface="Arial"/>
            </a:endParaRPr>
          </a:p>
        </p:txBody>
      </p:sp>
      <p:sp>
        <p:nvSpPr>
          <p:cNvPr id="363" name="Блок-схема: решение 6"/>
          <p:cNvSpPr/>
          <p:nvPr/>
        </p:nvSpPr>
        <p:spPr>
          <a:xfrm>
            <a:off x="0" y="4500000"/>
            <a:ext cx="3239280" cy="1799280"/>
          </a:xfrm>
          <a:prstGeom prst="flowChartDecision">
            <a:avLst/>
          </a:prstGeom>
          <a:solidFill>
            <a:srgbClr val="D4EA6B"/>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5 мовознайок-підказка</a:t>
            </a:r>
            <a:endParaRPr lang="uk-UA" sz="2400" b="0" strike="noStrike" spc="-1">
              <a:latin typeface="Arial"/>
            </a:endParaRPr>
          </a:p>
        </p:txBody>
      </p:sp>
      <p:sp>
        <p:nvSpPr>
          <p:cNvPr id="364" name="Блок-схема: решение 7"/>
          <p:cNvSpPr/>
          <p:nvPr/>
        </p:nvSpPr>
        <p:spPr>
          <a:xfrm>
            <a:off x="2906640" y="4831920"/>
            <a:ext cx="3120480" cy="1799280"/>
          </a:xfrm>
          <a:prstGeom prst="flowChartDecision">
            <a:avLst/>
          </a:prstGeom>
          <a:solidFill>
            <a:srgbClr val="D4EA6B"/>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10 мовознайок-+1 бал</a:t>
            </a:r>
            <a:endParaRPr lang="uk-UA" sz="2400" b="0" strike="noStrike" spc="-1">
              <a:latin typeface="Arial"/>
            </a:endParaRPr>
          </a:p>
        </p:txBody>
      </p:sp>
      <p:sp>
        <p:nvSpPr>
          <p:cNvPr id="365" name="Блок-схема: решение 8"/>
          <p:cNvSpPr/>
          <p:nvPr/>
        </p:nvSpPr>
        <p:spPr>
          <a:xfrm>
            <a:off x="5896440" y="4487760"/>
            <a:ext cx="3300480" cy="1799280"/>
          </a:xfrm>
          <a:prstGeom prst="flowChartDecision">
            <a:avLst/>
          </a:prstGeom>
          <a:solidFill>
            <a:srgbClr val="D4EA6B"/>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15 мовознайок- пропустити відповідь</a:t>
            </a:r>
            <a:endParaRPr lang="uk-UA"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Прямокутник 341"/>
          <p:cNvSpPr/>
          <p:nvPr/>
        </p:nvSpPr>
        <p:spPr>
          <a:xfrm>
            <a:off x="48960" y="620640"/>
            <a:ext cx="9092880" cy="162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uk-UA" sz="2400" b="1" i="1" strike="noStrike" spc="-1">
                <a:solidFill>
                  <a:srgbClr val="953735"/>
                </a:solidFill>
                <a:latin typeface="Monotype Corsiva"/>
                <a:ea typeface="DejaVu Sans"/>
              </a:rPr>
              <a:t>Отже, ігрова діяльність школярів є важливим засобом формування особистості дитини. </a:t>
            </a:r>
            <a:endParaRPr lang="uk-UA" sz="2400" b="0" strike="noStrike" spc="-1">
              <a:latin typeface="Arial"/>
            </a:endParaRPr>
          </a:p>
          <a:p>
            <a:pPr algn="ctr">
              <a:lnSpc>
                <a:spcPct val="100000"/>
              </a:lnSpc>
            </a:pPr>
            <a:r>
              <a:rPr lang="uk-UA" sz="2400" b="1" i="1" strike="noStrike" spc="-1">
                <a:solidFill>
                  <a:srgbClr val="953735"/>
                </a:solidFill>
                <a:latin typeface="Monotype Corsiva"/>
                <a:ea typeface="DejaVu Sans"/>
              </a:rPr>
              <a:t>Щоб діти працювали на уроці творчо, потрібно обгрунтовувати  умови, потреби в цьому, створюю певні ситуації, спонукати до мислення. </a:t>
            </a:r>
            <a:endParaRPr lang="uk-UA" sz="2400" b="0" strike="noStrike" spc="-1">
              <a:latin typeface="Arial"/>
            </a:endParaRPr>
          </a:p>
          <a:p>
            <a:pPr algn="ctr">
              <a:lnSpc>
                <a:spcPct val="100000"/>
              </a:lnSpc>
            </a:pPr>
            <a:r>
              <a:rPr lang="uk-UA" sz="2400" b="1" i="1" strike="noStrike" spc="-1">
                <a:solidFill>
                  <a:srgbClr val="953735"/>
                </a:solidFill>
                <a:latin typeface="Monotype Corsiva"/>
                <a:ea typeface="DejaVu Sans"/>
              </a:rPr>
              <a:t>У процесі  роботи лише вдала інтеграція сучасних педагогічних технологій інтерактивного, </a:t>
            </a:r>
            <a:endParaRPr lang="uk-UA" sz="2400" b="0" strike="noStrike" spc="-1">
              <a:latin typeface="Arial"/>
            </a:endParaRPr>
          </a:p>
          <a:p>
            <a:pPr algn="ctr">
              <a:lnSpc>
                <a:spcPct val="100000"/>
              </a:lnSpc>
            </a:pPr>
            <a:r>
              <a:rPr lang="uk-UA" sz="2400" b="1" i="1" strike="noStrike" spc="-1">
                <a:solidFill>
                  <a:srgbClr val="953735"/>
                </a:solidFill>
                <a:latin typeface="Monotype Corsiva"/>
                <a:ea typeface="DejaVu Sans"/>
              </a:rPr>
              <a:t>особистісно-орієнтованого навчання на основі постійного розвитку критичного мислення учнів дасть змогу розвивати творчі здібності, а значить, </a:t>
            </a:r>
            <a:endParaRPr lang="uk-UA" sz="2400" b="0" strike="noStrike" spc="-1">
              <a:latin typeface="Arial"/>
            </a:endParaRPr>
          </a:p>
          <a:p>
            <a:pPr algn="ctr">
              <a:lnSpc>
                <a:spcPct val="100000"/>
              </a:lnSpc>
            </a:pPr>
            <a:r>
              <a:rPr lang="uk-UA" sz="2400" b="1" i="1" strike="noStrike" spc="-1">
                <a:solidFill>
                  <a:srgbClr val="953735"/>
                </a:solidFill>
                <a:latin typeface="Monotype Corsiva"/>
                <a:ea typeface="DejaVu Sans"/>
              </a:rPr>
              <a:t> і формувати творчу особистість учня</a:t>
            </a:r>
            <a:r>
              <a:rPr lang="uk-UA" sz="2400" b="0" strike="noStrike" spc="-1">
                <a:solidFill>
                  <a:srgbClr val="953735"/>
                </a:solidFill>
                <a:latin typeface="Monotype Corsiva"/>
                <a:ea typeface="DejaVu Sans"/>
              </a:rPr>
              <a:t>.</a:t>
            </a:r>
            <a:endParaRPr lang="uk-UA" sz="2400" b="0" strike="noStrike" spc="-1">
              <a:latin typeface="Arial"/>
            </a:endParaRPr>
          </a:p>
        </p:txBody>
      </p:sp>
      <p:pic>
        <p:nvPicPr>
          <p:cNvPr id="367" name="Picture 2"/>
          <p:cNvPicPr/>
          <p:nvPr/>
        </p:nvPicPr>
        <p:blipFill>
          <a:blip r:embed="rId2"/>
          <a:stretch/>
        </p:blipFill>
        <p:spPr>
          <a:xfrm>
            <a:off x="5613480" y="4221000"/>
            <a:ext cx="3528360" cy="2302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Прямокутник 343"/>
          <p:cNvSpPr/>
          <p:nvPr/>
        </p:nvSpPr>
        <p:spPr>
          <a:xfrm>
            <a:off x="612720" y="260640"/>
            <a:ext cx="7845840" cy="469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uk-UA" sz="2000" b="0" strike="noStrike" spc="-1">
                <a:solidFill>
                  <a:srgbClr val="002060"/>
                </a:solidFill>
                <a:latin typeface="Times New Roman"/>
                <a:ea typeface="DejaVu Sans"/>
              </a:rPr>
              <a:t>	</a:t>
            </a:r>
            <a:r>
              <a:rPr lang="uk-UA" sz="2400" b="1" strike="noStrike" spc="-1">
                <a:solidFill>
                  <a:srgbClr val="002060"/>
                </a:solidFill>
                <a:latin typeface="Monotype Corsiva"/>
                <a:ea typeface="DejaVu Sans"/>
              </a:rPr>
              <a:t>Вдало проведена робота завжди потребує значних зусиль і плідної співпраці вчителя і учня. Стосовно цього приходить на думку одна давня притча. </a:t>
            </a:r>
            <a:r>
              <a:rPr lang="uk-UA" sz="2400" b="1" i="1" strike="noStrike" spc="-1">
                <a:solidFill>
                  <a:srgbClr val="C00000"/>
                </a:solidFill>
                <a:latin typeface="Monotype Corsiva"/>
                <a:ea typeface="DejaVu Sans"/>
              </a:rPr>
              <a:t>У середні віки у французькому місті Шарті будували собор. Якось трьох чоловіків, які виконували однакову роботу-перевозили камінь, запитали: « Слухайте, друзі, що ви робите?» Перший робітник похмуро глянув і роздратовано відповів: «Тобі що, повилазило? Не бачиш-камінь тягаю на майданчик, хай йому грець!» Другий спокійно сказав: «Що роблю? Заробляю на кусень хліба для своєї родини.»   А третій розігнувся, витер спітніле чоло, усміхнувся і з гордістю сказав: «Я будую Шартський собор!»</a:t>
            </a:r>
            <a:endParaRPr lang="uk-UA" sz="2400" b="0" strike="noStrike" spc="-1">
              <a:latin typeface="Arial"/>
            </a:endParaRPr>
          </a:p>
          <a:p>
            <a:pPr>
              <a:lnSpc>
                <a:spcPct val="100000"/>
              </a:lnSpc>
            </a:pPr>
            <a:r>
              <a:rPr lang="uk-UA" sz="2400" b="1" strike="noStrike" spc="-1">
                <a:solidFill>
                  <a:srgbClr val="000000"/>
                </a:solidFill>
                <a:latin typeface="Monotype Corsiva"/>
                <a:ea typeface="DejaVu Sans"/>
              </a:rPr>
              <a:t>	</a:t>
            </a:r>
            <a:r>
              <a:rPr lang="uk-UA" sz="2400" b="1" strike="noStrike" spc="-1">
                <a:solidFill>
                  <a:srgbClr val="002060"/>
                </a:solidFill>
                <a:latin typeface="Monotype Corsiva"/>
                <a:ea typeface="DejaVu Sans"/>
              </a:rPr>
              <a:t>Ідея цієї притчі актуальна і нині: праця не лише нестерпний тягар чи засіб для матеріального забезпечення, а й – найперше - джерело творчості й щастя.</a:t>
            </a:r>
            <a:endParaRPr lang="uk-UA" sz="2400" b="0" strike="noStrike" spc="-1">
              <a:latin typeface="Arial"/>
            </a:endParaRPr>
          </a:p>
        </p:txBody>
      </p:sp>
      <p:pic>
        <p:nvPicPr>
          <p:cNvPr id="369" name="Picture 2"/>
          <p:cNvPicPr/>
          <p:nvPr/>
        </p:nvPicPr>
        <p:blipFill>
          <a:blip r:embed="rId2"/>
          <a:stretch/>
        </p:blipFill>
        <p:spPr>
          <a:xfrm>
            <a:off x="6228360" y="4829760"/>
            <a:ext cx="3104640" cy="202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Прямокутник 3"/>
          <p:cNvSpPr/>
          <p:nvPr/>
        </p:nvSpPr>
        <p:spPr>
          <a:xfrm>
            <a:off x="779400" y="1772640"/>
            <a:ext cx="813492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2400" b="1" i="1" strike="noStrike" spc="-1">
                <a:solidFill>
                  <a:srgbClr val="C00000"/>
                </a:solidFill>
                <a:latin typeface="Monotype Corsiva"/>
                <a:ea typeface="Cambria"/>
              </a:rPr>
              <a:t>Сучасний урок </a:t>
            </a:r>
            <a:r>
              <a:rPr lang="uk-UA" sz="2400" b="1" strike="noStrike" spc="-1">
                <a:solidFill>
                  <a:srgbClr val="C00000"/>
                </a:solidFill>
                <a:latin typeface="Monotype Corsiva"/>
                <a:ea typeface="Cambria"/>
              </a:rPr>
              <a:t>– це синтез традиційного та інноваційного. Це платформа для співпраці, де учень стає активним учасником процесу, а вчитель – наставником і фасилітатором.</a:t>
            </a:r>
            <a:endParaRPr lang="uk-UA" sz="2400" b="0" strike="noStrike" spc="-1">
              <a:latin typeface="Arial"/>
            </a:endParaRPr>
          </a:p>
        </p:txBody>
      </p:sp>
      <p:sp>
        <p:nvSpPr>
          <p:cNvPr id="205" name="Прямокутник 5"/>
          <p:cNvSpPr/>
          <p:nvPr/>
        </p:nvSpPr>
        <p:spPr>
          <a:xfrm>
            <a:off x="3780000" y="2973240"/>
            <a:ext cx="49665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uk-UA" sz="2400" b="1" strike="noStrike" spc="-1">
                <a:solidFill>
                  <a:srgbClr val="000000"/>
                </a:solidFill>
                <a:latin typeface="Monotype Corsiva"/>
                <a:ea typeface="Cambria"/>
              </a:rPr>
              <a:t>Структура такого уроку може включати:</a:t>
            </a:r>
            <a:endParaRPr lang="uk-UA" sz="2400" b="0" strike="noStrike" spc="-1">
              <a:latin typeface="Arial"/>
            </a:endParaRPr>
          </a:p>
          <a:p>
            <a:pPr marL="216000" indent="-216000" algn="just">
              <a:lnSpc>
                <a:spcPct val="100000"/>
              </a:lnSpc>
              <a:buClr>
                <a:srgbClr val="C00000"/>
              </a:buClr>
              <a:buFont typeface="Arial"/>
              <a:buChar char="•"/>
            </a:pPr>
            <a:r>
              <a:rPr lang="uk-UA" sz="2400" b="1" strike="noStrike" spc="-1">
                <a:solidFill>
                  <a:srgbClr val="C00000"/>
                </a:solidFill>
                <a:latin typeface="Monotype Corsiva"/>
                <a:ea typeface="Cambria"/>
              </a:rPr>
              <a:t>Мотиваційний етап</a:t>
            </a:r>
            <a:r>
              <a:rPr lang="uk-UA" sz="2400" b="1" strike="noStrike" spc="-1">
                <a:solidFill>
                  <a:srgbClr val="000000"/>
                </a:solidFill>
                <a:latin typeface="Monotype Corsiva"/>
                <a:ea typeface="Cambria"/>
              </a:rPr>
              <a:t>, </a:t>
            </a:r>
            <a:r>
              <a:rPr lang="uk-UA" sz="2400" b="1" strike="noStrike" spc="-1">
                <a:solidFill>
                  <a:srgbClr val="002060"/>
                </a:solidFill>
                <a:latin typeface="Monotype Corsiva"/>
                <a:ea typeface="Cambria"/>
              </a:rPr>
              <a:t>де зацікавлення темою стає пріоритетом.</a:t>
            </a:r>
            <a:endParaRPr lang="uk-UA" sz="2400" b="0" strike="noStrike" spc="-1">
              <a:latin typeface="Arial"/>
            </a:endParaRPr>
          </a:p>
          <a:p>
            <a:pPr marL="216000" indent="-216000" algn="just">
              <a:lnSpc>
                <a:spcPct val="100000"/>
              </a:lnSpc>
              <a:buClr>
                <a:srgbClr val="C00000"/>
              </a:buClr>
              <a:buFont typeface="Arial"/>
              <a:buChar char="•"/>
            </a:pPr>
            <a:r>
              <a:rPr lang="uk-UA" sz="2400" b="1" strike="noStrike" spc="-1">
                <a:solidFill>
                  <a:srgbClr val="C00000"/>
                </a:solidFill>
                <a:latin typeface="Monotype Corsiva"/>
                <a:ea typeface="Cambria"/>
              </a:rPr>
              <a:t>Вивчення нового матеріалу.</a:t>
            </a:r>
            <a:endParaRPr lang="uk-UA" sz="2400" b="0" strike="noStrike" spc="-1">
              <a:latin typeface="Arial"/>
            </a:endParaRPr>
          </a:p>
          <a:p>
            <a:pPr marL="216000" indent="-216000" algn="just">
              <a:lnSpc>
                <a:spcPct val="100000"/>
              </a:lnSpc>
              <a:buClr>
                <a:srgbClr val="C00000"/>
              </a:buClr>
              <a:buFont typeface="Arial"/>
              <a:buChar char="•"/>
            </a:pPr>
            <a:r>
              <a:rPr lang="uk-UA" sz="2400" b="1" strike="noStrike" spc="-1">
                <a:solidFill>
                  <a:srgbClr val="C00000"/>
                </a:solidFill>
                <a:latin typeface="Monotype Corsiva"/>
                <a:ea typeface="Cambria"/>
              </a:rPr>
              <a:t>Практичні завдання, </a:t>
            </a:r>
            <a:r>
              <a:rPr lang="uk-UA" sz="2400" b="1" strike="noStrike" spc="-1">
                <a:solidFill>
                  <a:srgbClr val="000000"/>
                </a:solidFill>
                <a:latin typeface="Monotype Corsiva"/>
                <a:ea typeface="Cambria"/>
              </a:rPr>
              <a:t>що дозволяють застосовувати знання на практиці.</a:t>
            </a:r>
            <a:endParaRPr lang="uk-UA" sz="2400" b="0" strike="noStrike" spc="-1">
              <a:latin typeface="Arial"/>
            </a:endParaRPr>
          </a:p>
          <a:p>
            <a:pPr marL="216000" indent="-216000" algn="just">
              <a:lnSpc>
                <a:spcPct val="100000"/>
              </a:lnSpc>
              <a:buClr>
                <a:srgbClr val="C00000"/>
              </a:buClr>
              <a:buFont typeface="Arial"/>
              <a:buChar char="•"/>
            </a:pPr>
            <a:r>
              <a:rPr lang="uk-UA" sz="2400" b="1" strike="noStrike" spc="-1">
                <a:solidFill>
                  <a:srgbClr val="C00000"/>
                </a:solidFill>
                <a:latin typeface="Monotype Corsiva"/>
                <a:ea typeface="Cambria"/>
              </a:rPr>
              <a:t>Рефлексію,</a:t>
            </a:r>
            <a:r>
              <a:rPr lang="uk-UA" sz="2400" b="1" strike="noStrike" spc="-1">
                <a:solidFill>
                  <a:srgbClr val="000000"/>
                </a:solidFill>
                <a:latin typeface="Monotype Corsiva"/>
                <a:ea typeface="Cambria"/>
              </a:rPr>
              <a:t> яка сприяє осмисленню отриманих результатів.</a:t>
            </a:r>
            <a:endParaRPr lang="uk-UA" sz="2400" b="0" strike="noStrike" spc="-1">
              <a:latin typeface="Arial"/>
            </a:endParaRPr>
          </a:p>
        </p:txBody>
      </p:sp>
      <p:sp>
        <p:nvSpPr>
          <p:cNvPr id="206" name="Круглая лента лицом вниз 1"/>
          <p:cNvSpPr/>
          <p:nvPr/>
        </p:nvSpPr>
        <p:spPr>
          <a:xfrm>
            <a:off x="468360" y="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FF0000"/>
                </a:solidFill>
                <a:latin typeface="Monotype Corsiva"/>
                <a:ea typeface="DejaVu Sans"/>
              </a:rPr>
              <a:t>Яким має бути сучасний урок?</a:t>
            </a:r>
            <a:endParaRPr lang="uk-UA" sz="3600" b="0" strike="noStrike" spc="-1">
              <a:latin typeface="Arial"/>
            </a:endParaRPr>
          </a:p>
        </p:txBody>
      </p:sp>
      <p:pic>
        <p:nvPicPr>
          <p:cNvPr id="207" name="Рисунок 8"/>
          <p:cNvPicPr/>
          <p:nvPr/>
        </p:nvPicPr>
        <p:blipFill>
          <a:blip r:embed="rId2"/>
          <a:stretch/>
        </p:blipFill>
        <p:spPr>
          <a:xfrm>
            <a:off x="542880" y="3422880"/>
            <a:ext cx="3116520" cy="2336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Круглая лента лицом вниз 1"/>
          <p:cNvSpPr/>
          <p:nvPr/>
        </p:nvSpPr>
        <p:spPr>
          <a:xfrm>
            <a:off x="251640" y="22680"/>
            <a:ext cx="871092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200" b="1" strike="noStrike" spc="-1">
                <a:solidFill>
                  <a:srgbClr val="C00000"/>
                </a:solidFill>
                <a:latin typeface="Monotype Corsiva"/>
                <a:ea typeface="DejaVu Sans"/>
              </a:rPr>
              <a:t>Рефлексія .Вправа «Валіза, м'ясорубка, кошик»</a:t>
            </a:r>
            <a:endParaRPr lang="uk-UA" sz="3200" b="0" strike="noStrike" spc="-1">
              <a:latin typeface="Arial"/>
            </a:endParaRPr>
          </a:p>
        </p:txBody>
      </p:sp>
      <p:sp>
        <p:nvSpPr>
          <p:cNvPr id="371" name="Овал 8"/>
          <p:cNvSpPr/>
          <p:nvPr/>
        </p:nvSpPr>
        <p:spPr>
          <a:xfrm>
            <a:off x="2924280" y="1909080"/>
            <a:ext cx="3365280" cy="1424880"/>
          </a:xfrm>
          <a:prstGeom prst="ellipse">
            <a:avLst/>
          </a:prstGeom>
          <a:solidFill>
            <a:schemeClr val="bg2"/>
          </a:solidFill>
          <a:ln w="19050" cap="rnd">
            <a:solidFill>
              <a:srgbClr val="7F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uk-UA" sz="2400" b="1" strike="noStrike" spc="-1">
                <a:solidFill>
                  <a:srgbClr val="953735"/>
                </a:solidFill>
                <a:latin typeface="Monotype Corsiva"/>
                <a:ea typeface="NSimSun"/>
              </a:rPr>
              <a:t>Що візьмете з собою? </a:t>
            </a:r>
            <a:endParaRPr lang="uk-UA" sz="2400" b="0" strike="noStrike" spc="-1">
              <a:latin typeface="Arial"/>
            </a:endParaRPr>
          </a:p>
        </p:txBody>
      </p:sp>
      <p:sp>
        <p:nvSpPr>
          <p:cNvPr id="372" name="Блок-схема: решение 15"/>
          <p:cNvSpPr/>
          <p:nvPr/>
        </p:nvSpPr>
        <p:spPr>
          <a:xfrm>
            <a:off x="34560" y="2886840"/>
            <a:ext cx="3130560" cy="202932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Що було зайвим?</a:t>
            </a:r>
            <a:endParaRPr lang="uk-UA" sz="2400" b="0" strike="noStrike" spc="-1">
              <a:latin typeface="Arial"/>
            </a:endParaRPr>
          </a:p>
        </p:txBody>
      </p:sp>
      <p:sp>
        <p:nvSpPr>
          <p:cNvPr id="373" name="Блок-схема: решение 15"/>
          <p:cNvSpPr/>
          <p:nvPr/>
        </p:nvSpPr>
        <p:spPr>
          <a:xfrm>
            <a:off x="5861520" y="2886840"/>
            <a:ext cx="3130560" cy="2029320"/>
          </a:xfrm>
          <a:prstGeom prst="flowChartDecision">
            <a:avLst/>
          </a:prstGeom>
          <a:solidFill>
            <a:schemeClr val="accent5">
              <a:lumMod val="20000"/>
              <a:lumOff val="80000"/>
            </a:schemeClr>
          </a:solidFill>
          <a:ln>
            <a:solidFill>
              <a:srgbClr val="FFFFFF"/>
            </a:solidFill>
          </a:ln>
          <a:effectLst>
            <a:outerShdw blurRad="39960" dist="20160" dir="5400000" rotWithShape="0">
              <a:srgbClr val="000000">
                <a:alpha val="38000"/>
              </a:srgbClr>
            </a:outerShdw>
          </a:effectLst>
        </p:spPr>
        <p:style>
          <a:lnRef idx="3">
            <a:schemeClr val="lt1"/>
          </a:lnRef>
          <a:fillRef idx="1">
            <a:schemeClr val="accent3"/>
          </a:fillRef>
          <a:effectRef idx="1">
            <a:schemeClr val="accent3"/>
          </a:effectRef>
          <a:fontRef idx="minor"/>
        </p:style>
        <p:txBody>
          <a:bodyPr lIns="90000" tIns="45000" rIns="90000" bIns="45000" anchor="ctr">
            <a:noAutofit/>
          </a:bodyPr>
          <a:lstStyle/>
          <a:p>
            <a:pPr algn="ctr">
              <a:lnSpc>
                <a:spcPct val="100000"/>
              </a:lnSpc>
            </a:pPr>
            <a:r>
              <a:rPr lang="uk-UA" sz="2400" b="1" strike="noStrike" spc="-1">
                <a:solidFill>
                  <a:srgbClr val="953735"/>
                </a:solidFill>
                <a:latin typeface="Monotype Corsiva"/>
                <a:ea typeface="DejaVu Sans"/>
              </a:rPr>
              <a:t>Що треба доопрацювати? </a:t>
            </a:r>
            <a:endParaRPr lang="uk-UA" sz="2400" b="0" strike="noStrike" spc="-1">
              <a:latin typeface="Arial"/>
            </a:endParaRPr>
          </a:p>
        </p:txBody>
      </p:sp>
      <p:pic>
        <p:nvPicPr>
          <p:cNvPr id="374" name="Picture 2"/>
          <p:cNvPicPr/>
          <p:nvPr/>
        </p:nvPicPr>
        <p:blipFill>
          <a:blip r:embed="rId2"/>
          <a:stretch/>
        </p:blipFill>
        <p:spPr>
          <a:xfrm>
            <a:off x="2663280" y="4244760"/>
            <a:ext cx="3490560" cy="2278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Box 1"/>
          <p:cNvSpPr/>
          <p:nvPr/>
        </p:nvSpPr>
        <p:spPr>
          <a:xfrm>
            <a:off x="2201400" y="3848040"/>
            <a:ext cx="5174280" cy="155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4800" b="1" strike="noStrike" spc="-1">
                <a:solidFill>
                  <a:srgbClr val="C00000"/>
                </a:solidFill>
                <a:latin typeface="Monotype Corsiva"/>
                <a:ea typeface="DejaVu Sans"/>
              </a:rPr>
              <a:t>Дякую за увагу ! </a:t>
            </a:r>
            <a:r>
              <a:t/>
            </a:r>
            <a:br/>
            <a:endParaRPr lang="uk-UA" sz="4800" b="0" strike="noStrike" spc="-1">
              <a:latin typeface="Arial"/>
            </a:endParaRPr>
          </a:p>
        </p:txBody>
      </p:sp>
      <p:pic>
        <p:nvPicPr>
          <p:cNvPr id="376" name="Picture 12"/>
          <p:cNvPicPr/>
          <p:nvPr/>
        </p:nvPicPr>
        <p:blipFill>
          <a:blip r:embed="rId2"/>
          <a:stretch/>
        </p:blipFill>
        <p:spPr>
          <a:xfrm>
            <a:off x="3165480" y="404640"/>
            <a:ext cx="2758320" cy="1757880"/>
          </a:xfrm>
          <a:prstGeom prst="rect">
            <a:avLst/>
          </a:prstGeom>
          <a:ln w="0">
            <a:noFill/>
          </a:ln>
        </p:spPr>
      </p:pic>
      <p:sp>
        <p:nvSpPr>
          <p:cNvPr id="377" name="Прямокутник 1"/>
          <p:cNvSpPr/>
          <p:nvPr/>
        </p:nvSpPr>
        <p:spPr>
          <a:xfrm>
            <a:off x="1713960" y="2538720"/>
            <a:ext cx="6354720" cy="69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4000" b="1" strike="noStrike" spc="-1">
                <a:solidFill>
                  <a:srgbClr val="002060"/>
                </a:solidFill>
                <a:latin typeface="Monotype Corsiva"/>
                <a:ea typeface="NSimSun"/>
              </a:rPr>
              <a:t>Творімо майбутнє мови разом!</a:t>
            </a:r>
            <a:endParaRPr lang="uk-UA" sz="4000" b="0" strike="noStrike" spc="-1">
              <a:latin typeface="Arial"/>
            </a:endParaRPr>
          </a:p>
        </p:txBody>
      </p:sp>
      <p:pic>
        <p:nvPicPr>
          <p:cNvPr id="378" name="Picture 2"/>
          <p:cNvPicPr/>
          <p:nvPr/>
        </p:nvPicPr>
        <p:blipFill>
          <a:blip r:embed="rId3"/>
          <a:stretch/>
        </p:blipFill>
        <p:spPr>
          <a:xfrm>
            <a:off x="3024360" y="4437000"/>
            <a:ext cx="3528360" cy="2302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p:cNvPicPr/>
          <p:nvPr/>
        </p:nvPicPr>
        <p:blipFill>
          <a:blip r:embed="rId2"/>
          <a:stretch/>
        </p:blipFill>
        <p:spPr>
          <a:xfrm>
            <a:off x="2883600" y="2178720"/>
            <a:ext cx="3288600" cy="2304720"/>
          </a:xfrm>
          <a:prstGeom prst="rect">
            <a:avLst/>
          </a:prstGeom>
          <a:ln w="0">
            <a:noFill/>
          </a:ln>
        </p:spPr>
      </p:pic>
      <p:pic>
        <p:nvPicPr>
          <p:cNvPr id="209" name="Picture 3"/>
          <p:cNvPicPr/>
          <p:nvPr/>
        </p:nvPicPr>
        <p:blipFill>
          <a:blip r:embed="rId3"/>
          <a:stretch/>
        </p:blipFill>
        <p:spPr>
          <a:xfrm>
            <a:off x="73800" y="2105640"/>
            <a:ext cx="2906280" cy="1558800"/>
          </a:xfrm>
          <a:prstGeom prst="rect">
            <a:avLst/>
          </a:prstGeom>
          <a:ln w="0">
            <a:noFill/>
          </a:ln>
        </p:spPr>
      </p:pic>
      <p:pic>
        <p:nvPicPr>
          <p:cNvPr id="210" name="Picture 4"/>
          <p:cNvPicPr/>
          <p:nvPr/>
        </p:nvPicPr>
        <p:blipFill>
          <a:blip r:embed="rId4"/>
          <a:stretch/>
        </p:blipFill>
        <p:spPr>
          <a:xfrm>
            <a:off x="3071880" y="651240"/>
            <a:ext cx="2912400" cy="1594800"/>
          </a:xfrm>
          <a:prstGeom prst="rect">
            <a:avLst/>
          </a:prstGeom>
          <a:ln w="0">
            <a:noFill/>
          </a:ln>
        </p:spPr>
      </p:pic>
      <p:pic>
        <p:nvPicPr>
          <p:cNvPr id="211" name="Picture 5"/>
          <p:cNvPicPr/>
          <p:nvPr/>
        </p:nvPicPr>
        <p:blipFill>
          <a:blip r:embed="rId5"/>
          <a:stretch/>
        </p:blipFill>
        <p:spPr>
          <a:xfrm>
            <a:off x="6138360" y="2123280"/>
            <a:ext cx="2906280" cy="1540800"/>
          </a:xfrm>
          <a:prstGeom prst="rect">
            <a:avLst/>
          </a:prstGeom>
          <a:ln w="0">
            <a:noFill/>
          </a:ln>
        </p:spPr>
      </p:pic>
      <p:pic>
        <p:nvPicPr>
          <p:cNvPr id="212" name="Picture 6"/>
          <p:cNvPicPr/>
          <p:nvPr/>
        </p:nvPicPr>
        <p:blipFill>
          <a:blip r:embed="rId6"/>
          <a:stretch/>
        </p:blipFill>
        <p:spPr>
          <a:xfrm>
            <a:off x="4961880" y="4077000"/>
            <a:ext cx="2912400" cy="1654200"/>
          </a:xfrm>
          <a:prstGeom prst="rect">
            <a:avLst/>
          </a:prstGeom>
          <a:ln w="0">
            <a:noFill/>
          </a:ln>
        </p:spPr>
      </p:pic>
      <p:pic>
        <p:nvPicPr>
          <p:cNvPr id="213" name="Picture 7"/>
          <p:cNvPicPr/>
          <p:nvPr/>
        </p:nvPicPr>
        <p:blipFill>
          <a:blip r:embed="rId7"/>
          <a:stretch/>
        </p:blipFill>
        <p:spPr>
          <a:xfrm>
            <a:off x="1115640" y="4108320"/>
            <a:ext cx="3056400" cy="1735920"/>
          </a:xfrm>
          <a:prstGeom prst="rect">
            <a:avLst/>
          </a:prstGeom>
          <a:ln w="0">
            <a:noFill/>
          </a:ln>
        </p:spPr>
      </p:pic>
      <p:pic>
        <p:nvPicPr>
          <p:cNvPr id="214" name="Picture 8"/>
          <p:cNvPicPr/>
          <p:nvPr/>
        </p:nvPicPr>
        <p:blipFill>
          <a:blip r:embed="rId8"/>
          <a:stretch/>
        </p:blipFill>
        <p:spPr>
          <a:xfrm>
            <a:off x="6405840" y="5112360"/>
            <a:ext cx="2673000" cy="1743480"/>
          </a:xfrm>
          <a:prstGeom prst="rect">
            <a:avLst/>
          </a:prstGeom>
          <a:ln w="0">
            <a:noFill/>
          </a:ln>
        </p:spPr>
      </p:pic>
      <p:pic>
        <p:nvPicPr>
          <p:cNvPr id="215" name="Picture 9"/>
          <p:cNvPicPr/>
          <p:nvPr/>
        </p:nvPicPr>
        <p:blipFill>
          <a:blip r:embed="rId9"/>
          <a:stretch/>
        </p:blipFill>
        <p:spPr>
          <a:xfrm>
            <a:off x="112680" y="0"/>
            <a:ext cx="2291760" cy="2286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Прямокутник 1"/>
          <p:cNvSpPr/>
          <p:nvPr/>
        </p:nvSpPr>
        <p:spPr>
          <a:xfrm>
            <a:off x="179640" y="1275840"/>
            <a:ext cx="820692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uk-UA" sz="1800" b="1" strike="noStrike" spc="-1">
                <a:solidFill>
                  <a:srgbClr val="000000"/>
                </a:solidFill>
                <a:latin typeface="Times New Roman"/>
                <a:ea typeface="NSimSun"/>
              </a:rPr>
              <a:t> </a:t>
            </a:r>
            <a:endParaRPr lang="uk-UA" sz="1800" b="0" strike="noStrike" spc="-1">
              <a:latin typeface="Arial"/>
            </a:endParaRPr>
          </a:p>
          <a:p>
            <a:pPr algn="ctr">
              <a:lnSpc>
                <a:spcPct val="100000"/>
              </a:lnSpc>
            </a:pPr>
            <a:r>
              <a:rPr lang="uk-UA" sz="1800" b="1" strike="noStrike" spc="-1">
                <a:solidFill>
                  <a:srgbClr val="000000"/>
                </a:solidFill>
                <a:latin typeface="Times New Roman"/>
                <a:ea typeface="NSimSun"/>
              </a:rPr>
              <a:t>	</a:t>
            </a:r>
            <a:r>
              <a:rPr lang="uk-UA" sz="2400" b="1" strike="noStrike" spc="-1">
                <a:solidFill>
                  <a:srgbClr val="17375E"/>
                </a:solidFill>
                <a:latin typeface="Monotype Corsiva"/>
                <a:ea typeface="NSimSun"/>
              </a:rPr>
              <a:t>НУШ вимагає зміни ролі вчителя: </a:t>
            </a:r>
            <a:endParaRPr lang="uk-UA" sz="2400" b="0" strike="noStrike" spc="-1">
              <a:latin typeface="Arial"/>
            </a:endParaRPr>
          </a:p>
          <a:p>
            <a:pPr algn="ctr">
              <a:lnSpc>
                <a:spcPct val="100000"/>
              </a:lnSpc>
            </a:pPr>
            <a:r>
              <a:rPr lang="uk-UA" sz="2400" b="1" strike="noStrike" spc="-1">
                <a:solidFill>
                  <a:srgbClr val="17375E"/>
                </a:solidFill>
                <a:latin typeface="Monotype Corsiva"/>
                <a:ea typeface="NSimSun"/>
              </a:rPr>
              <a:t>від «транслятора знань» до «фасилітатора». </a:t>
            </a:r>
            <a:endParaRPr lang="uk-UA" sz="2400" b="0" strike="noStrike" spc="-1">
              <a:latin typeface="Arial"/>
            </a:endParaRPr>
          </a:p>
          <a:p>
            <a:pPr algn="ctr">
              <a:lnSpc>
                <a:spcPct val="100000"/>
              </a:lnSpc>
            </a:pPr>
            <a:r>
              <a:rPr lang="uk-UA" sz="2400" b="1" strike="noStrike" spc="-1">
                <a:solidFill>
                  <a:srgbClr val="17375E"/>
                </a:solidFill>
                <a:latin typeface="Monotype Corsiva"/>
                <a:ea typeface="NSimSun"/>
              </a:rPr>
              <a:t>	Гра — це не відпочинок від навчання,  не розвага, а навчання через дію</a:t>
            </a:r>
            <a:r>
              <a:rPr lang="ru-RU" sz="2400" b="1" strike="noStrike" spc="-1">
                <a:solidFill>
                  <a:srgbClr val="17375E"/>
                </a:solidFill>
                <a:latin typeface="Monotype Corsiva"/>
                <a:ea typeface="NSimSun"/>
              </a:rPr>
              <a:t>, інструмент м’якої  імплементації  знань.</a:t>
            </a:r>
            <a:r>
              <a:rPr lang="uk-UA" sz="2400" b="1" strike="noStrike" spc="-1">
                <a:solidFill>
                  <a:srgbClr val="17375E"/>
                </a:solidFill>
                <a:latin typeface="Monotype Corsiva"/>
                <a:ea typeface="NSimSun"/>
              </a:rPr>
              <a:t> </a:t>
            </a:r>
            <a:endParaRPr lang="uk-UA" sz="2400" b="0" strike="noStrike" spc="-1">
              <a:latin typeface="Arial"/>
            </a:endParaRPr>
          </a:p>
          <a:p>
            <a:pPr algn="ctr">
              <a:lnSpc>
                <a:spcPct val="100000"/>
              </a:lnSpc>
            </a:pPr>
            <a:r>
              <a:rPr lang="uk-UA" sz="2400" b="1" strike="noStrike" spc="-1">
                <a:solidFill>
                  <a:srgbClr val="17375E"/>
                </a:solidFill>
                <a:latin typeface="Monotype Corsiva"/>
                <a:ea typeface="NSimSun"/>
              </a:rPr>
              <a:t>Вона допомагає подолати мовний бар'єр та страх помилки, також це реалізація педагогіки партнерства.</a:t>
            </a:r>
            <a:endParaRPr lang="uk-UA" sz="2400" b="0" strike="noStrike" spc="-1">
              <a:latin typeface="Arial"/>
            </a:endParaRPr>
          </a:p>
        </p:txBody>
      </p:sp>
      <p:sp>
        <p:nvSpPr>
          <p:cNvPr id="217" name="Блок-схема: перфолента 5"/>
          <p:cNvSpPr/>
          <p:nvPr/>
        </p:nvSpPr>
        <p:spPr>
          <a:xfrm>
            <a:off x="755640" y="16560"/>
            <a:ext cx="7830000" cy="1537920"/>
          </a:xfrm>
          <a:prstGeom prst="flowChartPunchedTape">
            <a:avLst/>
          </a:prstGeom>
          <a:solidFill>
            <a:schemeClr val="accent6">
              <a:lumMod val="20000"/>
              <a:lumOff val="80000"/>
            </a:schemeClr>
          </a:solidFill>
          <a:ln cap="rnd">
            <a:solidFill>
              <a:srgbClr val="C6D9F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uk-UA" sz="4800" b="1" strike="noStrike" spc="-1">
                <a:solidFill>
                  <a:srgbClr val="FF0000"/>
                </a:solidFill>
                <a:latin typeface="Monotype Corsiva"/>
                <a:ea typeface="DejaVu Sans"/>
              </a:rPr>
              <a:t>Актуальність теми</a:t>
            </a:r>
            <a:endParaRPr lang="uk-UA" sz="4800" b="0" strike="noStrike" spc="-1">
              <a:latin typeface="Arial"/>
            </a:endParaRPr>
          </a:p>
        </p:txBody>
      </p:sp>
      <p:sp>
        <p:nvSpPr>
          <p:cNvPr id="218" name="Прямокутник 3"/>
          <p:cNvSpPr/>
          <p:nvPr/>
        </p:nvSpPr>
        <p:spPr>
          <a:xfrm>
            <a:off x="3204000" y="3861000"/>
            <a:ext cx="4822200" cy="258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uk-UA" sz="2400" b="1" strike="noStrike" spc="-1">
                <a:solidFill>
                  <a:srgbClr val="C00000"/>
                </a:solidFill>
                <a:latin typeface="Monotype Corsiva"/>
                <a:ea typeface="NSimSun"/>
              </a:rPr>
              <a:t>	</a:t>
            </a:r>
            <a:r>
              <a:rPr lang="uk-UA" sz="2800" b="1" strike="noStrike" spc="-1">
                <a:solidFill>
                  <a:srgbClr val="C00000"/>
                </a:solidFill>
                <a:latin typeface="Monotype Corsiva"/>
                <a:ea typeface="NSimSun"/>
              </a:rPr>
              <a:t>В ігровій моделі вчитель — це фасилітатор. Ми не диктуємо істину, ми створюємо умови, де дитина сама "відкриває" правило під час ігрового випробування.</a:t>
            </a:r>
            <a:endParaRPr lang="uk-UA" sz="2800" b="0" strike="noStrike" spc="-1">
              <a:latin typeface="Arial"/>
            </a:endParaRPr>
          </a:p>
          <a:p>
            <a:pPr>
              <a:lnSpc>
                <a:spcPct val="100000"/>
              </a:lnSpc>
            </a:pPr>
            <a:r>
              <a:rPr lang="uk-UA" sz="2400" b="1" strike="noStrike" spc="-1">
                <a:solidFill>
                  <a:srgbClr val="C00000"/>
                </a:solidFill>
                <a:latin typeface="Monotype Corsiva"/>
                <a:ea typeface="NSimSun"/>
              </a:rPr>
              <a:t> </a:t>
            </a:r>
            <a:endParaRPr lang="uk-UA" sz="2400" b="0" strike="noStrike" spc="-1">
              <a:latin typeface="Arial"/>
            </a:endParaRPr>
          </a:p>
        </p:txBody>
      </p:sp>
      <p:pic>
        <p:nvPicPr>
          <p:cNvPr id="219" name="Рисунок 9"/>
          <p:cNvPicPr/>
          <p:nvPr/>
        </p:nvPicPr>
        <p:blipFill>
          <a:blip r:embed="rId2"/>
          <a:stretch/>
        </p:blipFill>
        <p:spPr>
          <a:xfrm>
            <a:off x="314640" y="3960000"/>
            <a:ext cx="3104640" cy="2327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Прямокутник 3"/>
          <p:cNvSpPr/>
          <p:nvPr/>
        </p:nvSpPr>
        <p:spPr>
          <a:xfrm>
            <a:off x="395640" y="332640"/>
            <a:ext cx="820692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uk-UA" sz="2400" b="1" strike="noStrike" spc="-1">
                <a:solidFill>
                  <a:srgbClr val="002060"/>
                </a:solidFill>
                <a:latin typeface="Monotype Corsiva"/>
                <a:ea typeface="DejaVu Sans"/>
              </a:rPr>
              <a:t>	Діти, які щойно перейшли до середньої ланки, значною мірою сприймають життя як гру. Їхні очі широко відкриті назустріч чомусь казковому, незвичайному, досі незвіданому. За спостереженнями, вони охоче, з великим задоволенням виконують такі завдання, де є можливість їм виявити творчу індивідуальність.  І тому уроки з елементами казки, гри, у такому віці надзвичайно  ефективні</a:t>
            </a:r>
            <a:r>
              <a:rPr lang="uk-UA" sz="2400" b="1" strike="noStrike" spc="-1">
                <a:solidFill>
                  <a:srgbClr val="000000"/>
                </a:solidFill>
                <a:latin typeface="Monotype Corsiva"/>
                <a:ea typeface="DejaVu Sans"/>
              </a:rPr>
              <a:t>.</a:t>
            </a:r>
            <a:endParaRPr lang="uk-UA" sz="2400" b="0" strike="noStrike" spc="-1">
              <a:latin typeface="Arial"/>
            </a:endParaRPr>
          </a:p>
        </p:txBody>
      </p:sp>
      <p:sp>
        <p:nvSpPr>
          <p:cNvPr id="221" name="Прямокутник 4"/>
          <p:cNvSpPr/>
          <p:nvPr/>
        </p:nvSpPr>
        <p:spPr>
          <a:xfrm>
            <a:off x="2627640" y="2919600"/>
            <a:ext cx="633456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uk-UA" sz="2400" b="1" strike="noStrike" spc="-1">
                <a:solidFill>
                  <a:srgbClr val="C00000"/>
                </a:solidFill>
                <a:latin typeface="Monotype Corsiva"/>
                <a:ea typeface="DejaVu Sans"/>
              </a:rPr>
              <a:t>      	Якщо вчасно за допомогою ігор розвивати учнів, то покращиться увага, пам’ять, мислення, уява.</a:t>
            </a:r>
            <a:r>
              <a:rPr lang="uk-UA" sz="1800" b="1" strike="noStrike" spc="-1">
                <a:solidFill>
                  <a:srgbClr val="000000"/>
                </a:solidFill>
                <a:latin typeface="Times New Roman"/>
                <a:ea typeface="NSimSun"/>
              </a:rPr>
              <a:t>  </a:t>
            </a:r>
            <a:r>
              <a:rPr lang="uk-UA" sz="2400" b="1" strike="noStrike" spc="-1">
                <a:solidFill>
                  <a:srgbClr val="C00000"/>
                </a:solidFill>
                <a:latin typeface="Monotype Corsiva"/>
                <a:ea typeface="NSimSun"/>
              </a:rPr>
              <a:t>Моніторинг показує: засвоєння матеріалу через ігрові форми зростає на 40% порівняно з лекційним викладом.</a:t>
            </a:r>
            <a:r>
              <a:rPr lang="uk-UA" sz="2400" b="1" strike="noStrike" spc="-1">
                <a:solidFill>
                  <a:srgbClr val="C00000"/>
                </a:solidFill>
                <a:latin typeface="Monotype Corsiva"/>
                <a:ea typeface="DejaVu Sans"/>
              </a:rPr>
              <a:t> Саме вчитель створює атмосферу, яка може надихати учня, та заохочувати. </a:t>
            </a:r>
            <a:endParaRPr lang="uk-UA" sz="2400" b="0" strike="noStrike" spc="-1">
              <a:latin typeface="Arial"/>
            </a:endParaRPr>
          </a:p>
          <a:p>
            <a:pPr algn="ctr">
              <a:lnSpc>
                <a:spcPct val="100000"/>
              </a:lnSpc>
            </a:pPr>
            <a:endParaRPr lang="uk-UA" sz="2400" b="0" strike="noStrike" spc="-1">
              <a:latin typeface="Arial"/>
            </a:endParaRPr>
          </a:p>
        </p:txBody>
      </p:sp>
      <p:pic>
        <p:nvPicPr>
          <p:cNvPr id="222" name="Picture 2"/>
          <p:cNvPicPr/>
          <p:nvPr/>
        </p:nvPicPr>
        <p:blipFill>
          <a:blip r:embed="rId2"/>
          <a:stretch/>
        </p:blipFill>
        <p:spPr>
          <a:xfrm>
            <a:off x="-108360" y="4293000"/>
            <a:ext cx="3532680" cy="23054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Прямокутник 3"/>
          <p:cNvSpPr/>
          <p:nvPr/>
        </p:nvSpPr>
        <p:spPr>
          <a:xfrm>
            <a:off x="629280" y="359280"/>
            <a:ext cx="7754040" cy="3929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uk-UA" sz="2800" b="0" strike="noStrike" spc="-1">
                <a:solidFill>
                  <a:srgbClr val="C00000"/>
                </a:solidFill>
                <a:latin typeface="Monotype Corsiva"/>
                <a:ea typeface="NSimSun"/>
              </a:rPr>
              <a:t>“</a:t>
            </a:r>
            <a:r>
              <a:rPr lang="uk-UA" sz="2800" b="1" strike="noStrike" spc="-1">
                <a:solidFill>
                  <a:srgbClr val="C00000"/>
                </a:solidFill>
                <a:latin typeface="Monotype Corsiva"/>
                <a:ea typeface="NSimSun"/>
              </a:rPr>
              <a:t>Від гри до знань”— це використання ігрових технологій, таких як рольові ігри, квести, мовні інтерактивні вправи, на уроках словесності для активізації пізнавальної діяльності, розвитку критичного мислення та креативності учнів. Ці методи підвищують мотивацію, роблять процес навчання цікавішим, а також сприяють кращому засвоєнню навчального матеріалу через </a:t>
            </a:r>
            <a:endParaRPr lang="uk-UA" sz="2800" b="0" strike="noStrike" spc="-1">
              <a:latin typeface="Arial"/>
            </a:endParaRPr>
          </a:p>
          <a:p>
            <a:pPr algn="ctr">
              <a:lnSpc>
                <a:spcPct val="100000"/>
              </a:lnSpc>
            </a:pPr>
            <a:r>
              <a:rPr lang="uk-UA" sz="2800" b="1" strike="noStrike" spc="-1">
                <a:solidFill>
                  <a:srgbClr val="C00000"/>
                </a:solidFill>
                <a:latin typeface="Monotype Corsiva"/>
                <a:ea typeface="NSimSun"/>
              </a:rPr>
              <a:t>діяльнісний підхід</a:t>
            </a:r>
            <a:endParaRPr lang="uk-UA" sz="2800" b="0" strike="noStrike" spc="-1">
              <a:latin typeface="Arial"/>
            </a:endParaRPr>
          </a:p>
        </p:txBody>
      </p:sp>
      <p:pic>
        <p:nvPicPr>
          <p:cNvPr id="224" name="Picture 2"/>
          <p:cNvPicPr/>
          <p:nvPr/>
        </p:nvPicPr>
        <p:blipFill>
          <a:blip r:embed="rId2"/>
          <a:stretch/>
        </p:blipFill>
        <p:spPr>
          <a:xfrm>
            <a:off x="-252360" y="3717000"/>
            <a:ext cx="4425840" cy="2890800"/>
          </a:xfrm>
          <a:prstGeom prst="rect">
            <a:avLst/>
          </a:prstGeom>
          <a:ln w="0">
            <a:noFill/>
          </a:ln>
        </p:spPr>
      </p:pic>
      <p:pic>
        <p:nvPicPr>
          <p:cNvPr id="225" name="Picture 3"/>
          <p:cNvPicPr/>
          <p:nvPr/>
        </p:nvPicPr>
        <p:blipFill>
          <a:blip r:embed="rId3"/>
          <a:stretch/>
        </p:blipFill>
        <p:spPr>
          <a:xfrm>
            <a:off x="6012000" y="4221000"/>
            <a:ext cx="2800440" cy="2784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Прямокутник 225"/>
          <p:cNvSpPr/>
          <p:nvPr/>
        </p:nvSpPr>
        <p:spPr>
          <a:xfrm>
            <a:off x="1602000" y="1221480"/>
            <a:ext cx="7601040" cy="248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uk-UA" sz="1800" b="0" strike="noStrike" spc="-1">
              <a:latin typeface="Arial"/>
            </a:endParaRPr>
          </a:p>
          <a:p>
            <a:pPr>
              <a:lnSpc>
                <a:spcPct val="100000"/>
              </a:lnSpc>
            </a:pPr>
            <a:r>
              <a:rPr lang="uk-UA" sz="2800" b="1" strike="noStrike" spc="-1">
                <a:solidFill>
                  <a:srgbClr val="C00000"/>
                </a:solidFill>
                <a:latin typeface="Monotype Corsiva"/>
                <a:ea typeface="NSimSun"/>
              </a:rPr>
              <a:t>Базові принципи діяльнісного підходу:</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-Не давати учням готових рішень.</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-Залучати учнів до співпраці.</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-Давати позитивний зворотний зв’язок.</a:t>
            </a:r>
            <a:endParaRPr lang="uk-UA" sz="2800" b="0" strike="noStrike" spc="-1">
              <a:latin typeface="Arial"/>
            </a:endParaRPr>
          </a:p>
          <a:p>
            <a:pPr>
              <a:lnSpc>
                <a:spcPct val="100000"/>
              </a:lnSpc>
            </a:pPr>
            <a:r>
              <a:rPr lang="uk-UA" sz="2800" b="1" strike="noStrike" spc="-1">
                <a:solidFill>
                  <a:srgbClr val="C00000"/>
                </a:solidFill>
                <a:latin typeface="Monotype Corsiva"/>
                <a:ea typeface="NSimSun"/>
              </a:rPr>
              <a:t>Характеристики діяльнісного підходу:</a:t>
            </a:r>
            <a:endParaRPr lang="uk-UA" sz="2800" b="0" strike="noStrike" spc="-1">
              <a:latin typeface="Arial"/>
            </a:endParaRPr>
          </a:p>
        </p:txBody>
      </p:sp>
      <p:sp>
        <p:nvSpPr>
          <p:cNvPr id="227" name="Круглая лента лицом вниз 2"/>
          <p:cNvSpPr/>
          <p:nvPr/>
        </p:nvSpPr>
        <p:spPr>
          <a:xfrm>
            <a:off x="576000" y="-28440"/>
            <a:ext cx="8062560" cy="1539360"/>
          </a:xfrm>
          <a:prstGeom prst="ellipseRibbon">
            <a:avLst>
              <a:gd name="adj1" fmla="val 22033"/>
              <a:gd name="adj2" fmla="val 50000"/>
              <a:gd name="adj3" fmla="val 12500"/>
            </a:avLst>
          </a:prstGeom>
          <a:solidFill>
            <a:schemeClr val="accent6">
              <a:lumMod val="20000"/>
              <a:lumOff val="80000"/>
            </a:schemeClr>
          </a:solidFill>
          <a:ln>
            <a:solidFill>
              <a:srgbClr val="728A41"/>
            </a:solidFill>
          </a:ln>
        </p:spPr>
        <p:style>
          <a:lnRef idx="2">
            <a:schemeClr val="accent3">
              <a:shade val="50000"/>
            </a:schemeClr>
          </a:lnRef>
          <a:fillRef idx="1">
            <a:schemeClr val="accent3"/>
          </a:fillRef>
          <a:effectRef idx="0">
            <a:schemeClr val="accent3"/>
          </a:effectRef>
          <a:fontRef idx="minor"/>
        </p:style>
        <p:txBody>
          <a:bodyPr lIns="90000" tIns="45000" rIns="90000" bIns="45000" anchor="ctr">
            <a:noAutofit/>
          </a:bodyPr>
          <a:lstStyle/>
          <a:p>
            <a:pPr algn="ctr">
              <a:lnSpc>
                <a:spcPct val="100000"/>
              </a:lnSpc>
            </a:pPr>
            <a:r>
              <a:rPr lang="uk-UA" sz="3600" b="1" strike="noStrike" spc="-1">
                <a:solidFill>
                  <a:srgbClr val="FF0000"/>
                </a:solidFill>
                <a:latin typeface="Monotype Corsiva"/>
                <a:ea typeface="DejaVu Sans"/>
              </a:rPr>
              <a:t>Діяльнісний підхід</a:t>
            </a:r>
            <a:endParaRPr lang="uk-UA" sz="3600" b="0" strike="noStrike" spc="-1">
              <a:latin typeface="Arial"/>
            </a:endParaRPr>
          </a:p>
        </p:txBody>
      </p:sp>
      <p:pic>
        <p:nvPicPr>
          <p:cNvPr id="228" name="Google Shape;1455;p365"/>
          <p:cNvPicPr/>
          <p:nvPr/>
        </p:nvPicPr>
        <p:blipFill>
          <a:blip r:embed="rId2"/>
          <a:stretch/>
        </p:blipFill>
        <p:spPr>
          <a:xfrm>
            <a:off x="2554920" y="3600000"/>
            <a:ext cx="3743640" cy="3344040"/>
          </a:xfrm>
          <a:prstGeom prst="rect">
            <a:avLst/>
          </a:prstGeom>
          <a:ln w="0">
            <a:noFill/>
          </a:ln>
        </p:spPr>
      </p:pic>
      <p:pic>
        <p:nvPicPr>
          <p:cNvPr id="229" name="Picture 1"/>
          <p:cNvPicPr/>
          <p:nvPr/>
        </p:nvPicPr>
        <p:blipFill>
          <a:blip r:embed="rId3"/>
          <a:stretch/>
        </p:blipFill>
        <p:spPr>
          <a:xfrm>
            <a:off x="180000" y="4928400"/>
            <a:ext cx="2373480" cy="1550160"/>
          </a:xfrm>
          <a:prstGeom prst="rect">
            <a:avLst/>
          </a:prstGeom>
          <a:ln w="0">
            <a:noFill/>
          </a:ln>
        </p:spPr>
      </p:pic>
      <p:pic>
        <p:nvPicPr>
          <p:cNvPr id="230" name="Picture 10"/>
          <p:cNvPicPr/>
          <p:nvPr/>
        </p:nvPicPr>
        <p:blipFill>
          <a:blip r:embed="rId4"/>
          <a:stretch/>
        </p:blipFill>
        <p:spPr>
          <a:xfrm>
            <a:off x="6473880" y="4680000"/>
            <a:ext cx="2338920" cy="23259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3499</TotalTime>
  <Words>1441</Words>
  <Application>Microsoft Office PowerPoint</Application>
  <PresentationFormat>Екран (4:3)</PresentationFormat>
  <Paragraphs>311</Paragraphs>
  <Slides>41</Slides>
  <Notes>1</Notes>
  <HiddenSlides>0</HiddenSlides>
  <MMClips>0</MMClips>
  <ScaleCrop>false</ScaleCrop>
  <HeadingPairs>
    <vt:vector size="4" baseType="variant">
      <vt:variant>
        <vt:lpstr>Тема</vt:lpstr>
      </vt:variant>
      <vt:variant>
        <vt:i4>5</vt:i4>
      </vt:variant>
      <vt:variant>
        <vt:lpstr>Заголовки слайдів</vt:lpstr>
      </vt:variant>
      <vt:variant>
        <vt:i4>41</vt:i4>
      </vt:variant>
    </vt:vector>
  </HeadingPairs>
  <TitlesOfParts>
    <vt:vector size="46" baseType="lpstr">
      <vt:lpstr>Office Theme</vt:lpstr>
      <vt:lpstr>Office Theme</vt:lpstr>
      <vt:lpstr>Office Theme</vt:lpstr>
      <vt:lpstr>Office Theme</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WareZ Provider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www.PHILka.RU</dc:creator>
  <dc:description/>
  <cp:lastModifiedBy>User</cp:lastModifiedBy>
  <cp:revision>258</cp:revision>
  <dcterms:created xsi:type="dcterms:W3CDTF">2015-04-09T07:18:11Z</dcterms:created>
  <dcterms:modified xsi:type="dcterms:W3CDTF">2026-03-16T08:52:35Z</dcterms:modified>
  <dc:language>uk-UA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Екран (4:3)</vt:lpwstr>
  </property>
  <property fmtid="{D5CDD505-2E9C-101B-9397-08002B2CF9AE}" pid="4" name="Slides">
    <vt:i4>37</vt:i4>
  </property>
</Properties>
</file>