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8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2" r:id="rId20"/>
    <p:sldId id="293" r:id="rId21"/>
    <p:sldId id="315" r:id="rId22"/>
    <p:sldId id="316" r:id="rId23"/>
    <p:sldId id="294" r:id="rId24"/>
    <p:sldId id="313" r:id="rId25"/>
    <p:sldId id="314" r:id="rId26"/>
    <p:sldId id="295" r:id="rId27"/>
    <p:sldId id="279" r:id="rId28"/>
    <p:sldId id="291" r:id="rId29"/>
    <p:sldId id="312" r:id="rId30"/>
    <p:sldId id="303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331" r:id="rId42"/>
    <p:sldId id="308" r:id="rId43"/>
    <p:sldId id="309" r:id="rId44"/>
    <p:sldId id="310" r:id="rId45"/>
    <p:sldId id="311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3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53" autoAdjust="0"/>
  </p:normalViewPr>
  <p:slideViewPr>
    <p:cSldViewPr>
      <p:cViewPr>
        <p:scale>
          <a:sx n="75" d="100"/>
          <a:sy n="75" d="100"/>
        </p:scale>
        <p:origin x="-1016" y="-1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B9510-9339-42B9-9C6D-68C9E8794CA1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A7DC74C-7E23-49DE-8B8D-72877C3CA339}">
      <dgm:prSet phldrT="[Текст]"/>
      <dgm:spPr/>
      <dgm:t>
        <a:bodyPr/>
        <a:lstStyle/>
        <a:p>
          <a:r>
            <a:rPr lang="uk-UA" dirty="0">
              <a:solidFill>
                <a:schemeClr val="accent2">
                  <a:lumMod val="50000"/>
                </a:schemeClr>
              </a:solidFill>
            </a:rPr>
            <a:t>адресант</a:t>
          </a:r>
        </a:p>
      </dgm:t>
    </dgm:pt>
    <dgm:pt modelId="{8443A9E6-D5FE-48F9-A4D7-002D1CC39A9D}" type="parTrans" cxnId="{41DFF270-F002-405D-BACE-CB8111C360CA}">
      <dgm:prSet/>
      <dgm:spPr/>
      <dgm:t>
        <a:bodyPr/>
        <a:lstStyle/>
        <a:p>
          <a:endParaRPr lang="uk-UA"/>
        </a:p>
      </dgm:t>
    </dgm:pt>
    <dgm:pt modelId="{04911DD1-B109-444B-8982-E9EC1AF03E73}" type="sibTrans" cxnId="{41DFF270-F002-405D-BACE-CB8111C360CA}">
      <dgm:prSet/>
      <dgm:spPr/>
      <dgm:t>
        <a:bodyPr/>
        <a:lstStyle/>
        <a:p>
          <a:endParaRPr lang="uk-UA"/>
        </a:p>
      </dgm:t>
    </dgm:pt>
    <dgm:pt modelId="{623133DB-4D86-4C41-A1EA-2DF21C280829}">
      <dgm:prSet phldrT="[Текст]"/>
      <dgm:spPr/>
      <dgm:t>
        <a:bodyPr/>
        <a:lstStyle/>
        <a:p>
          <a:r>
            <a:rPr lang="uk-UA" dirty="0">
              <a:solidFill>
                <a:schemeClr val="accent2">
                  <a:lumMod val="50000"/>
                </a:schemeClr>
              </a:solidFill>
            </a:rPr>
            <a:t>адресат</a:t>
          </a:r>
        </a:p>
      </dgm:t>
    </dgm:pt>
    <dgm:pt modelId="{675FF22A-D911-4087-BAD6-A6CDCE1C7497}" type="parTrans" cxnId="{9795843C-EF21-4D9F-A2A8-D81A65F9B434}">
      <dgm:prSet/>
      <dgm:spPr/>
      <dgm:t>
        <a:bodyPr/>
        <a:lstStyle/>
        <a:p>
          <a:endParaRPr lang="uk-UA"/>
        </a:p>
      </dgm:t>
    </dgm:pt>
    <dgm:pt modelId="{B260DBDC-F765-4F95-9001-5D80B348B27D}" type="sibTrans" cxnId="{9795843C-EF21-4D9F-A2A8-D81A65F9B434}">
      <dgm:prSet/>
      <dgm:spPr/>
      <dgm:t>
        <a:bodyPr/>
        <a:lstStyle/>
        <a:p>
          <a:endParaRPr lang="uk-UA"/>
        </a:p>
      </dgm:t>
    </dgm:pt>
    <dgm:pt modelId="{4D5F08C0-89F5-48C7-A831-932FC10AC2E9}" type="pres">
      <dgm:prSet presAssocID="{53CB9510-9339-42B9-9C6D-68C9E8794CA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77E119E-3609-4FEC-A20C-B7457772A148}" type="pres">
      <dgm:prSet presAssocID="{9A7DC74C-7E23-49DE-8B8D-72877C3CA339}" presName="arrow" presStyleLbl="node1" presStyleIdx="0" presStyleCnt="2" custScaleX="66451" custScaleY="850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8F6465-0012-4C23-A9B5-94256A13BAB4}" type="pres">
      <dgm:prSet presAssocID="{623133DB-4D86-4C41-A1EA-2DF21C280829}" presName="arrow" presStyleLbl="node1" presStyleIdx="1" presStyleCnt="2" custScaleX="66451" custScaleY="889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795843C-EF21-4D9F-A2A8-D81A65F9B434}" srcId="{53CB9510-9339-42B9-9C6D-68C9E8794CA1}" destId="{623133DB-4D86-4C41-A1EA-2DF21C280829}" srcOrd="1" destOrd="0" parTransId="{675FF22A-D911-4087-BAD6-A6CDCE1C7497}" sibTransId="{B260DBDC-F765-4F95-9001-5D80B348B27D}"/>
    <dgm:cxn modelId="{41DFF270-F002-405D-BACE-CB8111C360CA}" srcId="{53CB9510-9339-42B9-9C6D-68C9E8794CA1}" destId="{9A7DC74C-7E23-49DE-8B8D-72877C3CA339}" srcOrd="0" destOrd="0" parTransId="{8443A9E6-D5FE-48F9-A4D7-002D1CC39A9D}" sibTransId="{04911DD1-B109-444B-8982-E9EC1AF03E73}"/>
    <dgm:cxn modelId="{2480EB56-3684-4837-A8D8-FED81D36FFD2}" type="presOf" srcId="{53CB9510-9339-42B9-9C6D-68C9E8794CA1}" destId="{4D5F08C0-89F5-48C7-A831-932FC10AC2E9}" srcOrd="0" destOrd="0" presId="urn:microsoft.com/office/officeart/2005/8/layout/arrow5"/>
    <dgm:cxn modelId="{A9B4E5CB-FF40-41E3-8743-2B9E8C444E2E}" type="presOf" srcId="{9A7DC74C-7E23-49DE-8B8D-72877C3CA339}" destId="{D77E119E-3609-4FEC-A20C-B7457772A148}" srcOrd="0" destOrd="0" presId="urn:microsoft.com/office/officeart/2005/8/layout/arrow5"/>
    <dgm:cxn modelId="{B5AE8FEB-5AE4-4958-98C5-5899956900BD}" type="presOf" srcId="{623133DB-4D86-4C41-A1EA-2DF21C280829}" destId="{5C8F6465-0012-4C23-A9B5-94256A13BAB4}" srcOrd="0" destOrd="0" presId="urn:microsoft.com/office/officeart/2005/8/layout/arrow5"/>
    <dgm:cxn modelId="{5D2A8C76-3818-44F6-986F-1C64CC6E93B4}" type="presParOf" srcId="{4D5F08C0-89F5-48C7-A831-932FC10AC2E9}" destId="{D77E119E-3609-4FEC-A20C-B7457772A148}" srcOrd="0" destOrd="0" presId="urn:microsoft.com/office/officeart/2005/8/layout/arrow5"/>
    <dgm:cxn modelId="{28C657B0-8010-4507-A8FB-596BB7EB2C58}" type="presParOf" srcId="{4D5F08C0-89F5-48C7-A831-932FC10AC2E9}" destId="{5C8F6465-0012-4C23-A9B5-94256A13BAB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27424F-FBA4-406C-A0A8-2338A8268B2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69CEDB9-8F25-4C57-9D61-FB5CC090BE21}">
      <dgm:prSet phldrT="[Текст]"/>
      <dgm:spPr/>
      <dgm:t>
        <a:bodyPr/>
        <a:lstStyle/>
        <a:p>
          <a:r>
            <a:rPr lang="uk-UA" dirty="0">
              <a:solidFill>
                <a:schemeClr val="accent2">
                  <a:lumMod val="50000"/>
                </a:schemeClr>
              </a:solidFill>
            </a:rPr>
            <a:t>Учасники однієї групи ставлять запитання до учнів іншої  </a:t>
          </a:r>
        </a:p>
      </dgm:t>
    </dgm:pt>
    <dgm:pt modelId="{564B8CB8-6770-4ABF-96C7-DA0EC2FE8BA4}" type="parTrans" cxnId="{0C2577ED-DEDE-4D31-9ED6-4FED0DFD4322}">
      <dgm:prSet/>
      <dgm:spPr/>
      <dgm:t>
        <a:bodyPr/>
        <a:lstStyle/>
        <a:p>
          <a:endParaRPr lang="uk-UA"/>
        </a:p>
      </dgm:t>
    </dgm:pt>
    <dgm:pt modelId="{134BB2D9-9A62-4B1E-87E3-0ABBB017D11A}" type="sibTrans" cxnId="{0C2577ED-DEDE-4D31-9ED6-4FED0DFD4322}">
      <dgm:prSet/>
      <dgm:spPr/>
      <dgm:t>
        <a:bodyPr/>
        <a:lstStyle/>
        <a:p>
          <a:endParaRPr lang="uk-UA"/>
        </a:p>
      </dgm:t>
    </dgm:pt>
    <dgm:pt modelId="{D5DF3B8E-D43A-492D-9E03-8ECDAB0BD1CA}">
      <dgm:prSet phldrT="[Текст]"/>
      <dgm:spPr/>
      <dgm:t>
        <a:bodyPr/>
        <a:lstStyle/>
        <a:p>
          <a:r>
            <a:rPr lang="uk-UA" dirty="0">
              <a:solidFill>
                <a:schemeClr val="accent2">
                  <a:lumMod val="50000"/>
                </a:schemeClr>
              </a:solidFill>
            </a:rPr>
            <a:t>І  навпаки</a:t>
          </a:r>
        </a:p>
        <a:p>
          <a:endParaRPr lang="uk-UA" dirty="0"/>
        </a:p>
      </dgm:t>
    </dgm:pt>
    <dgm:pt modelId="{E9D27C26-B527-451A-AFD1-F58303E4A0CD}" type="parTrans" cxnId="{40B6269C-7DE2-4CBA-9916-804EE08B0214}">
      <dgm:prSet/>
      <dgm:spPr/>
      <dgm:t>
        <a:bodyPr/>
        <a:lstStyle/>
        <a:p>
          <a:endParaRPr lang="uk-UA"/>
        </a:p>
      </dgm:t>
    </dgm:pt>
    <dgm:pt modelId="{4353A2DC-B738-4CB5-8D1F-DC7FA5625218}" type="sibTrans" cxnId="{40B6269C-7DE2-4CBA-9916-804EE08B0214}">
      <dgm:prSet/>
      <dgm:spPr/>
      <dgm:t>
        <a:bodyPr/>
        <a:lstStyle/>
        <a:p>
          <a:endParaRPr lang="uk-UA"/>
        </a:p>
      </dgm:t>
    </dgm:pt>
    <dgm:pt modelId="{C671C1F4-82DF-4D16-852B-22B961175692}" type="pres">
      <dgm:prSet presAssocID="{7327424F-FBA4-406C-A0A8-2338A8268B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2CE3C33-B5DE-406A-A2D5-7FB81D203A17}" type="pres">
      <dgm:prSet presAssocID="{369CEDB9-8F25-4C57-9D61-FB5CC090BE21}" presName="arrow" presStyleLbl="node1" presStyleIdx="0" presStyleCnt="2" custScaleX="1633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A53073-375E-4271-833D-667E5DA1EB89}" type="pres">
      <dgm:prSet presAssocID="{D5DF3B8E-D43A-492D-9E03-8ECDAB0BD1CA}" presName="arrow" presStyleLbl="node1" presStyleIdx="1" presStyleCnt="2" custScaleX="168253" custRadScaleRad="129197" custRadScaleInc="11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2B972A3-E442-45BD-A054-48DFD48F106C}" type="presOf" srcId="{369CEDB9-8F25-4C57-9D61-FB5CC090BE21}" destId="{12CE3C33-B5DE-406A-A2D5-7FB81D203A17}" srcOrd="0" destOrd="0" presId="urn:microsoft.com/office/officeart/2005/8/layout/arrow5"/>
    <dgm:cxn modelId="{40B6269C-7DE2-4CBA-9916-804EE08B0214}" srcId="{7327424F-FBA4-406C-A0A8-2338A8268B28}" destId="{D5DF3B8E-D43A-492D-9E03-8ECDAB0BD1CA}" srcOrd="1" destOrd="0" parTransId="{E9D27C26-B527-451A-AFD1-F58303E4A0CD}" sibTransId="{4353A2DC-B738-4CB5-8D1F-DC7FA5625218}"/>
    <dgm:cxn modelId="{0C2577ED-DEDE-4D31-9ED6-4FED0DFD4322}" srcId="{7327424F-FBA4-406C-A0A8-2338A8268B28}" destId="{369CEDB9-8F25-4C57-9D61-FB5CC090BE21}" srcOrd="0" destOrd="0" parTransId="{564B8CB8-6770-4ABF-96C7-DA0EC2FE8BA4}" sibTransId="{134BB2D9-9A62-4B1E-87E3-0ABBB017D11A}"/>
    <dgm:cxn modelId="{08216700-867D-4700-A822-8C078BB6DFAC}" type="presOf" srcId="{7327424F-FBA4-406C-A0A8-2338A8268B28}" destId="{C671C1F4-82DF-4D16-852B-22B961175692}" srcOrd="0" destOrd="0" presId="urn:microsoft.com/office/officeart/2005/8/layout/arrow5"/>
    <dgm:cxn modelId="{2B5FDA99-2016-40B8-ADEE-043AA21AA111}" type="presOf" srcId="{D5DF3B8E-D43A-492D-9E03-8ECDAB0BD1CA}" destId="{84A53073-375E-4271-833D-667E5DA1EB89}" srcOrd="0" destOrd="0" presId="urn:microsoft.com/office/officeart/2005/8/layout/arrow5"/>
    <dgm:cxn modelId="{590E9508-0AB7-4948-AD71-16191DA47DDE}" type="presParOf" srcId="{C671C1F4-82DF-4D16-852B-22B961175692}" destId="{12CE3C33-B5DE-406A-A2D5-7FB81D203A17}" srcOrd="0" destOrd="0" presId="urn:microsoft.com/office/officeart/2005/8/layout/arrow5"/>
    <dgm:cxn modelId="{0ABD041E-4118-423C-97E2-4ED94390A96A}" type="presParOf" srcId="{C671C1F4-82DF-4D16-852B-22B961175692}" destId="{84A53073-375E-4271-833D-667E5DA1EB8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7E119E-3609-4FEC-A20C-B7457772A148}">
      <dsp:nvSpPr>
        <dsp:cNvPr id="0" name=""/>
        <dsp:cNvSpPr/>
      </dsp:nvSpPr>
      <dsp:spPr>
        <a:xfrm rot="16200000">
          <a:off x="461998" y="1510280"/>
          <a:ext cx="1828020" cy="233958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accent2">
                  <a:lumMod val="50000"/>
                </a:schemeClr>
              </a:solidFill>
            </a:rPr>
            <a:t>адресант</a:t>
          </a:r>
        </a:p>
      </dsp:txBody>
      <dsp:txXfrm rot="16200000">
        <a:off x="461998" y="1510280"/>
        <a:ext cx="1828020" cy="2339583"/>
      </dsp:txXfrm>
    </dsp:sp>
    <dsp:sp modelId="{5C8F6465-0012-4C23-A9B5-94256A13BAB4}">
      <dsp:nvSpPr>
        <dsp:cNvPr id="0" name=""/>
        <dsp:cNvSpPr/>
      </dsp:nvSpPr>
      <dsp:spPr>
        <a:xfrm rot="5400000">
          <a:off x="3470620" y="1456898"/>
          <a:ext cx="1828020" cy="244634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accent2">
                  <a:lumMod val="50000"/>
                </a:schemeClr>
              </a:solidFill>
            </a:rPr>
            <a:t>адресат</a:t>
          </a:r>
        </a:p>
      </dsp:txBody>
      <dsp:txXfrm rot="5400000">
        <a:off x="3470620" y="1456898"/>
        <a:ext cx="1828020" cy="244634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CE3C33-B5DE-406A-A2D5-7FB81D203A17}">
      <dsp:nvSpPr>
        <dsp:cNvPr id="0" name=""/>
        <dsp:cNvSpPr/>
      </dsp:nvSpPr>
      <dsp:spPr>
        <a:xfrm rot="16200000">
          <a:off x="-971443" y="431837"/>
          <a:ext cx="4824527" cy="2952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>
              <a:solidFill>
                <a:schemeClr val="accent2">
                  <a:lumMod val="50000"/>
                </a:schemeClr>
              </a:solidFill>
            </a:rPr>
            <a:t>Учасники однієї групи ставлять запитання до учнів іншої  </a:t>
          </a:r>
        </a:p>
      </dsp:txBody>
      <dsp:txXfrm rot="16200000">
        <a:off x="-971443" y="431837"/>
        <a:ext cx="4824527" cy="2952749"/>
      </dsp:txXfrm>
    </dsp:sp>
    <dsp:sp modelId="{84A53073-375E-4271-833D-667E5DA1EB89}">
      <dsp:nvSpPr>
        <dsp:cNvPr id="0" name=""/>
        <dsp:cNvSpPr/>
      </dsp:nvSpPr>
      <dsp:spPr>
        <a:xfrm rot="5400000">
          <a:off x="2135579" y="431837"/>
          <a:ext cx="4968090" cy="2952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>
              <a:solidFill>
                <a:schemeClr val="accent2">
                  <a:lumMod val="50000"/>
                </a:schemeClr>
              </a:solidFill>
            </a:rPr>
            <a:t>І  навпаки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 dirty="0"/>
        </a:p>
      </dsp:txBody>
      <dsp:txXfrm rot="5400000">
        <a:off x="2135579" y="431837"/>
        <a:ext cx="4968090" cy="2952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2DE5F-200F-45B4-98D1-79CB599747A7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04077-0F31-4A83-B62A-5CB154A9862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7545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04077-0F31-4A83-B62A-5CB154A98624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5308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04077-0F31-4A83-B62A-5CB154A98624}" type="slidenum">
              <a:rPr lang="uk-UA" smtClean="0"/>
              <a:pPr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4355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26DDF-460B-457E-8BCC-F65F4D85216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17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234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3872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3093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8026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8639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281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020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476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520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9446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188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9178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461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6048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58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624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2043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51B2C5-2E55-4BA0-A2F2-DBF4C3612212}" type="datetimeFigureOut">
              <a:rPr lang="uk-UA" smtClean="0"/>
              <a:pPr/>
              <a:t>23.03.2026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598654-7E06-4F8B-A8FB-A07E779A8C0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1554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2276872"/>
            <a:ext cx="5688632" cy="980867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3600" i="1" dirty="0" smtClean="0"/>
              <a:t>Формування комунікативної та мовно-творчої компетентностей учнів на уроках української мови</a:t>
            </a:r>
            <a:endParaRPr lang="uk-UA" sz="4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81000" y="404664"/>
            <a:ext cx="8458200" cy="45719"/>
          </a:xfrm>
        </p:spPr>
        <p:txBody>
          <a:bodyPr>
            <a:normAutofit fontScale="25000" lnSpcReduction="20000"/>
          </a:bodyPr>
          <a:lstStyle/>
          <a:p>
            <a:r>
              <a:rPr lang="uk-UA" dirty="0"/>
              <a:t>          </a:t>
            </a:r>
          </a:p>
        </p:txBody>
      </p:sp>
      <p:pic>
        <p:nvPicPr>
          <p:cNvPr id="4100" name="Picture 4" descr="C:\Users\маруся\Desktop\книг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293096"/>
            <a:ext cx="633670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50072">
            <a:off x="-515561" y="355868"/>
            <a:ext cx="2914650" cy="163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92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0" y="22860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539552" y="476672"/>
            <a:ext cx="8064896" cy="57927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/>
              <a:t> </a:t>
            </a:r>
            <a:r>
              <a:rPr lang="uk-UA" dirty="0"/>
              <a:t>Для досягнення зазначеної мети передбачається виконання таких завдань: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/>
              <a:t>формування в учнів мотивації вивчення мови;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/>
              <a:t>забезпечення гармонійного розвитку усіх видів мовленнєвої діяльності (слухання, говоріння, читання, письма);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  <a:p>
            <a:pPr algn="just">
              <a:buFont typeface="Wingdings" panose="05000000000000000000" pitchFamily="2" charset="2"/>
              <a:buChar char="ü"/>
            </a:pPr>
            <a:endParaRPr lang="uk-UA" sz="2800" dirty="0"/>
          </a:p>
        </p:txBody>
      </p:sp>
      <p:pic>
        <p:nvPicPr>
          <p:cNvPr id="10243" name="Picture 3" descr="C:\Users\маруся\Desktop\вид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6609"/>
            <a:ext cx="7776864" cy="360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73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686800" cy="188913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11560" y="620688"/>
            <a:ext cx="7991475" cy="64087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/>
              <a:t>формування комунікативних умінь;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/>
              <a:t>формування потреби в самопізнанні, самореалізації, самовдосконаленні;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/>
              <a:t>виховання свідомої особистості з громадянською позицією, здатної до толерантності у спілкуванні, готової до професійного самовизначення, конкретного вибору свого місця в житті.</a:t>
            </a:r>
          </a:p>
          <a:p>
            <a:pPr marL="0" indent="0" algn="just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3075" name="Picture 3" descr="C:\Users\маруся\Desktop\книг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92392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руся\Desktop\кн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5382">
            <a:off x="5970322" y="4115760"/>
            <a:ext cx="3098831" cy="24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35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0" y="-603250"/>
            <a:ext cx="8229600" cy="877888"/>
          </a:xfrm>
        </p:spPr>
        <p:txBody>
          <a:bodyPr/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67544" y="404664"/>
            <a:ext cx="8075613" cy="56499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/>
              <a:t> </a:t>
            </a:r>
            <a:r>
              <a:rPr lang="uk-UA" sz="2800" dirty="0"/>
              <a:t>Формуючи комунікативну компетенцію учнів, доцільно: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800" dirty="0"/>
              <a:t>створювати проблемні ситуації, що вимагають від учнів активності, виявлення та пояснення розбіжностей між фактами;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800" dirty="0"/>
              <a:t>допомагати учням оволодіти найбільш ефективними методами навчально-пізнавальної діяльності, навчати їх вчитися;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800" dirty="0"/>
              <a:t>відомо : насправді знає не той, хто переказує, а той, хто застосовує знання на практиці;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800" dirty="0"/>
              <a:t>у процесі навчання необхідно враховувати індивідуальні особливості кожної дитини;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800" dirty="0"/>
              <a:t>навчати так, щоб учень розумів, що це є для нього життєвою необхідністю.</a:t>
            </a:r>
          </a:p>
        </p:txBody>
      </p:sp>
      <p:pic>
        <p:nvPicPr>
          <p:cNvPr id="11266" name="Picture 2" descr="C:\Users\маруся\Desktop\кни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517232"/>
            <a:ext cx="3059832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24562"/>
            <a:ext cx="422448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51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0" y="22860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67544" y="476672"/>
            <a:ext cx="8136904" cy="54991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/>
              <a:t> </a:t>
            </a:r>
            <a:r>
              <a:rPr lang="uk-UA" sz="2800" dirty="0"/>
              <a:t>Для формування комунікативної компетентності учнів на </a:t>
            </a:r>
            <a:r>
              <a:rPr lang="uk-UA" sz="2800" dirty="0" err="1"/>
              <a:t>уроках</a:t>
            </a:r>
            <a:r>
              <a:rPr lang="uk-UA" sz="2800" dirty="0"/>
              <a:t> української мови та літератури варто використовувати можливості </a:t>
            </a:r>
            <a:r>
              <a:rPr lang="uk-UA" sz="2800" b="1" i="1" u="sng" dirty="0">
                <a:solidFill>
                  <a:schemeClr val="tx2">
                    <a:lumMod val="75000"/>
                  </a:schemeClr>
                </a:solidFill>
              </a:rPr>
              <a:t>продуктивного навчання</a:t>
            </a:r>
            <a:r>
              <a:rPr lang="uk-UA" sz="2800" dirty="0"/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обговорення теми уроку, необхідності вивчення матеріалу;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формування учнями власної точки зору;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розвиток культури мовлення;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можливість для безпосереднього спілкування;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адекватне ставлення до критики;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стимулювання критичного ставлення до себе;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вміння адаптуватися в </a:t>
            </a:r>
            <a:r>
              <a:rPr lang="uk-UA" sz="2800" dirty="0" err="1"/>
              <a:t>мовному</a:t>
            </a:r>
            <a:r>
              <a:rPr lang="uk-UA" sz="2800" dirty="0"/>
              <a:t> середовищі.</a:t>
            </a:r>
          </a:p>
        </p:txBody>
      </p:sp>
      <p:pic>
        <p:nvPicPr>
          <p:cNvPr id="12290" name="Picture 2" descr="C:\Users\маруся\Desktop\книг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661248"/>
            <a:ext cx="2411760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61248"/>
            <a:ext cx="4656534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95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11560" y="476672"/>
            <a:ext cx="7775575" cy="6381328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uk-UA" sz="7000" b="1" i="1" u="sng" dirty="0">
                <a:solidFill>
                  <a:schemeClr val="tx2">
                    <a:lumMod val="75000"/>
                  </a:schemeClr>
                </a:solidFill>
              </a:rPr>
              <a:t>На початковому етапі </a:t>
            </a:r>
            <a:r>
              <a:rPr lang="uk-UA" sz="7000" dirty="0"/>
              <a:t>уроку доречними будуть такі форми роботи, які сприяють актуалізації опорних знань і налаштовують на роботу: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асоціювання;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припущення на основі малюнків;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теоретична розминка;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лексична хвилинка.</a:t>
            </a:r>
          </a:p>
          <a:p>
            <a:pPr marL="0" indent="0" algn="just">
              <a:buNone/>
            </a:pPr>
            <a:r>
              <a:rPr lang="uk-UA" sz="7000" dirty="0"/>
              <a:t>Якщо на початку уроку визначаються цілі та ставляться проблемні завдання, то на </a:t>
            </a:r>
            <a:r>
              <a:rPr lang="uk-UA" sz="7000" b="1" i="1" u="sng" dirty="0">
                <a:solidFill>
                  <a:schemeClr val="tx2">
                    <a:lumMod val="75000"/>
                  </a:schemeClr>
                </a:solidFill>
              </a:rPr>
              <a:t>основному етапі</a:t>
            </a:r>
            <a:r>
              <a:rPr lang="uk-UA" sz="7000" dirty="0"/>
              <a:t> застосовуються такі прийоми в роботі, які дозволили б із мінімуму витраченого часу отримати максимум  результатів (відповідей, навичок):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робота в групах;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читання з маркуванням тексту;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завдання на встановлення відповідності;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7000" dirty="0"/>
              <a:t>метод дослідження та інші.</a:t>
            </a:r>
          </a:p>
          <a:p>
            <a:pPr marL="0" indent="0" algn="just">
              <a:buNone/>
            </a:pPr>
            <a:endParaRPr lang="uk-UA" sz="4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маруся\Desktop\книг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25144"/>
            <a:ext cx="169168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97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0" y="22860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67544" y="476672"/>
            <a:ext cx="8229600" cy="610812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/>
              <a:t> </a:t>
            </a:r>
            <a:r>
              <a:rPr lang="uk-UA" sz="2600" dirty="0"/>
              <a:t>На </a:t>
            </a:r>
            <a:r>
              <a:rPr lang="uk-UA" sz="2600" b="1" i="1" u="sng" dirty="0">
                <a:solidFill>
                  <a:schemeClr val="tx2">
                    <a:lumMod val="75000"/>
                  </a:schemeClr>
                </a:solidFill>
              </a:rPr>
              <a:t>завершальному етапі уроку</a:t>
            </a:r>
            <a:r>
              <a:rPr lang="uk-UA" sz="2600" dirty="0"/>
              <a:t> учні мають можливість обмінятися думками, висловити власні враження, оцінити роботу. Варто використовувати такі прийоми: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«незакінчене речення»;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твір-п’ятихвилинка;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міні-тест.</a:t>
            </a:r>
          </a:p>
          <a:p>
            <a:pPr marL="0" indent="0" algn="just">
              <a:buNone/>
            </a:pPr>
            <a:r>
              <a:rPr lang="uk-UA" sz="2600" dirty="0"/>
              <a:t> Інтерактивні методи навчання теж доцільно використовувати: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</a:t>
            </a:r>
            <a:r>
              <a:rPr lang="uk-UA" sz="2600" dirty="0" err="1"/>
              <a:t>клоуз</a:t>
            </a:r>
            <a:r>
              <a:rPr lang="uk-UA" sz="2600" dirty="0"/>
              <a:t>-тест»;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«метод помилок»;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«бліц-турнір»;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«скарбниця слова»;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«розумне перо»;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600" dirty="0"/>
              <a:t>«острів скарбів» та інші.</a:t>
            </a:r>
          </a:p>
        </p:txBody>
      </p:sp>
      <p:pic>
        <p:nvPicPr>
          <p:cNvPr id="14338" name="Picture 2" descr="C:\Users\маруся\Desktop\кн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4029">
            <a:off x="5211761" y="3491812"/>
            <a:ext cx="3923266" cy="30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97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                          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uk-UA" b="1" i="1" dirty="0" err="1">
                <a:solidFill>
                  <a:schemeClr val="accent2">
                    <a:lumMod val="50000"/>
                  </a:schemeClr>
                </a:solidFill>
              </a:rPr>
              <a:t>Клоуз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-тест»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uk-UA" sz="2800" dirty="0"/>
              <a:t>Це експрес-тест перевірки засвоєння учнями матеріалу. Проводиться в швидкому темпі.</a:t>
            </a:r>
          </a:p>
          <a:p>
            <a:pPr marL="0" indent="0" algn="just">
              <a:buNone/>
            </a:pPr>
            <a:r>
              <a:rPr lang="uk-UA" sz="2800" dirty="0"/>
              <a:t>Приклад:</a:t>
            </a:r>
          </a:p>
          <a:p>
            <a:pPr marL="0" indent="0" algn="just">
              <a:buNone/>
            </a:pPr>
            <a:r>
              <a:rPr lang="uk-UA" sz="2800" b="1" dirty="0" err="1">
                <a:solidFill>
                  <a:schemeClr val="accent2">
                    <a:lumMod val="50000"/>
                  </a:schemeClr>
                </a:solidFill>
              </a:rPr>
              <a:t>Клоуз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-тест «Дієприслівник»</a:t>
            </a:r>
          </a:p>
          <a:p>
            <a:pPr marL="0" indent="0" algn="just">
              <a:buNone/>
            </a:pPr>
            <a:r>
              <a:rPr lang="uk-UA" sz="2800" dirty="0"/>
              <a:t>1.Дієприслівник – це ________________________</a:t>
            </a:r>
          </a:p>
          <a:p>
            <a:pPr marL="0" indent="0" algn="just">
              <a:buNone/>
            </a:pPr>
            <a:r>
              <a:rPr lang="uk-UA" sz="2800" dirty="0"/>
              <a:t>2.У реченні найчастіше буває _________________</a:t>
            </a:r>
          </a:p>
          <a:p>
            <a:pPr marL="0" indent="0" algn="just">
              <a:buNone/>
            </a:pPr>
            <a:r>
              <a:rPr lang="uk-UA" sz="2800" dirty="0"/>
              <a:t>3.Відповідає на запитання ____________________</a:t>
            </a:r>
          </a:p>
          <a:p>
            <a:pPr marL="0" indent="0" algn="just">
              <a:buNone/>
            </a:pPr>
            <a:r>
              <a:rPr lang="uk-UA" sz="2800" dirty="0"/>
              <a:t>4.Має морфологічні ознаки ___________________</a:t>
            </a:r>
          </a:p>
          <a:p>
            <a:pPr marL="0" indent="0" algn="just">
              <a:buNone/>
            </a:pPr>
            <a:r>
              <a:rPr lang="uk-UA" sz="2800" dirty="0"/>
              <a:t>5. Дієприслівник, поєднуючись із залежними словами, утворює ___________________________________ .</a:t>
            </a:r>
          </a:p>
        </p:txBody>
      </p:sp>
      <p:pic>
        <p:nvPicPr>
          <p:cNvPr id="15362" name="Picture 2" descr="C:\Users\маруся\Desktop\к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67731"/>
            <a:ext cx="2555776" cy="155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733256"/>
            <a:ext cx="291465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4119" y="-1114185"/>
            <a:ext cx="1529693" cy="374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79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83568" y="-99392"/>
            <a:ext cx="7632700" cy="5500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400" dirty="0"/>
              <a:t>             </a:t>
            </a:r>
            <a:r>
              <a:rPr lang="uk-UA" sz="3600" b="1" i="1" u="sng" dirty="0">
                <a:solidFill>
                  <a:schemeClr val="accent2">
                    <a:lumMod val="50000"/>
                  </a:schemeClr>
                </a:solidFill>
              </a:rPr>
              <a:t>«Метод помилок»</a:t>
            </a:r>
          </a:p>
          <a:p>
            <a:pPr marL="0" indent="0" algn="just">
              <a:buNone/>
            </a:pPr>
            <a:r>
              <a:rPr lang="uk-UA" sz="2400" dirty="0"/>
              <a:t>Цей метод використовується здебільшого для закріплення матеріалу, контролю знань. Потрібно виявити і пояснити помилку в процесі колективного обговорення. Це можуть бути орфографічні, пунктуаційні, граматичні чи лексичні помилки у тексті.</a:t>
            </a:r>
          </a:p>
          <a:p>
            <a:pPr marL="0" indent="0" algn="just">
              <a:buNone/>
            </a:pPr>
            <a:r>
              <a:rPr lang="uk-UA" sz="2000" b="1" dirty="0"/>
              <a:t>Завдання: визначте види помилок, відредагуйте і запишіть витравлені речення</a:t>
            </a:r>
            <a:r>
              <a:rPr lang="uk-UA" sz="2000" dirty="0"/>
              <a:t>.</a:t>
            </a:r>
          </a:p>
          <a:p>
            <a:pPr marL="0" indent="0" algn="just">
              <a:buNone/>
            </a:pPr>
            <a:endParaRPr lang="uk-UA" sz="2800" dirty="0"/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1346627"/>
              </p:ext>
            </p:extLst>
          </p:nvPr>
        </p:nvGraphicFramePr>
        <p:xfrm>
          <a:off x="2257324" y="3429000"/>
          <a:ext cx="6882351" cy="3451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7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16">
                <a:tc>
                  <a:txBody>
                    <a:bodyPr/>
                    <a:lstStyle/>
                    <a:p>
                      <a:r>
                        <a:rPr lang="uk-UA" dirty="0"/>
                        <a:t>Так  було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Так треба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790">
                <a:tc>
                  <a:txBody>
                    <a:bodyPr/>
                    <a:lstStyle/>
                    <a:p>
                      <a:r>
                        <a:rPr lang="uk-UA" dirty="0"/>
                        <a:t>У перукарні стало ще більш</a:t>
                      </a:r>
                      <a:r>
                        <a:rPr lang="uk-UA" baseline="0" dirty="0"/>
                        <a:t> просторніше й затишніше.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У перукарні стало більш просторо</a:t>
                      </a:r>
                      <a:r>
                        <a:rPr lang="uk-UA" baseline="0" dirty="0"/>
                        <a:t> та затишно.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uk-UA" dirty="0"/>
                        <a:t>Ми дуже близько наблизились до дверей.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Ми дуже близько  підійшли до дверей.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uk-UA" dirty="0"/>
                        <a:t>Звістку учень сприйняв </a:t>
                      </a:r>
                      <a:r>
                        <a:rPr lang="uk-UA" dirty="0" err="1"/>
                        <a:t>рівнодушно</a:t>
                      </a:r>
                      <a:r>
                        <a:rPr lang="uk-UA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Звістку учень сприйняв байдуже.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uk-UA" dirty="0"/>
                        <a:t>Завдяки хворобі вона відстала по математиці.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Через хворобу  вона не встигала з математики.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r>
                        <a:rPr lang="uk-UA" dirty="0"/>
                        <a:t>Магазин працює</a:t>
                      </a:r>
                      <a:r>
                        <a:rPr lang="uk-UA" baseline="0" dirty="0"/>
                        <a:t> </a:t>
                      </a:r>
                      <a:r>
                        <a:rPr lang="uk-UA" baseline="0" dirty="0" err="1"/>
                        <a:t>круглосуточно</a:t>
                      </a:r>
                      <a:r>
                        <a:rPr lang="uk-UA" baseline="0" dirty="0"/>
                        <a:t>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Магазин працює</a:t>
                      </a:r>
                      <a:r>
                        <a:rPr lang="uk-UA" baseline="0" dirty="0"/>
                        <a:t> цілодобово.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6386" name="Picture 2" descr="C:\Users\маруся\Desktop\пір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2132">
            <a:off x="60593" y="3726044"/>
            <a:ext cx="2095486" cy="31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62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122363"/>
            <a:ext cx="8229600" cy="1143001"/>
          </a:xfrm>
        </p:spPr>
        <p:txBody>
          <a:bodyPr/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0" y="-115888"/>
            <a:ext cx="9144000" cy="6010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                  </a:t>
            </a:r>
            <a:r>
              <a:rPr lang="uk-UA" sz="4400" b="1" i="1" u="sng" dirty="0">
                <a:solidFill>
                  <a:schemeClr val="accent2">
                    <a:lumMod val="50000"/>
                  </a:schemeClr>
                </a:solidFill>
              </a:rPr>
              <a:t>«Бліц-турнір»</a:t>
            </a:r>
            <a:endParaRPr lang="uk-UA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979260845"/>
              </p:ext>
            </p:extLst>
          </p:nvPr>
        </p:nvGraphicFramePr>
        <p:xfrm>
          <a:off x="1691680" y="1268760"/>
          <a:ext cx="60960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 descr="C:\Users\маруся\Desktop\сонечк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09121"/>
            <a:ext cx="2483768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маруся\Desktop\сон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509121"/>
            <a:ext cx="241176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75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705DB4-1479-EE04-3E8F-FD8DD837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303867"/>
          </a:xfrm>
          <a:solidFill>
            <a:schemeClr val="accent1"/>
          </a:solidFill>
        </p:spPr>
        <p:txBody>
          <a:bodyPr/>
          <a:lstStyle/>
          <a:p>
            <a:r>
              <a:rPr lang="uk-UA" dirty="0" err="1"/>
              <a:t>Мовний</a:t>
            </a:r>
            <a:r>
              <a:rPr lang="uk-UA" dirty="0"/>
              <a:t> квест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F5025E7-B8DB-04DA-857D-2538893EE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/>
              <a:t>Цей вид роботи використовується для перевірки вивченого матеріалу та задля заохочення та мотивації учнів.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Організація квесту проходить поділом класу на декілька груп (команд). Вчитель одночасно роздає завдання командам. Учням важливо відповісти не тільки правильно, але й швидко.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 err="1"/>
              <a:t>Мовний</a:t>
            </a:r>
            <a:r>
              <a:rPr lang="uk-UA" dirty="0"/>
              <a:t> квест проводиться з метою закріпити знання учнів з рідної мови; розвивати логічне мислення, пам'ять, увагу; виховувати старанність до навчання, любов до рідної мови.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326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764704"/>
            <a:ext cx="7992888" cy="560345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 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«Мовна культура людини – це дзеркало його духовної культури. Найважливішим засобом впливу на дитину, облагородження її почуттів, душі, думок, хвилювань є краса і велич рідного слова.»</a:t>
            </a:r>
          </a:p>
          <a:p>
            <a:pPr marL="0" indent="0" algn="just">
              <a:buNone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В.Сухомлинський</a:t>
            </a:r>
          </a:p>
        </p:txBody>
      </p:sp>
      <p:pic>
        <p:nvPicPr>
          <p:cNvPr id="2050" name="Picture 2" descr="C:\Users\маруся\Desktop\вас сух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040" y="3356992"/>
            <a:ext cx="385249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9580" y="2564902"/>
            <a:ext cx="3923481" cy="424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39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9874E2-9394-E74E-DAD9-6B66FC4A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920" y="847837"/>
            <a:ext cx="6923526" cy="109446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uk-UA" dirty="0"/>
              <a:t>Серед основних прийомів роботи: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6F5AC65-789A-D2E8-C181-CE945CB1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490135"/>
            <a:ext cx="3683167" cy="20189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Розгадування загадок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Вивчення скоромовок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Розгадування ребусів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 err="1"/>
              <a:t>Розплутування</a:t>
            </a:r>
            <a:r>
              <a:rPr lang="uk-UA" dirty="0"/>
              <a:t> анаграм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C17D93-BE89-4DB3-8C20-705488CB1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619" b="23164"/>
          <a:stretch/>
        </p:blipFill>
        <p:spPr>
          <a:xfrm>
            <a:off x="4715683" y="2490136"/>
            <a:ext cx="3729345" cy="36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0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E60DB6-C4F0-4D6E-9689-8C045024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548680"/>
            <a:ext cx="2232248" cy="51839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uk-UA" sz="2400" dirty="0"/>
              <a:t>діти навчаються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46C4CA8-C9E5-4C5D-95E4-93CB896B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752" y="980729"/>
            <a:ext cx="4734384" cy="151216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Працювати в команді;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Визначати лідера та його обов’язки;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Старатися для спільного результату.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xmlns="" id="{078E346A-9102-4B85-BCAC-FF23D1410116}"/>
              </a:ext>
            </a:extLst>
          </p:cNvPr>
          <p:cNvSpPr txBox="1">
            <a:spLocks/>
          </p:cNvSpPr>
          <p:nvPr/>
        </p:nvSpPr>
        <p:spPr>
          <a:xfrm>
            <a:off x="1043608" y="548680"/>
            <a:ext cx="3772025" cy="570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/>
              <a:t>Під час </a:t>
            </a:r>
            <a:r>
              <a:rPr lang="uk-UA" dirty="0" err="1"/>
              <a:t>мовних</a:t>
            </a:r>
            <a:r>
              <a:rPr lang="uk-UA" dirty="0"/>
              <a:t> квестів </a:t>
            </a:r>
          </a:p>
        </p:txBody>
      </p:sp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xmlns="" id="{4F52D8E1-CCE4-435A-88F7-C8C140E81A58}"/>
              </a:ext>
            </a:extLst>
          </p:cNvPr>
          <p:cNvSpPr txBox="1">
            <a:spLocks/>
          </p:cNvSpPr>
          <p:nvPr/>
        </p:nvSpPr>
        <p:spPr>
          <a:xfrm>
            <a:off x="899592" y="3760633"/>
            <a:ext cx="3395135" cy="43481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/>
              <a:t>А також розвивають </a:t>
            </a: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xmlns="" id="{C30DA708-BB00-4FD0-9D59-C5A82F3957C7}"/>
              </a:ext>
            </a:extLst>
          </p:cNvPr>
          <p:cNvSpPr txBox="1">
            <a:spLocks/>
          </p:cNvSpPr>
          <p:nvPr/>
        </p:nvSpPr>
        <p:spPr>
          <a:xfrm>
            <a:off x="840185" y="4221088"/>
            <a:ext cx="6743549" cy="23621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Навички комунікації;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Критичне та логічне мислення;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/>
              <a:t>Активність та ініціативність.</a:t>
            </a:r>
          </a:p>
          <a:p>
            <a:pPr marL="0" indent="0">
              <a:buNone/>
            </a:pPr>
            <a:r>
              <a:rPr lang="uk-UA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8319299-1915-4DC2-9D71-8D7B899C2A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9493" y="2393479"/>
            <a:ext cx="3341358" cy="18795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A7EC7C-7D2B-463E-B546-D93555A02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4250" b="23750"/>
          <a:stretch/>
        </p:blipFill>
        <p:spPr>
          <a:xfrm>
            <a:off x="5868144" y="4240536"/>
            <a:ext cx="3137545" cy="23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91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F7A5D-B7DB-469D-8B47-8E83EC5D7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5616" y="620688"/>
            <a:ext cx="6492875" cy="5905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uk-UA" dirty="0"/>
              <a:t>Результатом </a:t>
            </a:r>
            <a:r>
              <a:rPr lang="uk-UA" dirty="0" err="1"/>
              <a:t>мовного</a:t>
            </a:r>
            <a:r>
              <a:rPr lang="uk-UA" dirty="0"/>
              <a:t> квесту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0E184FD4-92A6-4400-918E-DB6CB31056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7584" y="1196752"/>
            <a:ext cx="7848600" cy="5091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Не завжди є перемога однієї з команд, а почуття єдності, підтримки, дружби, нові емоції та навички, здобуті в процесі.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Не залежно від кількості балів, учні здобувають знання та вміння, що будуть для них корисними не тільки на </a:t>
            </a:r>
            <a:r>
              <a:rPr lang="uk-UA" dirty="0" err="1"/>
              <a:t>уроках</a:t>
            </a:r>
            <a:r>
              <a:rPr lang="uk-UA" dirty="0"/>
              <a:t> української мови, а й в реальному житті.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E16676-5486-4A85-95BE-438088A7CE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5991" y="2276872"/>
            <a:ext cx="4732018" cy="26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57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8BF487-2EB4-27F9-C32E-0A2871078A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Написання есе під час роботи в групах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37986B70-4DCB-BB6D-C17F-0D8FD0AA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Темою есе у 6-а класі було «Спостереження за змінами у природі»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96952"/>
            <a:ext cx="4675899" cy="350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46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EB054-F0FA-4199-B094-8BFB0DB52E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7300" y="242888"/>
            <a:ext cx="5346700" cy="1360487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ru-RU" dirty="0"/>
              <a:t>Метод «</a:t>
            </a:r>
            <a:r>
              <a:rPr lang="ru-RU" dirty="0" err="1"/>
              <a:t>Художнього</a:t>
            </a:r>
            <a:r>
              <a:rPr lang="ru-RU" dirty="0"/>
              <a:t> слова» (</a:t>
            </a:r>
            <a:r>
              <a:rPr lang="ru-RU" dirty="0" err="1"/>
              <a:t>Емоційне</a:t>
            </a:r>
            <a:r>
              <a:rPr lang="ru-RU" dirty="0"/>
              <a:t> </a:t>
            </a:r>
            <a:r>
              <a:rPr lang="ru-RU" dirty="0" err="1"/>
              <a:t>налаштування</a:t>
            </a:r>
            <a:r>
              <a:rPr lang="ru-RU" dirty="0"/>
              <a:t>).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74E19D6-CC91-4829-B9AE-D50A38D32A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528" y="908720"/>
            <a:ext cx="3538538" cy="344487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віршованого</a:t>
            </a:r>
            <a:r>
              <a:rPr lang="ru-RU" dirty="0"/>
              <a:t> </a:t>
            </a:r>
            <a:r>
              <a:rPr lang="ru-RU" dirty="0" err="1"/>
              <a:t>привітання</a:t>
            </a:r>
            <a:r>
              <a:rPr lang="ru-RU" dirty="0"/>
              <a:t> на початку </a:t>
            </a:r>
            <a:r>
              <a:rPr lang="ru-RU" dirty="0" smtClean="0"/>
              <a:t>уроку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миттєво</a:t>
            </a:r>
            <a:r>
              <a:rPr lang="ru-RU" dirty="0"/>
              <a:t> </a:t>
            </a:r>
            <a:r>
              <a:rPr lang="ru-RU" dirty="0" err="1"/>
              <a:t>переключити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з перерви на тему уроку.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560507-8D60-4285-AB38-7A89E6631B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436828"/>
            <a:ext cx="2804403" cy="3743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07D500-C567-4618-99B8-03D46A5917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0547" y="1932198"/>
            <a:ext cx="316688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64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351F9E-92F5-4E6E-BA75-1ED10B2A1A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1613" y="277813"/>
            <a:ext cx="5132387" cy="1855787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/>
              <a:t>- </a:t>
            </a:r>
            <a:r>
              <a:rPr lang="ru-RU" sz="2800" b="1" dirty="0" err="1"/>
              <a:t>Використання</a:t>
            </a:r>
            <a:r>
              <a:rPr lang="ru-RU" sz="2800" b="1" dirty="0"/>
              <a:t> </a:t>
            </a:r>
            <a:r>
              <a:rPr lang="ru-RU" sz="2800" b="1" dirty="0" err="1"/>
              <a:t>цеглинок</a:t>
            </a:r>
            <a:r>
              <a:rPr lang="ru-RU" sz="2800" b="1" dirty="0"/>
              <a:t> LEGO (</a:t>
            </a:r>
            <a:r>
              <a:rPr lang="ru-RU" sz="2800" b="1" dirty="0" err="1"/>
              <a:t>кожна</a:t>
            </a:r>
            <a:r>
              <a:rPr lang="ru-RU" sz="2800" b="1" dirty="0"/>
              <a:t> команда </a:t>
            </a:r>
            <a:r>
              <a:rPr lang="ru-RU" sz="2800" b="1" dirty="0" err="1"/>
              <a:t>працювала</a:t>
            </a:r>
            <a:r>
              <a:rPr lang="ru-RU" sz="2800" b="1" dirty="0"/>
              <a:t> за </a:t>
            </a:r>
            <a:r>
              <a:rPr lang="ru-RU" sz="2800" b="1" dirty="0" err="1"/>
              <a:t>кольором</a:t>
            </a:r>
            <a:r>
              <a:rPr lang="ru-RU" sz="2800" b="1" dirty="0"/>
              <a:t> </a:t>
            </a:r>
            <a:r>
              <a:rPr lang="ru-RU" sz="2800" b="1" dirty="0" err="1"/>
              <a:t>цеглинки</a:t>
            </a:r>
            <a:r>
              <a:rPr lang="ru-RU" sz="2800" b="1" dirty="0"/>
              <a:t>). </a:t>
            </a:r>
            <a:endParaRPr lang="uk-UA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5FC99A-5B0B-4EDA-A8D0-2CA370CBE9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50" y="764704"/>
            <a:ext cx="3745798" cy="2809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81F2AC-4DEC-4D3C-A81C-9DB1BBA99C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313220"/>
            <a:ext cx="4117817" cy="309013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968487-241A-4D97-9B05-A2243E26A1F8}"/>
              </a:ext>
            </a:extLst>
          </p:cNvPr>
          <p:cNvSpPr txBox="1">
            <a:spLocks/>
          </p:cNvSpPr>
          <p:nvPr/>
        </p:nvSpPr>
        <p:spPr>
          <a:xfrm>
            <a:off x="11805" y="3731527"/>
            <a:ext cx="4560195" cy="2920924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- Робота в </a:t>
            </a:r>
            <a:r>
              <a:rPr lang="ru-RU" dirty="0" err="1"/>
              <a:t>групах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чудовий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соціалізації</a:t>
            </a:r>
            <a:r>
              <a:rPr lang="ru-RU" dirty="0"/>
              <a:t>.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вчаться</a:t>
            </a:r>
            <a:r>
              <a:rPr lang="ru-RU" dirty="0"/>
              <a:t> </a:t>
            </a:r>
            <a:r>
              <a:rPr lang="ru-RU" dirty="0" err="1"/>
              <a:t>обмінюватися</a:t>
            </a:r>
            <a:r>
              <a:rPr lang="ru-RU" dirty="0"/>
              <a:t> думками,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«</a:t>
            </a:r>
            <a:r>
              <a:rPr lang="ru-RU" dirty="0" err="1"/>
              <a:t>усного</a:t>
            </a:r>
            <a:r>
              <a:rPr lang="ru-RU" dirty="0"/>
              <a:t> </a:t>
            </a:r>
            <a:r>
              <a:rPr lang="ru-RU" dirty="0" err="1"/>
              <a:t>есе</a:t>
            </a:r>
            <a:r>
              <a:rPr lang="ru-RU" dirty="0"/>
              <a:t>».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в </a:t>
            </a:r>
            <a:r>
              <a:rPr lang="ru-RU" dirty="0" err="1"/>
              <a:t>групах</a:t>
            </a:r>
            <a:r>
              <a:rPr lang="ru-RU" dirty="0"/>
              <a:t> </a:t>
            </a:r>
            <a:r>
              <a:rPr lang="ru-RU" dirty="0" err="1"/>
              <a:t>їхнім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обʼєктом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яблуко</a:t>
            </a:r>
            <a:r>
              <a:rPr lang="ru-RU" dirty="0"/>
              <a:t> (на партах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лежало </a:t>
            </a:r>
            <a:r>
              <a:rPr lang="ru-RU" dirty="0" err="1"/>
              <a:t>яблуко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7158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9C5E4-7B28-8BC4-13AF-A409B50BA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552" y="692696"/>
            <a:ext cx="7992888" cy="2297113"/>
          </a:xfrm>
        </p:spPr>
        <p:txBody>
          <a:bodyPr>
            <a:noAutofit/>
          </a:bodyPr>
          <a:lstStyle/>
          <a:p>
            <a:pPr algn="l"/>
            <a:r>
              <a:rPr lang="uk-UA" sz="2800" dirty="0"/>
              <a:t>- Використання </a:t>
            </a:r>
            <a:r>
              <a:rPr lang="en-US" sz="2800" dirty="0"/>
              <a:t>QR-</a:t>
            </a:r>
            <a:r>
              <a:rPr lang="uk-UA" sz="2800" dirty="0"/>
              <a:t>кодів (це елемент гри та сучасності, діти набагато краще сприймають інформацію,  якщо вона подана через цифрові інструменти). У кожної групи був свій </a:t>
            </a:r>
            <a:r>
              <a:rPr lang="en-US" sz="2800" dirty="0"/>
              <a:t>QR </a:t>
            </a:r>
            <a:r>
              <a:rPr lang="uk-UA" sz="2800" dirty="0"/>
              <a:t>код, в якому містився різний тип тексту. Діти, прочитавши текст, мали сказати, який тип тексту.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55BF9E-C777-4D30-A8B9-F479DB14DB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140968"/>
            <a:ext cx="4157832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6868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83568" y="260648"/>
            <a:ext cx="7921625" cy="6251575"/>
          </a:xfrm>
        </p:spPr>
        <p:txBody>
          <a:bodyPr/>
          <a:lstStyle/>
          <a:p>
            <a:pPr marL="0" indent="0">
              <a:buNone/>
            </a:pPr>
            <a:endParaRPr lang="uk-UA" sz="2000" dirty="0"/>
          </a:p>
          <a:p>
            <a:pPr marL="0" indent="0" algn="just">
              <a:buNone/>
            </a:pPr>
            <a:r>
              <a:rPr lang="uk-UA" dirty="0"/>
              <a:t> Уроки української мови та літератури потрібно будувати </a:t>
            </a:r>
            <a:r>
              <a:rPr lang="uk-UA" dirty="0" smtClean="0"/>
              <a:t>так, </a:t>
            </a:r>
            <a:r>
              <a:rPr lang="uk-UA" dirty="0"/>
              <a:t>щоб кожен із проведених видів робіт виконував свою роль у формуванні певного комунікативного вміння, щоб учні успішно володіли і монологічним, і діалогічним мовленням, спираючись на знання про текст, стилі, типи, жанри мовлення, ситуацію спілкування, розвивали культуру мовлення.</a:t>
            </a:r>
          </a:p>
          <a:p>
            <a:pPr marL="0" indent="0" algn="just">
              <a:buNone/>
            </a:pPr>
            <a:endParaRPr lang="uk-UA" sz="2800" dirty="0"/>
          </a:p>
        </p:txBody>
      </p:sp>
      <p:pic>
        <p:nvPicPr>
          <p:cNvPr id="2050" name="Picture 2" descr="C:\Users\маруся\Desktop\imagesEWHD9O1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55577" y="3645017"/>
            <a:ext cx="3528391" cy="30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руся\Desktop\images3GWU1P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19"/>
            <a:ext cx="3744416" cy="30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37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457200" y="-603250"/>
            <a:ext cx="8686800" cy="557212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11560" y="404813"/>
            <a:ext cx="7704138" cy="645318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b="1" i="1" u="sng" dirty="0">
                <a:solidFill>
                  <a:schemeClr val="accent2">
                    <a:lumMod val="50000"/>
                  </a:schemeClr>
                </a:solidFill>
              </a:rPr>
              <a:t>Універсальний принцип такий:</a:t>
            </a:r>
          </a:p>
          <a:p>
            <a:pPr marL="0" indent="0" algn="just">
              <a:buNone/>
            </a:pPr>
            <a:r>
              <a:rPr lang="uk-UA" sz="2800" dirty="0"/>
              <a:t>хоч би якою була ваша мета в роботі з тією чи іншою групою учнів, у вашому арсеналі завжди є як мінімум 4 ключові кроки до  її  досягнення. Навіть якщо вам потрібно вирішити надто просте питання, то кілька способів краще, ніж один.</a:t>
            </a:r>
          </a:p>
          <a:p>
            <a:pPr marL="0" indent="0" algn="just">
              <a:buNone/>
            </a:pPr>
            <a:r>
              <a:rPr lang="uk-UA" sz="2800" dirty="0"/>
              <a:t>  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</a:rPr>
              <a:t>Усередині  кожної людини є сили, що  дрімають , які здатні здивувати  її саму, здатні перевернути життя, варто їх лише підняти з надр і запустити в  дію.</a:t>
            </a:r>
          </a:p>
          <a:p>
            <a:pPr marL="0" indent="0" algn="just">
              <a:buNone/>
            </a:pPr>
            <a:endParaRPr lang="uk-UA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62935"/>
            <a:ext cx="7056784" cy="22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3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xmlns="" id="{E556EA2E-D9EB-4790-87DB-DBE3A4C93C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2632" y="612737"/>
            <a:ext cx="6798736" cy="163660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0100"/>
              </a:lnSpc>
              <a:tabLst>
                <a:tab pos="355600" algn="l"/>
                <a:tab pos="356235" algn="l"/>
              </a:tabLst>
            </a:pPr>
            <a:r>
              <a:rPr sz="2400" b="1" i="1" spc="-5" dirty="0" err="1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Завдання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 вчителя, зацікавленого </a:t>
            </a:r>
            <a:r>
              <a:rPr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в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результаті</a:t>
            </a:r>
            <a:r>
              <a:rPr sz="2400" b="1" i="1" spc="-21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своєї  </a:t>
            </a:r>
            <a:r>
              <a:rPr sz="2400" b="1" i="1" spc="-5" dirty="0" err="1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праці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uk-UA"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-</a:t>
            </a:r>
            <a:r>
              <a:rPr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 постійний творчий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пошук </a:t>
            </a:r>
            <a:r>
              <a:rPr sz="2400" b="1" i="1" spc="20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та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поєднання  </a:t>
            </a:r>
            <a:r>
              <a:rPr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традиційних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методів </a:t>
            </a:r>
            <a:r>
              <a:rPr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і </a:t>
            </a:r>
            <a:r>
              <a:rPr sz="2400" b="1" i="1" spc="-2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форм 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навчання </a:t>
            </a:r>
            <a:r>
              <a:rPr sz="2400" b="1" i="1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з  </a:t>
            </a:r>
            <a:r>
              <a:rPr sz="2400" b="1" i="1" spc="-5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ін</a:t>
            </a:r>
            <a:r>
              <a:rPr lang="uk-UA" sz="2400" b="1" i="1" spc="-5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н</a:t>
            </a:r>
            <a:r>
              <a:rPr sz="2400" b="1" i="1" spc="-5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оваціями</a:t>
            </a:r>
            <a:r>
              <a:rPr sz="2400" b="1" i="1" spc="-5" dirty="0">
                <a:solidFill>
                  <a:schemeClr val="tx1"/>
                </a:solidFill>
                <a:latin typeface="Book Antiqua" panose="02040602050305030304" pitchFamily="18" charset="0"/>
                <a:cs typeface="Times New Roman"/>
              </a:rPr>
              <a:t>.</a:t>
            </a:r>
            <a:endParaRPr sz="2400" dirty="0">
              <a:solidFill>
                <a:schemeClr val="tx1"/>
              </a:solidFill>
              <a:latin typeface="Book Antiqua" panose="02040602050305030304" pitchFamily="18" charset="0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75E282-25D3-4AC0-8438-7D1F691E5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6204" y="2384613"/>
            <a:ext cx="1219509" cy="223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600177-BF1E-408A-B356-42602421B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0541" y="4167815"/>
            <a:ext cx="2784000" cy="2088000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xmlns="" id="{B3F50FB0-EBAA-476B-93D9-9B6F9032C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689" y="2398757"/>
            <a:ext cx="3121918" cy="234000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DECB19-CD0E-4BC5-A1A7-60D5C7964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477270"/>
            <a:ext cx="2064000" cy="154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5C37E5B-E95F-4C43-AF88-01CF8CCF3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250" y="4699398"/>
            <a:ext cx="2064000" cy="154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EBF5C48-C60E-46B7-92CA-9064B84441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2634" y="4365815"/>
            <a:ext cx="135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4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46038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251520" y="548680"/>
            <a:ext cx="8229600" cy="5903912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2800" dirty="0"/>
              <a:t> В інформаційному суспільстві  фахівець повинен уміти швидко сприймати будь-яку форму  мовлення, схоплювати необхідну інформацію, створювати монологи, вести діалоги, керувати системою мовленнєвих комунікацій у межах своєї компетенції. Від багатства словникового запасу, рівня культури мови і техніки мовлення значною мірою залежить професійна майстерність, імідж та успіх особистості.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800" dirty="0"/>
              <a:t> Будь-яка професійна діяльність потребує певних мовнокомунікативних умінь. Уже  на етапі працевлаштування необхідно вміти складати резюме, спілкуватися, використовуючи телефон, смартфон, писати електронні повідомлення і листи, брати участь у співбесіді, заповнювати бланки. Згодом потрібними стають уміння  оформляти ділову  документацію, виступати з повідомленням чи доповіддю, укладати угоди, обговорювати контракти, надавати й отримувати зворотну інформацію.</a:t>
            </a:r>
          </a:p>
        </p:txBody>
      </p:sp>
    </p:spTree>
    <p:extLst>
      <p:ext uri="{BB962C8B-B14F-4D97-AF65-F5344CB8AC3E}">
        <p14:creationId xmlns:p14="http://schemas.microsoft.com/office/powerpoint/2010/main" xmlns="" val="18427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71600" y="2060848"/>
            <a:ext cx="6708775" cy="2049463"/>
          </a:xfrm>
        </p:spPr>
        <p:txBody>
          <a:bodyPr>
            <a:normAutofit fontScale="90000"/>
          </a:bodyPr>
          <a:lstStyle/>
          <a:p>
            <a:pPr algn="l"/>
            <a: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Згідно з концепцією НУШ, у базовій середній школі  передбачено використання великої кількості сучасних, інтерактивних і</a:t>
            </a:r>
            <a:r>
              <a:rPr lang="uk-UA" sz="2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творчих методів навчання, які роблять уроки української мови  орієнтованими на розвиток ключових компетентностей — читацької, мовленнєвої, комунікативної, творчої й емоційної.</a:t>
            </a:r>
            <a:b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Методи на кшталт «Чиї це очі?», «Читання по колу», робочі аркуші для опису персонажів чи тваринки, а також багато інших (ігрові, візуальні, проєктні, кооперативні) залишаються актуальними й ефективними, бо вони допомагають учням не просто засвоювати правила чи читати текст, а активно використовувати мову, висловлювати думки, аналізувати емоції героїв, створювати власні тексти й відчувати радість від рідної мови.</a:t>
            </a:r>
            <a:br>
              <a:rPr lang="uk-UA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uk-UA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9F3FFE64-414B-4B01-8A0A-36D981FBE38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13800" y="6237288"/>
            <a:ext cx="330200" cy="231775"/>
          </a:xfrm>
        </p:spPr>
        <p:txBody>
          <a:bodyPr>
            <a:normAutofit fontScale="25000" lnSpcReduction="20000"/>
          </a:bodyPr>
          <a:lstStyle/>
          <a:p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202133"/>
            <a:ext cx="5747503" cy="14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19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6499944" cy="13038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b="1" dirty="0"/>
              <a:t>Метод </a:t>
            </a:r>
            <a:r>
              <a:rPr lang="ru-RU" sz="2600" b="1" dirty="0">
                <a:solidFill>
                  <a:schemeClr val="tx1"/>
                </a:solidFill>
              </a:rPr>
              <a:t>«Робота в парах — Близнюки» </a:t>
            </a:r>
            <a:r>
              <a:rPr lang="ru-RU" sz="2600" b="1" dirty="0" err="1"/>
              <a:t>чудово</a:t>
            </a:r>
            <a:r>
              <a:rPr lang="ru-RU" sz="2600" b="1" dirty="0"/>
              <a:t> </a:t>
            </a:r>
            <a:r>
              <a:rPr lang="ru-RU" sz="2600" b="1" dirty="0" err="1">
                <a:ln w="0"/>
                <a:solidFill>
                  <a:schemeClr val="tx1"/>
                </a:solidFill>
              </a:rPr>
              <a:t>підходить</a:t>
            </a:r>
            <a:r>
              <a:rPr lang="ru-RU" sz="2600" b="1" dirty="0"/>
              <a:t> для </a:t>
            </a:r>
            <a:r>
              <a:rPr lang="ru-RU" sz="2600" b="1" dirty="0" err="1"/>
              <a:t>розвитку</a:t>
            </a:r>
            <a:r>
              <a:rPr lang="ru-RU" sz="2600" b="1" dirty="0"/>
              <a:t> </a:t>
            </a:r>
            <a:r>
              <a:rPr lang="ru-RU" sz="2600" b="1" dirty="0" err="1"/>
              <a:t>навичок</a:t>
            </a:r>
            <a:r>
              <a:rPr lang="ru-RU" sz="2600" b="1" dirty="0"/>
              <a:t> письма й </a:t>
            </a:r>
            <a:r>
              <a:rPr lang="ru-RU" sz="2600" b="1" dirty="0" err="1"/>
              <a:t>взаємоконтролю</a:t>
            </a:r>
            <a:r>
              <a:rPr lang="ru-RU" sz="2600" b="1" dirty="0"/>
              <a:t>. </a:t>
            </a:r>
            <a:endParaRPr lang="uk-UA" sz="26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991" y="434736"/>
            <a:ext cx="1539373" cy="153175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492896"/>
            <a:ext cx="610242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dirty="0"/>
              <a:t>Освітні результати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Формування мовленнєвої компетентності (правильність письма).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Розвиток комунікативних навичок (уміння пояснити, аргументувати).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Виховання відповідальності та взаємоповаги (перевірка без упереджень).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Підвищення самостійності й уміння аналізувати власні та чужі помилки.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295" t="2927"/>
          <a:stretch/>
        </p:blipFill>
        <p:spPr>
          <a:xfrm>
            <a:off x="6732240" y="2924944"/>
            <a:ext cx="1604537" cy="26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281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87925" cy="800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r>
              <a:rPr lang="ru-RU" sz="2900" b="1" dirty="0"/>
              <a:t>«Робота в парах — Близнюки»</a:t>
            </a:r>
            <a:endParaRPr lang="uk-UA" sz="29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764704"/>
            <a:ext cx="43262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Метод «Близнюки» проводиться так: </a:t>
            </a:r>
            <a:r>
              <a:rPr lang="ru-RU" sz="2000" b="1" dirty="0" err="1"/>
              <a:t>учні</a:t>
            </a:r>
            <a:r>
              <a:rPr lang="ru-RU" sz="2000" b="1" dirty="0"/>
              <a:t> </a:t>
            </a:r>
            <a:r>
              <a:rPr lang="ru-RU" sz="2000" b="1" dirty="0" err="1"/>
              <a:t>отримують</a:t>
            </a:r>
            <a:r>
              <a:rPr lang="ru-RU" sz="2000" b="1" dirty="0"/>
              <a:t> диктант у </a:t>
            </a:r>
            <a:r>
              <a:rPr lang="ru-RU" sz="2000" b="1" dirty="0" err="1"/>
              <a:t>вигляді</a:t>
            </a:r>
            <a:r>
              <a:rPr lang="ru-RU" sz="2000" b="1" dirty="0"/>
              <a:t> кульки, </a:t>
            </a:r>
            <a:r>
              <a:rPr lang="ru-RU" sz="2000" b="1" dirty="0" err="1"/>
              <a:t>обіймають</a:t>
            </a:r>
            <a:r>
              <a:rPr lang="ru-RU" sz="2000" b="1" dirty="0"/>
              <a:t> </a:t>
            </a:r>
            <a:r>
              <a:rPr lang="ru-RU" sz="2000" b="1" dirty="0" smtClean="0"/>
              <a:t>один одного, </a:t>
            </a:r>
            <a:r>
              <a:rPr lang="ru-RU" sz="2000" b="1" dirty="0" err="1" smtClean="0"/>
              <a:t>розгортають</a:t>
            </a:r>
            <a:r>
              <a:rPr lang="ru-RU" sz="2000" b="1" dirty="0" smtClean="0"/>
              <a:t> </a:t>
            </a:r>
            <a:r>
              <a:rPr lang="ru-RU" sz="2000" b="1" dirty="0"/>
              <a:t>кульку </a:t>
            </a:r>
            <a:r>
              <a:rPr lang="ru-RU" sz="2000" b="1" dirty="0" err="1"/>
              <a:t>вільними</a:t>
            </a:r>
            <a:r>
              <a:rPr lang="ru-RU" b="1" dirty="0"/>
              <a:t> </a:t>
            </a:r>
            <a:r>
              <a:rPr lang="ru-RU" sz="2000" b="1" dirty="0"/>
              <a:t>руками,  </a:t>
            </a:r>
            <a:r>
              <a:rPr lang="ru-RU" sz="2000" b="1" dirty="0" err="1"/>
              <a:t>пише</a:t>
            </a:r>
            <a:r>
              <a:rPr lang="ru-RU" sz="2000" b="1" dirty="0"/>
              <a:t> диктант правша, а </a:t>
            </a:r>
            <a:r>
              <a:rPr lang="ru-RU" sz="2000" b="1" dirty="0" err="1" smtClean="0"/>
              <a:t>лівша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диктує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тоді</a:t>
            </a:r>
            <a:r>
              <a:rPr lang="ru-RU" sz="2000" b="1" dirty="0" smtClean="0"/>
              <a:t> </a:t>
            </a:r>
            <a:r>
              <a:rPr lang="ru-RU" sz="2000" b="1" dirty="0"/>
              <a:t>вони </a:t>
            </a:r>
            <a:r>
              <a:rPr lang="ru-RU" sz="2000" b="1" dirty="0" err="1"/>
              <a:t>міняються</a:t>
            </a:r>
            <a:r>
              <a:rPr lang="ru-RU" sz="2000" b="1" dirty="0"/>
              <a:t> формами </a:t>
            </a:r>
            <a:r>
              <a:rPr lang="ru-RU" sz="2000" b="1" dirty="0" err="1"/>
              <a:t>роботи</a:t>
            </a:r>
            <a:r>
              <a:rPr lang="ru-RU" sz="2000" b="1" dirty="0"/>
              <a:t>(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писав-відпочиває</a:t>
            </a:r>
            <a:r>
              <a:rPr lang="ru-RU" sz="2000" b="1" dirty="0" smtClean="0"/>
              <a:t>, а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 smtClean="0"/>
              <a:t>диктував</a:t>
            </a:r>
            <a:r>
              <a:rPr lang="ru-RU" sz="2000" b="1" dirty="0" smtClean="0"/>
              <a:t> -</a:t>
            </a:r>
            <a:r>
              <a:rPr lang="ru-RU" sz="2000" b="1" dirty="0" err="1"/>
              <a:t>перевіряє</a:t>
            </a:r>
            <a:r>
              <a:rPr lang="ru-RU" sz="2000" b="1" dirty="0"/>
              <a:t>).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перевірки</a:t>
            </a:r>
            <a:r>
              <a:rPr lang="ru-RU" sz="2000" b="1" dirty="0"/>
              <a:t> разом </a:t>
            </a:r>
            <a:r>
              <a:rPr lang="ru-RU" sz="2000" b="1" dirty="0" err="1"/>
              <a:t>обговорюють</a:t>
            </a:r>
            <a:r>
              <a:rPr lang="ru-RU" sz="2000" b="1" dirty="0"/>
              <a:t> </a:t>
            </a:r>
            <a:r>
              <a:rPr lang="ru-RU" sz="2000" b="1" dirty="0" err="1"/>
              <a:t>помилки</a:t>
            </a:r>
            <a:r>
              <a:rPr lang="ru-RU" sz="2000" b="1" dirty="0"/>
              <a:t> та </a:t>
            </a:r>
            <a:r>
              <a:rPr lang="ru-RU" sz="2000" b="1" dirty="0" err="1"/>
              <a:t>роблять</a:t>
            </a:r>
            <a:r>
              <a:rPr lang="ru-RU" sz="2000" b="1" dirty="0"/>
              <a:t> </a:t>
            </a:r>
            <a:r>
              <a:rPr lang="ru-RU" sz="2000" b="1" dirty="0" err="1"/>
              <a:t>висновки</a:t>
            </a:r>
            <a:r>
              <a:rPr lang="ru-RU" sz="2000" b="1" dirty="0"/>
              <a:t> для </a:t>
            </a:r>
            <a:r>
              <a:rPr lang="ru-RU" sz="2000" b="1" dirty="0" err="1"/>
              <a:t>подальшого</a:t>
            </a:r>
            <a:r>
              <a:rPr lang="ru-RU" sz="2000" b="1" dirty="0"/>
              <a:t> </a:t>
            </a:r>
            <a:r>
              <a:rPr lang="ru-RU" sz="2000" b="1" dirty="0" err="1"/>
              <a:t>навчання</a:t>
            </a:r>
            <a:r>
              <a:rPr lang="ru-RU" sz="2000" b="1" dirty="0"/>
              <a:t>.</a:t>
            </a:r>
            <a:endParaRPr lang="uk-UA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102" y="1052736"/>
            <a:ext cx="3383777" cy="253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211204"/>
            <a:ext cx="3288172" cy="24661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664" y="3717032"/>
            <a:ext cx="3372215" cy="2472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25266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66" y="188972"/>
            <a:ext cx="7075446" cy="12961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/>
            </a:r>
            <a:br>
              <a:rPr lang="ru-RU" sz="2600" dirty="0"/>
            </a:br>
            <a:r>
              <a:rPr lang="uk-UA" sz="2400" b="1" dirty="0" smtClean="0">
                <a:solidFill>
                  <a:schemeClr val="tx1"/>
                </a:solidFill>
              </a:rPr>
              <a:t> «</a:t>
            </a:r>
            <a:r>
              <a:rPr lang="uk-UA" sz="2400" b="1" dirty="0">
                <a:solidFill>
                  <a:schemeClr val="tx1"/>
                </a:solidFill>
              </a:rPr>
              <a:t>Чиї це очі?» </a:t>
            </a:r>
            <a:r>
              <a:rPr lang="uk-UA" sz="2400" b="1" dirty="0"/>
              <a:t>— творча дидактична вправа (гра, </a:t>
            </a:r>
            <a:r>
              <a:rPr lang="uk-UA" sz="2400" b="1" dirty="0" err="1" smtClean="0"/>
              <a:t>арт-завдання</a:t>
            </a:r>
            <a:r>
              <a:rPr lang="uk-UA" sz="2400" b="1" dirty="0"/>
              <a:t>, асоціації) для уроків , емоційного інтелекту та креативності.</a:t>
            </a:r>
            <a:br>
              <a:rPr lang="uk-UA" sz="2400" b="1" dirty="0"/>
            </a:br>
            <a:r>
              <a:rPr lang="ru-RU" sz="2600" dirty="0"/>
              <a:t>. </a:t>
            </a:r>
            <a:endParaRPr lang="uk-UA" sz="2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916832"/>
            <a:ext cx="640871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dirty="0"/>
              <a:t>Освітні результати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Розвивати уяву, фантазію, творче мислення.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Стимулювати усне та письмове мовлення: опис персонажа, емоцій, історії.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Збагачувати словниковий запас (прикметники: сумні, хитрі, радісні; дієслова: блищать, мружаться; порівняння, епітети).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Тренувати опис, твір-мініатюру, казку про героя.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300" b="1" dirty="0">
                <a:solidFill>
                  <a:schemeClr val="accent4">
                    <a:lumMod val="75000"/>
                  </a:schemeClr>
                </a:solidFill>
              </a:rPr>
              <a:t>Розвивати емоційну грамотність (читання, виразу очей).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182146"/>
            <a:ext cx="1417443" cy="1005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564904"/>
            <a:ext cx="172679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155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92696"/>
            <a:ext cx="4680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Метод «</a:t>
            </a:r>
            <a:r>
              <a:rPr lang="ru-RU" sz="2000" b="1" dirty="0" err="1"/>
              <a:t>Чиї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?» проводиться так: </a:t>
            </a:r>
            <a:r>
              <a:rPr lang="ru-RU" sz="2000" b="1" dirty="0" err="1"/>
              <a:t>вчитель</a:t>
            </a:r>
            <a:r>
              <a:rPr lang="ru-RU" sz="2000" b="1" dirty="0"/>
              <a:t> </a:t>
            </a:r>
            <a:r>
              <a:rPr lang="ru-RU" sz="2000" b="1" dirty="0" err="1"/>
              <a:t>показує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зображення</a:t>
            </a:r>
            <a:r>
              <a:rPr lang="ru-RU" sz="2000" b="1" dirty="0"/>
              <a:t> очей (</a:t>
            </a:r>
            <a:r>
              <a:rPr lang="ru-RU" sz="2000" b="1" dirty="0" err="1"/>
              <a:t>тварини</a:t>
            </a:r>
            <a:r>
              <a:rPr lang="ru-RU" sz="2000" b="1" dirty="0"/>
              <a:t>, </a:t>
            </a:r>
            <a:r>
              <a:rPr lang="ru-RU" sz="2000" b="1" dirty="0" err="1"/>
              <a:t>людини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героя), </a:t>
            </a:r>
            <a:r>
              <a:rPr lang="ru-RU" sz="2000" b="1" dirty="0" err="1"/>
              <a:t>запитує</a:t>
            </a:r>
            <a:r>
              <a:rPr lang="ru-RU" sz="2000" b="1" dirty="0"/>
              <a:t> </a:t>
            </a:r>
            <a:r>
              <a:rPr lang="ru-RU" sz="2000" b="1" dirty="0" err="1"/>
              <a:t>дітей</a:t>
            </a:r>
            <a:r>
              <a:rPr lang="ru-RU" sz="2000" b="1" dirty="0"/>
              <a:t> «</a:t>
            </a:r>
            <a:r>
              <a:rPr lang="ru-RU" sz="2000" b="1" dirty="0" err="1"/>
              <a:t>Чиї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? </a:t>
            </a:r>
            <a:r>
              <a:rPr lang="ru-RU" sz="2000" b="1" dirty="0" err="1"/>
              <a:t>Який</a:t>
            </a:r>
            <a:r>
              <a:rPr lang="ru-RU" sz="2000" b="1" dirty="0"/>
              <a:t> характер?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відчуває</a:t>
            </a:r>
            <a:r>
              <a:rPr lang="ru-RU" sz="2000" b="1" dirty="0"/>
              <a:t> персонаж?». </a:t>
            </a:r>
            <a:r>
              <a:rPr lang="ru-RU" sz="2000" b="1" dirty="0" err="1" smtClean="0"/>
              <a:t>Учні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фантазують</a:t>
            </a:r>
            <a:r>
              <a:rPr lang="ru-RU" sz="2000" b="1" dirty="0"/>
              <a:t>, </a:t>
            </a:r>
            <a:r>
              <a:rPr lang="ru-RU" sz="2000" b="1" dirty="0" err="1"/>
              <a:t>називають</a:t>
            </a:r>
            <a:r>
              <a:rPr lang="ru-RU" sz="2000" b="1" dirty="0"/>
              <a:t> </a:t>
            </a:r>
            <a:r>
              <a:rPr lang="ru-RU" sz="2000" b="1" dirty="0" err="1"/>
              <a:t>варіанти</a:t>
            </a:r>
            <a:r>
              <a:rPr lang="ru-RU" sz="2000" b="1" dirty="0"/>
              <a:t>, </a:t>
            </a:r>
            <a:r>
              <a:rPr lang="ru-RU" sz="2000" b="1" dirty="0" err="1"/>
              <a:t>описують</a:t>
            </a:r>
            <a:r>
              <a:rPr lang="ru-RU" sz="2000" b="1" dirty="0"/>
              <a:t> </a:t>
            </a:r>
            <a:r>
              <a:rPr lang="ru-RU" sz="2000" b="1" dirty="0" err="1"/>
              <a:t>погляд</a:t>
            </a:r>
            <a:r>
              <a:rPr lang="ru-RU" sz="2000" b="1" dirty="0"/>
              <a:t> словами (</a:t>
            </a:r>
            <a:r>
              <a:rPr lang="ru-RU" sz="2000" b="1" dirty="0" err="1"/>
              <a:t>сумні</a:t>
            </a:r>
            <a:r>
              <a:rPr lang="ru-RU" sz="2000" b="1" dirty="0"/>
              <a:t>, </a:t>
            </a:r>
            <a:r>
              <a:rPr lang="ru-RU" sz="2000" b="1" dirty="0" err="1"/>
              <a:t>хитрі</a:t>
            </a:r>
            <a:r>
              <a:rPr lang="ru-RU" sz="2000" b="1" dirty="0"/>
              <a:t>, </a:t>
            </a:r>
            <a:r>
              <a:rPr lang="ru-RU" sz="2000" b="1" dirty="0" err="1"/>
              <a:t>радісні</a:t>
            </a:r>
            <a:r>
              <a:rPr lang="ru-RU" sz="2000" b="1" dirty="0"/>
              <a:t>), а </a:t>
            </a: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домальовують</a:t>
            </a:r>
            <a:r>
              <a:rPr lang="ru-RU" sz="2000" b="1" dirty="0"/>
              <a:t> </a:t>
            </a:r>
            <a:r>
              <a:rPr lang="ru-RU" sz="2000" b="1" dirty="0" err="1"/>
              <a:t>повного</a:t>
            </a:r>
            <a:r>
              <a:rPr lang="ru-RU" sz="2000" b="1" dirty="0"/>
              <a:t> персонажа </a:t>
            </a:r>
            <a:r>
              <a:rPr lang="ru-RU" sz="2000" b="1" dirty="0" err="1"/>
              <a:t>чи</a:t>
            </a:r>
            <a:r>
              <a:rPr lang="ru-RU" sz="2000" b="1" dirty="0"/>
              <a:t> сцену </a:t>
            </a:r>
            <a:r>
              <a:rPr lang="ru-RU" sz="2000" b="1" dirty="0" err="1"/>
              <a:t>навколо</a:t>
            </a:r>
            <a:r>
              <a:rPr lang="ru-RU" sz="2000" b="1" dirty="0"/>
              <a:t> </a:t>
            </a:r>
            <a:r>
              <a:rPr lang="ru-RU" sz="2000" b="1" dirty="0" err="1"/>
              <a:t>цих</a:t>
            </a:r>
            <a:r>
              <a:rPr lang="ru-RU" sz="2000" b="1" dirty="0"/>
              <a:t> очей. </a:t>
            </a:r>
            <a:r>
              <a:rPr lang="ru-RU" sz="2000" b="1" dirty="0" err="1"/>
              <a:t>Вправа</a:t>
            </a:r>
            <a:r>
              <a:rPr lang="ru-RU" sz="2000" b="1" dirty="0"/>
              <a:t> </a:t>
            </a:r>
            <a:r>
              <a:rPr lang="ru-RU" sz="2000" b="1" dirty="0" err="1"/>
              <a:t>триває</a:t>
            </a:r>
            <a:r>
              <a:rPr lang="ru-RU" sz="2000" b="1" dirty="0"/>
              <a:t> 5–10 </a:t>
            </a:r>
            <a:r>
              <a:rPr lang="ru-RU" sz="2000" b="1" dirty="0" err="1"/>
              <a:t>хвилин</a:t>
            </a:r>
            <a:r>
              <a:rPr lang="ru-RU" sz="2000" b="1" dirty="0"/>
              <a:t>, </a:t>
            </a:r>
            <a:r>
              <a:rPr lang="ru-RU" sz="2000" b="1" dirty="0" err="1"/>
              <a:t>розвиває</a:t>
            </a:r>
            <a:r>
              <a:rPr lang="ru-RU" sz="2000" b="1" dirty="0"/>
              <a:t> </a:t>
            </a:r>
            <a:r>
              <a:rPr lang="ru-RU" sz="2000" b="1" dirty="0" err="1"/>
              <a:t>уяву</a:t>
            </a:r>
            <a:r>
              <a:rPr lang="ru-RU" sz="2000" b="1" dirty="0"/>
              <a:t>, </a:t>
            </a:r>
            <a:r>
              <a:rPr lang="ru-RU" sz="2000" b="1" dirty="0" err="1"/>
              <a:t>мовлення</a:t>
            </a:r>
            <a:r>
              <a:rPr lang="ru-RU" sz="2000" b="1" dirty="0"/>
              <a:t> та </a:t>
            </a:r>
            <a:r>
              <a:rPr lang="ru-RU" sz="2000" b="1" dirty="0" err="1"/>
              <a:t>емоційний</a:t>
            </a:r>
            <a:r>
              <a:rPr lang="ru-RU" sz="2000" b="1" dirty="0"/>
              <a:t> </a:t>
            </a:r>
            <a:r>
              <a:rPr lang="ru-RU" sz="2000" b="1" dirty="0" err="1"/>
              <a:t>інтелект</a:t>
            </a:r>
            <a:r>
              <a:rPr lang="ru-RU" sz="2000" b="1" dirty="0"/>
              <a:t> без «</a:t>
            </a:r>
            <a:r>
              <a:rPr lang="ru-RU" sz="2000" b="1" dirty="0" err="1"/>
              <a:t>правильних</a:t>
            </a:r>
            <a:r>
              <a:rPr lang="ru-RU" sz="2000" b="1" dirty="0"/>
              <a:t>» </a:t>
            </a:r>
            <a:r>
              <a:rPr lang="ru-RU" sz="2000" b="1" dirty="0" err="1" smtClean="0"/>
              <a:t>відповідей</a:t>
            </a:r>
            <a:r>
              <a:rPr lang="ru-RU" sz="2000" b="1" dirty="0" smtClean="0"/>
              <a:t>…</a:t>
            </a:r>
            <a:endParaRPr lang="uk-UA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169641"/>
            <a:ext cx="2984624" cy="2238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4400" y="2627852"/>
            <a:ext cx="2908095" cy="2181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15" y="4825353"/>
            <a:ext cx="2475605" cy="185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825353"/>
            <a:ext cx="2491981" cy="1868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3092" y="4941169"/>
            <a:ext cx="2219308" cy="1659706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799263" cy="1303338"/>
          </a:xfrm>
        </p:spPr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83906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616906"/>
            <a:ext cx="6798735" cy="12999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600" dirty="0"/>
              <a:t/>
            </a:r>
            <a:br>
              <a:rPr lang="ru-RU" sz="2600" dirty="0"/>
            </a:br>
            <a:r>
              <a:rPr lang="uk-UA" sz="2700" b="1" dirty="0"/>
              <a:t>Метод </a:t>
            </a:r>
            <a:r>
              <a:rPr lang="uk-UA" sz="2700" b="1" dirty="0">
                <a:solidFill>
                  <a:schemeClr val="tx1"/>
                </a:solidFill>
              </a:rPr>
              <a:t>«Читання по колу»— </a:t>
            </a:r>
            <a:r>
              <a:rPr lang="uk-UA" sz="2700" b="1" dirty="0"/>
              <a:t>це динамічна інтерактивна вправа , яка розвиває техніку читання, увагу, пам’ять, швидкість.</a:t>
            </a:r>
            <a:br>
              <a:rPr lang="uk-UA" sz="2700" b="1" dirty="0"/>
            </a:br>
            <a:r>
              <a:rPr lang="uk-UA" sz="2400" dirty="0"/>
              <a:t/>
            </a:r>
            <a:br>
              <a:rPr lang="uk-UA" sz="2400" dirty="0"/>
            </a:br>
            <a:r>
              <a:rPr lang="ru-RU" sz="2600" dirty="0"/>
              <a:t>. </a:t>
            </a:r>
            <a:endParaRPr lang="uk-UA" sz="2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916833"/>
            <a:ext cx="590465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dirty="0"/>
              <a:t>Освітні результати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Учні покращують уважність, концентрацію та пам’ять (швидко знаходять місце в тексті після зміни та не втрачають нитку оповіді).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Зростають темп і плавність читання, формується навичка орієнтування в тексті в динамічних умовах.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Підвищується мотивація до читання завдяки ігровому, </a:t>
            </a:r>
            <a:r>
              <a:rPr lang="uk-UA" sz="2100" b="1" dirty="0" smtClean="0">
                <a:solidFill>
                  <a:schemeClr val="accent4">
                    <a:lumMod val="75000"/>
                  </a:schemeClr>
                </a:solidFill>
              </a:rPr>
              <a:t> веселому </a:t>
            </a: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формату та командній взаємодії.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Розвиваються адаптивність і вміння швидко переключатися, що сприяють загальному розвитку читацьких компетентностей.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8061" y="4603132"/>
            <a:ext cx="2133004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498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987925" cy="800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r>
              <a:rPr lang="ru-RU" sz="2900" b="1" dirty="0"/>
              <a:t>«Метод «</a:t>
            </a:r>
            <a:r>
              <a:rPr lang="ru-RU" sz="2900" b="1" dirty="0" err="1"/>
              <a:t>Читання</a:t>
            </a:r>
            <a:r>
              <a:rPr lang="ru-RU" sz="2900" b="1" dirty="0"/>
              <a:t> по колу»</a:t>
            </a:r>
            <a:endParaRPr lang="uk-UA" sz="29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99811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Вчитель роздає кожному учневі однаковий текст (або різні фрагменти) у книжках/аркушах, діти починають читати мовчки або вголос. За сигналом (дзвінок, оплески, команда «Колесо!») усі учні швидко пересуваються по колу (або перевертають книжку на 90°,</a:t>
            </a:r>
            <a:r>
              <a:rPr lang="uk-UA" b="1" dirty="0"/>
              <a:t>міняються</a:t>
            </a:r>
            <a:r>
              <a:rPr lang="uk-UA" sz="2000" b="1" dirty="0"/>
              <a:t> місцями) і продовжують читати з того місця, де зупинився попередній учень. Після кількох разів (3–5 змін) обговорюють: де зупинилися, що запам’ятали, хто прочитав найшвидше/уважніше.</a:t>
            </a:r>
            <a:endParaRPr lang="uk-UA" sz="2000" b="1" dirty="0"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80392"/>
            <a:ext cx="2813856" cy="2110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492" y="2503722"/>
            <a:ext cx="2789207" cy="209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282" y="4576539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575525"/>
            <a:ext cx="2943300" cy="220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6498" y="4717205"/>
            <a:ext cx="188469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73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07182" cy="17016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/>
            </a:r>
            <a:br>
              <a:rPr lang="ru-RU" sz="2600" dirty="0"/>
            </a:br>
            <a:r>
              <a:rPr lang="uk-UA" sz="2200" dirty="0">
                <a:solidFill>
                  <a:schemeClr val="tx1"/>
                </a:solidFill>
              </a:rPr>
              <a:t>Використання робочих аркушів  «Опис тваринки» </a:t>
            </a:r>
            <a:r>
              <a:rPr lang="uk-UA" sz="2200" dirty="0"/>
              <a:t>-</a:t>
            </a:r>
            <a:r>
              <a:rPr lang="ru-RU" sz="2200" dirty="0"/>
              <a:t>  </a:t>
            </a:r>
            <a:r>
              <a:rPr lang="ru-RU" sz="2200" dirty="0" err="1"/>
              <a:t>ефективний</a:t>
            </a:r>
            <a:r>
              <a:rPr lang="ru-RU" sz="2200" dirty="0"/>
              <a:t> </a:t>
            </a:r>
            <a:r>
              <a:rPr lang="ru-RU" sz="2200" dirty="0" err="1"/>
              <a:t>прийом</a:t>
            </a:r>
            <a:r>
              <a:rPr lang="ru-RU" sz="2200" dirty="0"/>
              <a:t> на уроках </a:t>
            </a:r>
            <a:r>
              <a:rPr lang="ru-RU" sz="2200" dirty="0" err="1"/>
              <a:t>української</a:t>
            </a:r>
            <a:r>
              <a:rPr lang="ru-RU" sz="2200" dirty="0"/>
              <a:t> </a:t>
            </a:r>
            <a:r>
              <a:rPr lang="ru-RU" sz="2200" dirty="0" err="1"/>
              <a:t>мови</a:t>
            </a:r>
            <a:r>
              <a:rPr lang="ru-RU" sz="2200" dirty="0"/>
              <a:t>  в НУШ,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допомагає</a:t>
            </a:r>
            <a:r>
              <a:rPr lang="ru-RU" sz="2200" dirty="0"/>
              <a:t> </a:t>
            </a:r>
            <a:r>
              <a:rPr lang="ru-RU" sz="2200" dirty="0" err="1"/>
              <a:t>розвивати</a:t>
            </a:r>
            <a:r>
              <a:rPr lang="ru-RU" sz="2200" dirty="0"/>
              <a:t> </a:t>
            </a:r>
            <a:r>
              <a:rPr lang="ru-RU" sz="2200" dirty="0" err="1"/>
              <a:t>зв’язне</a:t>
            </a:r>
            <a:r>
              <a:rPr lang="ru-RU" sz="2200" dirty="0"/>
              <a:t> </a:t>
            </a:r>
            <a:r>
              <a:rPr lang="ru-RU" sz="2200" dirty="0" err="1"/>
              <a:t>мовлення</a:t>
            </a:r>
            <a:r>
              <a:rPr lang="ru-RU" sz="2200" dirty="0"/>
              <a:t>, </a:t>
            </a:r>
            <a:r>
              <a:rPr lang="ru-RU" sz="2200" dirty="0" err="1"/>
              <a:t>словниковий</a:t>
            </a:r>
            <a:r>
              <a:rPr lang="ru-RU" sz="2200" dirty="0"/>
              <a:t> запас, </a:t>
            </a:r>
            <a:r>
              <a:rPr lang="ru-RU" sz="2200" dirty="0" err="1"/>
              <a:t>образне</a:t>
            </a:r>
            <a:r>
              <a:rPr lang="ru-RU" sz="2200" dirty="0"/>
              <a:t> </a:t>
            </a:r>
            <a:r>
              <a:rPr lang="ru-RU" sz="2200" dirty="0" err="1"/>
              <a:t>мислення</a:t>
            </a:r>
            <a:r>
              <a:rPr lang="ru-RU" sz="2200" dirty="0"/>
              <a:t> та </a:t>
            </a:r>
            <a:r>
              <a:rPr lang="ru-RU" sz="2200" dirty="0" err="1"/>
              <a:t>вміння</a:t>
            </a:r>
            <a:r>
              <a:rPr lang="ru-RU" sz="2200" dirty="0"/>
              <a:t> </a:t>
            </a:r>
            <a:r>
              <a:rPr lang="ru-RU" sz="2200" dirty="0" err="1"/>
              <a:t>писати</a:t>
            </a:r>
            <a:r>
              <a:rPr lang="ru-RU" sz="2200" dirty="0"/>
              <a:t> твори-описи</a:t>
            </a:r>
            <a:r>
              <a:rPr lang="ru-RU" sz="2800" dirty="0"/>
              <a:t> </a:t>
            </a:r>
            <a:r>
              <a:rPr lang="ru-RU" sz="2200" dirty="0"/>
              <a:t>в </a:t>
            </a:r>
            <a:r>
              <a:rPr lang="ru-RU" sz="2200" dirty="0" err="1"/>
              <a:t>художньому</a:t>
            </a:r>
            <a:r>
              <a:rPr lang="ru-RU" sz="2200" dirty="0"/>
              <a:t> </a:t>
            </a:r>
            <a:r>
              <a:rPr lang="ru-RU" sz="2200" dirty="0" err="1"/>
              <a:t>стилі</a:t>
            </a:r>
            <a:r>
              <a:rPr lang="ru-RU" sz="2200" dirty="0"/>
              <a:t>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uk-UA" sz="26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916832"/>
            <a:ext cx="59046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dirty="0"/>
              <a:t>Освітні </a:t>
            </a:r>
            <a:r>
              <a:rPr lang="uk-UA" sz="2300" b="1" dirty="0" smtClean="0"/>
              <a:t>результати</a:t>
            </a:r>
            <a:br>
              <a:rPr lang="uk-UA" sz="2300" b="1" dirty="0" smtClean="0"/>
            </a:br>
            <a:endParaRPr lang="uk-UA" sz="23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Учні навчаються структурувати опис (за планом, від загального до деталей).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Збагачують словник </a:t>
            </a:r>
            <a:r>
              <a:rPr lang="uk-UA" sz="2100" b="1" dirty="0" err="1">
                <a:solidFill>
                  <a:schemeClr val="accent4">
                    <a:lumMod val="75000"/>
                  </a:schemeClr>
                </a:solidFill>
              </a:rPr>
              <a:t>емоційно</a:t>
            </a: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-забарвленими словами (суфікси -</a:t>
            </a:r>
            <a:r>
              <a:rPr lang="uk-UA" sz="2100" b="1" dirty="0" err="1">
                <a:solidFill>
                  <a:schemeClr val="accent4">
                    <a:lumMod val="75000"/>
                  </a:schemeClr>
                </a:solidFill>
              </a:rPr>
              <a:t>еньк</a:t>
            </a: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-, -</a:t>
            </a:r>
            <a:r>
              <a:rPr lang="uk-UA" sz="2100" b="1" dirty="0" err="1">
                <a:solidFill>
                  <a:schemeClr val="accent4">
                    <a:lumMod val="75000"/>
                  </a:schemeClr>
                </a:solidFill>
              </a:rPr>
              <a:t>очк</a:t>
            </a: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-, префікси пре-, надто- тощо).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Розвивають творчість: пишуть художні описи замість сухих наукових.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100" b="1" dirty="0">
                <a:solidFill>
                  <a:schemeClr val="accent4">
                    <a:lumMod val="75000"/>
                  </a:schemeClr>
                </a:solidFill>
              </a:rPr>
              <a:t>Підвищують мотивацію: аркуш — це «картка-помічник», де все під рукою, менше страху перед «чистим аркушем».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3830238"/>
            <a:ext cx="1958510" cy="22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91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802313" cy="800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r>
              <a:rPr lang="ru-RU" sz="2800" b="1" dirty="0"/>
              <a:t>Використання </a:t>
            </a:r>
            <a:r>
              <a:rPr lang="ru-RU" sz="2800" b="1" dirty="0" err="1"/>
              <a:t>робочих</a:t>
            </a:r>
            <a:r>
              <a:rPr lang="ru-RU" sz="2800" b="1" dirty="0"/>
              <a:t> </a:t>
            </a:r>
            <a:r>
              <a:rPr lang="ru-RU" sz="2800" b="1" dirty="0" err="1"/>
              <a:t>аркушів</a:t>
            </a:r>
            <a:r>
              <a:rPr lang="ru-RU" sz="2800" b="1" dirty="0"/>
              <a:t> для </a:t>
            </a:r>
            <a:r>
              <a:rPr lang="ru-RU" sz="2800" b="1" dirty="0" err="1"/>
              <a:t>опису</a:t>
            </a:r>
            <a:r>
              <a:rPr lang="ru-RU" sz="2800" b="1" dirty="0"/>
              <a:t> </a:t>
            </a:r>
            <a:r>
              <a:rPr lang="ru-RU" sz="2800" b="1" dirty="0" err="1"/>
              <a:t>тваринки</a:t>
            </a:r>
            <a:endParaRPr lang="uk-UA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7833" y="152400"/>
            <a:ext cx="2721664" cy="204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531" y="2328004"/>
            <a:ext cx="3091685" cy="2318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5051" y="4194211"/>
            <a:ext cx="2805480" cy="2104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t="20670" b="14368"/>
          <a:stretch/>
        </p:blipFill>
        <p:spPr>
          <a:xfrm>
            <a:off x="3369818" y="924174"/>
            <a:ext cx="2333837" cy="32836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1560" y="908720"/>
            <a:ext cx="2636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Структурований</a:t>
            </a:r>
            <a:r>
              <a:rPr lang="ru-RU" b="1" dirty="0"/>
              <a:t> шаблон з планом, </a:t>
            </a:r>
            <a:r>
              <a:rPr lang="ru-RU" b="1" dirty="0" err="1"/>
              <a:t>опорними</a:t>
            </a:r>
            <a:r>
              <a:rPr lang="ru-RU" b="1" dirty="0"/>
              <a:t> словами, </a:t>
            </a:r>
            <a:r>
              <a:rPr lang="ru-RU" b="1" dirty="0" err="1"/>
              <a:t>прикметниками</a:t>
            </a:r>
            <a:r>
              <a:rPr lang="ru-RU" b="1" dirty="0"/>
              <a:t> та </a:t>
            </a:r>
            <a:r>
              <a:rPr lang="ru-RU" b="1" dirty="0" err="1"/>
              <a:t>місцем</a:t>
            </a:r>
            <a:r>
              <a:rPr lang="ru-RU" b="1" dirty="0"/>
              <a:t> для </a:t>
            </a:r>
            <a:r>
              <a:rPr lang="ru-RU" b="1" dirty="0" err="1"/>
              <a:t>малюнка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допомагає</a:t>
            </a:r>
            <a:r>
              <a:rPr lang="ru-RU" b="1" dirty="0"/>
              <a:t> </a:t>
            </a:r>
            <a:r>
              <a:rPr lang="ru-RU" b="1" dirty="0" err="1"/>
              <a:t>дітям</a:t>
            </a:r>
            <a:r>
              <a:rPr lang="ru-RU" b="1" dirty="0"/>
              <a:t> </a:t>
            </a:r>
            <a:r>
              <a:rPr lang="ru-RU" b="1" dirty="0" err="1"/>
              <a:t>поетапно</a:t>
            </a:r>
            <a:r>
              <a:rPr lang="ru-RU" b="1" dirty="0"/>
              <a:t> </a:t>
            </a:r>
            <a:r>
              <a:rPr lang="ru-RU" b="1" dirty="0" err="1"/>
              <a:t>створювати</a:t>
            </a:r>
            <a:r>
              <a:rPr lang="ru-RU" b="1" dirty="0"/>
              <a:t> </a:t>
            </a:r>
            <a:r>
              <a:rPr lang="ru-RU" b="1" dirty="0" err="1"/>
              <a:t>художній</a:t>
            </a:r>
            <a:r>
              <a:rPr lang="ru-RU" b="1" dirty="0"/>
              <a:t> </a:t>
            </a:r>
            <a:r>
              <a:rPr lang="ru-RU" b="1" dirty="0" err="1"/>
              <a:t>опис</a:t>
            </a:r>
            <a:r>
              <a:rPr lang="ru-RU" b="1" dirty="0"/>
              <a:t> (</a:t>
            </a:r>
            <a:r>
              <a:rPr lang="ru-RU" b="1" dirty="0" err="1"/>
              <a:t>зовнішність</a:t>
            </a:r>
            <a:r>
              <a:rPr lang="ru-RU" b="1" dirty="0"/>
              <a:t>, характер, </a:t>
            </a:r>
            <a:r>
              <a:rPr lang="ru-RU" b="1" dirty="0" err="1"/>
              <a:t>ставлення</a:t>
            </a:r>
            <a:r>
              <a:rPr lang="ru-RU" b="1" dirty="0"/>
              <a:t>), </a:t>
            </a:r>
            <a:r>
              <a:rPr lang="ru-RU" b="1" dirty="0" err="1"/>
              <a:t>збагачувати</a:t>
            </a:r>
            <a:r>
              <a:rPr lang="ru-RU" b="1" dirty="0"/>
              <a:t> </a:t>
            </a:r>
            <a:r>
              <a:rPr lang="ru-RU" b="1" dirty="0" err="1"/>
              <a:t>мову</a:t>
            </a:r>
            <a:r>
              <a:rPr lang="ru-RU" b="1" dirty="0"/>
              <a:t> </a:t>
            </a:r>
            <a:r>
              <a:rPr lang="ru-RU" b="1" dirty="0" err="1"/>
              <a:t>епітетами</a:t>
            </a:r>
            <a:r>
              <a:rPr lang="ru-RU" b="1" dirty="0"/>
              <a:t>, </a:t>
            </a:r>
            <a:r>
              <a:rPr lang="ru-RU" b="1" dirty="0" err="1"/>
              <a:t>порівняннями</a:t>
            </a:r>
            <a:r>
              <a:rPr lang="ru-RU" b="1" dirty="0"/>
              <a:t> та </a:t>
            </a:r>
            <a:r>
              <a:rPr lang="ru-RU" b="1" dirty="0" err="1"/>
              <a:t>вчитися</a:t>
            </a:r>
            <a:r>
              <a:rPr lang="ru-RU" b="1" dirty="0"/>
              <a:t> </a:t>
            </a:r>
            <a:r>
              <a:rPr lang="ru-RU" b="1" dirty="0" err="1"/>
              <a:t>писати</a:t>
            </a:r>
            <a:r>
              <a:rPr lang="ru-RU" b="1" dirty="0"/>
              <a:t> твори без «чистого </a:t>
            </a:r>
            <a:r>
              <a:rPr lang="ru-RU" b="1" dirty="0" err="1"/>
              <a:t>аркуша</a:t>
            </a:r>
            <a:r>
              <a:rPr lang="ru-RU" b="1" dirty="0"/>
              <a:t>».</a:t>
            </a:r>
            <a:endParaRPr lang="ru-RU" b="1" dirty="0">
              <a:effectLst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4978" y="4742235"/>
            <a:ext cx="2109567" cy="158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2489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72909"/>
            <a:ext cx="8208912" cy="17016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200" b="1" dirty="0">
                <a:solidFill>
                  <a:schemeClr val="tx1"/>
                </a:solidFill>
              </a:rPr>
              <a:t>Дидактична вправа «</a:t>
            </a:r>
            <a:r>
              <a:rPr lang="uk-UA" sz="2200" b="1" dirty="0" err="1">
                <a:solidFill>
                  <a:schemeClr val="tx1"/>
                </a:solidFill>
              </a:rPr>
              <a:t>Мовна</a:t>
            </a:r>
            <a:r>
              <a:rPr lang="uk-UA" sz="2200" b="1" dirty="0">
                <a:solidFill>
                  <a:schemeClr val="tx1"/>
                </a:solidFill>
              </a:rPr>
              <a:t> плутанина</a:t>
            </a:r>
            <a:r>
              <a:rPr lang="uk-UA" sz="2200" b="1" dirty="0"/>
              <a:t>» — це популярна </a:t>
            </a:r>
            <a:r>
              <a:rPr lang="uk-UA" sz="2200" b="1" dirty="0" err="1"/>
              <a:t>мовна</a:t>
            </a:r>
            <a:r>
              <a:rPr lang="uk-UA" sz="2200" b="1" dirty="0"/>
              <a:t> гра (або серія завдань) на </a:t>
            </a:r>
            <a:r>
              <a:rPr lang="uk-UA" sz="2200" b="1" dirty="0" err="1"/>
              <a:t>уроках</a:t>
            </a:r>
            <a:r>
              <a:rPr lang="uk-UA" sz="2200" b="1" dirty="0"/>
              <a:t> української мови, яка використовується для розвитку уваги, словникового запасу, орфографічної пильності, розуміння паронімів, фразеологізмів чи граматичних форм.</a:t>
            </a:r>
            <a:r>
              <a:rPr lang="uk-UA" sz="2800" b="1" dirty="0"/>
              <a:t/>
            </a:r>
            <a:br>
              <a:rPr lang="uk-UA" sz="2800" b="1" dirty="0"/>
            </a:br>
            <a:r>
              <a:rPr lang="ru-RU" sz="2800" dirty="0"/>
              <a:t/>
            </a:r>
            <a:br>
              <a:rPr lang="ru-RU" sz="2800" dirty="0"/>
            </a:br>
            <a:endParaRPr lang="uk-UA" sz="2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636912"/>
            <a:ext cx="590465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b="1" dirty="0"/>
              <a:t>Освітні результати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b="1" dirty="0"/>
              <a:t>Учні розвивають увагу, орфографічну пильність та </a:t>
            </a:r>
            <a:r>
              <a:rPr lang="uk-UA" sz="2200" b="1" dirty="0" err="1"/>
              <a:t>мовне</a:t>
            </a:r>
            <a:r>
              <a:rPr lang="uk-UA" sz="2200" b="1" dirty="0"/>
              <a:t> чуття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b="1" dirty="0"/>
              <a:t>Збагачується словниковий запас і розуміння значень слів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b="1" dirty="0"/>
              <a:t>Формується граматична правильність і культура мовлення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b="1" dirty="0"/>
              <a:t>Підвищується швидкість мислення, креативність і </a:t>
            </a:r>
            <a:r>
              <a:rPr lang="uk-UA" sz="2200" b="1" dirty="0" err="1"/>
              <a:t>конкурентність</a:t>
            </a:r>
            <a:r>
              <a:rPr lang="uk-UA" sz="22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200" b="1" dirty="0"/>
              <a:t>Зростає мотивація до вивчення мови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0192" y="2802327"/>
            <a:ext cx="1876264" cy="3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035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201612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67544" y="620688"/>
            <a:ext cx="8040688" cy="5937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dirty="0"/>
              <a:t> Сьогодні перед учителем української мови та літератури стоїть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чітка вимога</a:t>
            </a:r>
            <a:r>
              <a:rPr lang="uk-UA" sz="2800" dirty="0"/>
              <a:t>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800" dirty="0"/>
              <a:t>сприяти формуванню особистості, яка характеризується свідомим ставленням до мови, розвиненим мисленням та володіє вміннями й навичками вільно користуватися засобами мови й стилями, типами, жанрами в усіх видах мовленнєвої діяльності (аудіювання, читання, говоріння, письмо), тобто забезпечує належний рівень комунікативної компетенції.</a:t>
            </a:r>
          </a:p>
        </p:txBody>
      </p:sp>
      <p:pic>
        <p:nvPicPr>
          <p:cNvPr id="3074" name="Picture 2" descr="C:\Users\маруся\Desktop\1341139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121" y="4797152"/>
            <a:ext cx="280831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463" y="2996951"/>
            <a:ext cx="3333750" cy="381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95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35500" cy="8001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r>
              <a:rPr lang="ru-RU" sz="2900" b="1" dirty="0"/>
              <a:t>Дидактична </a:t>
            </a:r>
            <a:r>
              <a:rPr lang="ru-RU" sz="2900" b="1" dirty="0" err="1"/>
              <a:t>вправа</a:t>
            </a:r>
            <a:r>
              <a:rPr lang="ru-RU" sz="2900" b="1" dirty="0"/>
              <a:t> «</a:t>
            </a:r>
            <a:r>
              <a:rPr lang="ru-RU" sz="2900" b="1" dirty="0" err="1"/>
              <a:t>Мовна</a:t>
            </a:r>
            <a:r>
              <a:rPr lang="ru-RU" sz="2900" b="1" dirty="0"/>
              <a:t> </a:t>
            </a:r>
            <a:r>
              <a:rPr lang="ru-RU" sz="2900" b="1" dirty="0" err="1"/>
              <a:t>плутанина</a:t>
            </a:r>
            <a:r>
              <a:rPr lang="ru-RU" sz="2900" b="1" dirty="0"/>
              <a:t>»</a:t>
            </a:r>
            <a:endParaRPr lang="uk-UA" sz="29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937702"/>
            <a:ext cx="49343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Вправа добре вписується в НУШ: сприяє формуванню мовленнєвої, читацької та цифрової компетентностей, допомагає боротися з освітніми втратами через ігровий підхід. Діти не просто навчаються правилам — вони їх відчувають і застосовують на практиці!</a:t>
            </a:r>
            <a:endParaRPr lang="uk-UA" b="1" dirty="0"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59825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56992"/>
            <a:ext cx="3417741" cy="2563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3932" y="3501008"/>
            <a:ext cx="3548068" cy="266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68595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92696"/>
            <a:ext cx="77768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Використання  </a:t>
            </a:r>
            <a:r>
              <a:rPr lang="en-US" sz="2400" b="1" dirty="0" smtClean="0"/>
              <a:t>Notebook</a:t>
            </a:r>
            <a:r>
              <a:rPr lang="uk-UA" sz="2400" b="1" dirty="0" smtClean="0"/>
              <a:t> </a:t>
            </a:r>
            <a:r>
              <a:rPr lang="en-US" sz="2400" b="1" dirty="0" smtClean="0"/>
              <a:t>LM</a:t>
            </a:r>
            <a:r>
              <a:rPr lang="uk-UA" sz="2400" b="1" dirty="0" smtClean="0"/>
              <a:t> для створення </a:t>
            </a:r>
            <a:r>
              <a:rPr lang="uk-UA" sz="2400" b="1" dirty="0" err="1" smtClean="0"/>
              <a:t>інфографіки</a:t>
            </a:r>
            <a:r>
              <a:rPr lang="uk-UA" sz="2400" b="1" dirty="0" smtClean="0"/>
              <a:t> </a:t>
            </a:r>
            <a:r>
              <a:rPr lang="uk-UA" b="1" dirty="0" smtClean="0"/>
              <a:t>— це безкоштовний інструмент від </a:t>
            </a:r>
            <a:r>
              <a:rPr lang="en-US" b="1" dirty="0" smtClean="0"/>
              <a:t>Google</a:t>
            </a:r>
            <a:r>
              <a:rPr lang="uk-UA" b="1" dirty="0" smtClean="0"/>
              <a:t>, що</a:t>
            </a:r>
            <a:r>
              <a:rPr lang="en-US" b="1" dirty="0" smtClean="0"/>
              <a:t> </a:t>
            </a:r>
            <a:r>
              <a:rPr lang="uk-UA" b="1" dirty="0" smtClean="0"/>
              <a:t>дозволяє </a:t>
            </a:r>
            <a:r>
              <a:rPr lang="uk-UA" b="1" dirty="0" smtClean="0"/>
              <a:t>швидко генерувати яскраві </a:t>
            </a:r>
            <a:r>
              <a:rPr lang="uk-UA" b="1" dirty="0" err="1" smtClean="0"/>
              <a:t>інфографіки</a:t>
            </a:r>
            <a:r>
              <a:rPr lang="uk-UA" b="1" dirty="0" smtClean="0"/>
              <a:t> на основі завантажених джерел або простого текстового запиту. Ця форма роботи ідеально підходить для тем розвитку мовлення, правил, літературних понять та узагальнення матеріалу.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3140968"/>
            <a:ext cx="60500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/>
              <a:t>Освітні результати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Покращення візуалізації та запам'ятовування матеріалу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Розвиток цифрової та інформаційної компетентностей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Збагачення мовленнєвих навичок і творчості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Підвищення мотивації та самостійності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Індивідуалізація навчання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 smtClean="0"/>
              <a:t>Формування етичного ставлення до ШІ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2836403"/>
            <a:ext cx="1876264" cy="33225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97" y="333845"/>
            <a:ext cx="5571728" cy="7736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r>
              <a:rPr lang="ru-RU" sz="3200" b="1" dirty="0" err="1"/>
              <a:t>Використання</a:t>
            </a:r>
            <a:r>
              <a:rPr lang="ru-RU" sz="3200" b="1" dirty="0"/>
              <a:t>  </a:t>
            </a:r>
            <a:r>
              <a:rPr lang="en-US" sz="3200" b="1" dirty="0"/>
              <a:t>Notebook</a:t>
            </a:r>
            <a:r>
              <a:rPr lang="uk-UA" sz="3200" b="1" dirty="0"/>
              <a:t> </a:t>
            </a:r>
            <a:r>
              <a:rPr lang="en-US" sz="3200" b="1" dirty="0"/>
              <a:t>LM</a:t>
            </a:r>
            <a:r>
              <a:rPr lang="uk-UA" sz="3200" b="1" dirty="0"/>
              <a:t> </a:t>
            </a:r>
            <a:r>
              <a:rPr lang="uk-UA" sz="2800" b="1" dirty="0"/>
              <a:t>«Створення інфографіки»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335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241066"/>
            <a:ext cx="3650247" cy="2737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2578" y="4101409"/>
            <a:ext cx="3215567" cy="241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159589"/>
            <a:ext cx="3060421" cy="2295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07560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44738" y="455326"/>
            <a:ext cx="6619750" cy="1764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b="1" i="1" dirty="0">
                <a:solidFill>
                  <a:schemeClr val="tx1"/>
                </a:solidFill>
              </a:rPr>
              <a:t>Рефлексія</a:t>
            </a:r>
            <a:r>
              <a:rPr lang="uk-UA" sz="2400" b="1" dirty="0">
                <a:solidFill>
                  <a:schemeClr val="tx1"/>
                </a:solidFill>
              </a:rPr>
              <a:t>—</a:t>
            </a:r>
            <a:r>
              <a:rPr lang="uk-UA" sz="2400" b="1" dirty="0"/>
              <a:t> це </a:t>
            </a:r>
            <a:r>
              <a:rPr lang="ru-RU" sz="2400" b="1" dirty="0"/>
              <a:t>коротка, </a:t>
            </a:r>
            <a:r>
              <a:rPr lang="ru-RU" sz="2400" b="1" dirty="0" err="1"/>
              <a:t>структурована</a:t>
            </a:r>
            <a:r>
              <a:rPr lang="ru-RU" sz="2400" b="1" dirty="0"/>
              <a:t> </a:t>
            </a:r>
            <a:r>
              <a:rPr lang="ru-RU" sz="2400" b="1" dirty="0" err="1"/>
              <a:t>діяльність</a:t>
            </a:r>
            <a:r>
              <a:rPr lang="ru-RU" sz="2400" b="1" dirty="0"/>
              <a:t> </a:t>
            </a:r>
            <a:r>
              <a:rPr lang="ru-RU" sz="2400" b="1" dirty="0" err="1"/>
              <a:t>наприкінці</a:t>
            </a:r>
            <a:r>
              <a:rPr lang="ru-RU" sz="2400" b="1" dirty="0"/>
              <a:t> уроку (</a:t>
            </a:r>
            <a:r>
              <a:rPr lang="ru-RU" sz="2400" b="1" dirty="0" err="1"/>
              <a:t>або</a:t>
            </a:r>
            <a:r>
              <a:rPr lang="ru-RU" sz="2400" b="1" dirty="0"/>
              <a:t> на </a:t>
            </a:r>
            <a:r>
              <a:rPr lang="ru-RU" sz="2400" b="1" dirty="0" err="1"/>
              <a:t>ключових</a:t>
            </a:r>
            <a:r>
              <a:rPr lang="ru-RU" sz="2400" b="1" dirty="0"/>
              <a:t> </a:t>
            </a:r>
            <a:r>
              <a:rPr lang="ru-RU" sz="2400" b="1" dirty="0" err="1"/>
              <a:t>етапах</a:t>
            </a:r>
            <a:r>
              <a:rPr lang="ru-RU" sz="2400" b="1" dirty="0"/>
              <a:t>), яка </a:t>
            </a:r>
            <a:r>
              <a:rPr lang="ru-RU" sz="2400" b="1" dirty="0" err="1"/>
              <a:t>допомагає</a:t>
            </a:r>
            <a:r>
              <a:rPr lang="ru-RU" sz="2400" b="1" dirty="0"/>
              <a:t> </a:t>
            </a:r>
            <a:r>
              <a:rPr lang="ru-RU" sz="2400" b="1" dirty="0" err="1"/>
              <a:t>дітям</a:t>
            </a:r>
            <a:r>
              <a:rPr lang="ru-RU" sz="2400" b="1" dirty="0"/>
              <a:t> </a:t>
            </a:r>
            <a:r>
              <a:rPr lang="ru-RU" sz="2400" b="1" dirty="0" err="1"/>
              <a:t>проаналізувати</a:t>
            </a:r>
            <a:r>
              <a:rPr lang="ru-RU" sz="2400" b="1" dirty="0"/>
              <a:t> свою роботу, </a:t>
            </a:r>
            <a:r>
              <a:rPr lang="ru-RU" sz="2400" b="1" dirty="0" err="1"/>
              <a:t>емоції</a:t>
            </a:r>
            <a:r>
              <a:rPr lang="ru-RU" sz="2400" b="1" dirty="0"/>
              <a:t>, </a:t>
            </a:r>
            <a:r>
              <a:rPr lang="ru-RU" sz="2400" b="1" dirty="0" err="1"/>
              <a:t>досягнення</a:t>
            </a:r>
            <a:r>
              <a:rPr lang="ru-RU" sz="2400" b="1" dirty="0"/>
              <a:t> та </a:t>
            </a:r>
            <a:r>
              <a:rPr lang="ru-RU" sz="2400" b="1" dirty="0" err="1"/>
              <a:t>зони</a:t>
            </a:r>
            <a:r>
              <a:rPr lang="ru-RU" sz="2400" b="1" dirty="0"/>
              <a:t> росту.</a:t>
            </a:r>
            <a:br>
              <a:rPr lang="ru-RU" sz="2400" b="1" dirty="0"/>
            </a:br>
            <a:endParaRPr lang="uk-UA" sz="24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2129" y="1982287"/>
            <a:ext cx="1862466" cy="176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2155" y="2852935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/>
              <a:t>У НУШ- </a:t>
            </a:r>
            <a:r>
              <a:rPr lang="ru-RU" sz="2200" b="1" dirty="0" err="1"/>
              <a:t>це</a:t>
            </a:r>
            <a:r>
              <a:rPr lang="ru-RU" sz="2200" b="1" dirty="0"/>
              <a:t> </a:t>
            </a:r>
            <a:r>
              <a:rPr lang="ru-RU" sz="2200" b="1" dirty="0" err="1"/>
              <a:t>обов’язковий</a:t>
            </a:r>
            <a:r>
              <a:rPr lang="ru-RU" sz="2200" b="1" dirty="0"/>
              <a:t> </a:t>
            </a:r>
            <a:r>
              <a:rPr lang="ru-RU" sz="2200" b="1" dirty="0" err="1"/>
              <a:t>елемент</a:t>
            </a:r>
            <a:r>
              <a:rPr lang="ru-RU" sz="2200" b="1" dirty="0"/>
              <a:t> </a:t>
            </a:r>
            <a:r>
              <a:rPr lang="ru-RU" sz="2200" b="1" dirty="0" err="1"/>
              <a:t>формувального</a:t>
            </a:r>
            <a:r>
              <a:rPr lang="ru-RU" sz="2200" b="1" dirty="0"/>
              <a:t> </a:t>
            </a:r>
            <a:r>
              <a:rPr lang="ru-RU" sz="2200" b="1" dirty="0" err="1"/>
              <a:t>оцінювання</a:t>
            </a:r>
            <a:r>
              <a:rPr lang="ru-RU" sz="2200" b="1" dirty="0"/>
              <a:t>: </a:t>
            </a:r>
            <a:r>
              <a:rPr lang="ru-RU" sz="2200" b="1" dirty="0" err="1"/>
              <a:t>учні</a:t>
            </a:r>
            <a:r>
              <a:rPr lang="ru-RU" sz="2200" b="1" dirty="0"/>
              <a:t> </a:t>
            </a:r>
            <a:r>
              <a:rPr lang="ru-RU" sz="2200" b="1" dirty="0" err="1"/>
              <a:t>вчаться</a:t>
            </a:r>
            <a:r>
              <a:rPr lang="ru-RU" sz="2200" b="1" dirty="0"/>
              <a:t> не </a:t>
            </a:r>
            <a:r>
              <a:rPr lang="ru-RU" sz="2200" b="1" dirty="0" err="1"/>
              <a:t>чекати</a:t>
            </a:r>
            <a:r>
              <a:rPr lang="ru-RU" sz="2200" b="1" dirty="0"/>
              <a:t> </a:t>
            </a:r>
            <a:r>
              <a:rPr lang="ru-RU" sz="2200" b="1" dirty="0" err="1"/>
              <a:t>оцінки</a:t>
            </a:r>
            <a:r>
              <a:rPr lang="ru-RU" sz="2200" b="1" dirty="0"/>
              <a:t> </a:t>
            </a:r>
            <a:r>
              <a:rPr lang="ru-RU" sz="2200" b="1" dirty="0" err="1"/>
              <a:t>від</a:t>
            </a:r>
            <a:r>
              <a:rPr lang="ru-RU" sz="2200" b="1" dirty="0"/>
              <a:t> учителя, а </a:t>
            </a:r>
            <a:r>
              <a:rPr lang="ru-RU" sz="2200" b="1" dirty="0" err="1"/>
              <a:t>самостійно</a:t>
            </a:r>
            <a:r>
              <a:rPr lang="ru-RU" sz="2200" b="1" dirty="0"/>
              <a:t> </a:t>
            </a:r>
            <a:r>
              <a:rPr lang="ru-RU" sz="2200" b="1" dirty="0" err="1"/>
              <a:t>усвідомлювати</a:t>
            </a:r>
            <a:r>
              <a:rPr lang="ru-RU" sz="2200" b="1" dirty="0"/>
              <a:t> </a:t>
            </a:r>
            <a:r>
              <a:rPr lang="ru-RU" sz="2200" b="1" dirty="0" err="1"/>
              <a:t>свій</a:t>
            </a:r>
            <a:r>
              <a:rPr lang="ru-RU" sz="2200" b="1" dirty="0"/>
              <a:t> </a:t>
            </a:r>
            <a:r>
              <a:rPr lang="ru-RU" sz="2200" b="1" dirty="0" err="1"/>
              <a:t>прогрес</a:t>
            </a:r>
            <a:r>
              <a:rPr lang="ru-RU" sz="2200" b="1" dirty="0"/>
              <a:t>, </a:t>
            </a:r>
            <a:r>
              <a:rPr lang="ru-RU" sz="2200" b="1" dirty="0" err="1"/>
              <a:t>що</a:t>
            </a:r>
            <a:r>
              <a:rPr lang="ru-RU" sz="2200" b="1" dirty="0"/>
              <a:t> </a:t>
            </a:r>
            <a:r>
              <a:rPr lang="ru-RU" sz="2200" b="1" dirty="0" err="1"/>
              <a:t>розвиває</a:t>
            </a:r>
            <a:r>
              <a:rPr lang="ru-RU" sz="2200" b="1" dirty="0"/>
              <a:t> самоконтроль, </a:t>
            </a:r>
            <a:r>
              <a:rPr lang="ru-RU" sz="2200" b="1" dirty="0" err="1"/>
              <a:t>критичне</a:t>
            </a:r>
            <a:r>
              <a:rPr lang="ru-RU" sz="2200" b="1" dirty="0"/>
              <a:t> </a:t>
            </a:r>
            <a:r>
              <a:rPr lang="ru-RU" sz="2200" b="1" dirty="0" err="1"/>
              <a:t>мислення</a:t>
            </a:r>
            <a:r>
              <a:rPr lang="ru-RU" sz="2200" b="1" dirty="0"/>
              <a:t>, </a:t>
            </a:r>
            <a:r>
              <a:rPr lang="ru-RU" sz="2200" b="1" dirty="0" err="1"/>
              <a:t>мотивацію</a:t>
            </a:r>
            <a:r>
              <a:rPr lang="ru-RU" sz="2200" b="1" dirty="0"/>
              <a:t> та </a:t>
            </a:r>
            <a:r>
              <a:rPr lang="ru-RU" sz="2200" b="1" dirty="0" err="1"/>
              <a:t>метапізнавальні</a:t>
            </a:r>
            <a:r>
              <a:rPr lang="ru-RU" sz="2200" b="1" dirty="0"/>
              <a:t> </a:t>
            </a:r>
            <a:r>
              <a:rPr lang="ru-RU" sz="2200" b="1" dirty="0" err="1"/>
              <a:t>навички</a:t>
            </a:r>
            <a:r>
              <a:rPr lang="ru-RU" sz="2200" b="1" dirty="0"/>
              <a:t>.</a:t>
            </a:r>
            <a:endParaRPr lang="ru-RU" sz="2200" b="1" dirty="0"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85" y="1429836"/>
            <a:ext cx="1305069" cy="14344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A6F586-9E4B-40FF-A3BD-AB862890F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2328" y="3961725"/>
            <a:ext cx="320801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323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35932"/>
            <a:ext cx="5355704" cy="4387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dirty="0"/>
              <a:t> </a:t>
            </a:r>
            <a:br>
              <a:rPr lang="ru-RU" sz="2600" dirty="0"/>
            </a:br>
            <a:r>
              <a:rPr lang="ru-RU" sz="2800" b="1" dirty="0" err="1">
                <a:solidFill>
                  <a:schemeClr val="tx1"/>
                </a:solidFill>
              </a:rPr>
              <a:t>Самооцінювання</a:t>
            </a:r>
            <a:r>
              <a:rPr lang="ru-RU" sz="2800" b="1" dirty="0">
                <a:solidFill>
                  <a:schemeClr val="tx1"/>
                </a:solidFill>
              </a:rPr>
              <a:t> та </a:t>
            </a:r>
            <a:r>
              <a:rPr lang="uk-UA" sz="2800" b="1" dirty="0">
                <a:solidFill>
                  <a:schemeClr val="tx1"/>
                </a:solidFill>
              </a:rPr>
              <a:t>рефлексія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endParaRPr lang="uk-UA" sz="29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8241" y="243543"/>
            <a:ext cx="2290598" cy="305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0757" y="1175845"/>
            <a:ext cx="3888000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9197" y="3084760"/>
            <a:ext cx="3570570" cy="267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3429000"/>
            <a:ext cx="2368925" cy="315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/>
          <a:srcRect t="13999" b="9332"/>
          <a:stretch/>
        </p:blipFill>
        <p:spPr>
          <a:xfrm>
            <a:off x="2648993" y="4543160"/>
            <a:ext cx="2644369" cy="23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513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548680"/>
            <a:ext cx="8136904" cy="5760640"/>
          </a:xfrm>
        </p:spPr>
        <p:txBody>
          <a:bodyPr>
            <a:normAutofit fontScale="25000" lnSpcReduction="20000"/>
          </a:bodyPr>
          <a:lstStyle/>
          <a:p>
            <a:r>
              <a:rPr lang="uk-UA" sz="8800" b="1" i="1" dirty="0"/>
              <a:t>Сьогодні ми разом пройшли через цілу низку ідей, методів і прийомів, які роблять </a:t>
            </a:r>
            <a:r>
              <a:rPr lang="uk-UA" sz="8800" b="1" i="1" dirty="0" err="1"/>
              <a:t>уроки</a:t>
            </a:r>
            <a:r>
              <a:rPr lang="uk-UA" sz="8800" b="1" i="1" dirty="0"/>
              <a:t> живими, мотивуючими та по-справжньому дитино центричними. Від творчої «</a:t>
            </a:r>
            <a:r>
              <a:rPr lang="uk-UA" sz="8800" b="1" i="1" dirty="0" err="1"/>
              <a:t>Мовної</a:t>
            </a:r>
            <a:r>
              <a:rPr lang="uk-UA" sz="8800" b="1" i="1" dirty="0"/>
              <a:t> плутанини» й «Чиїх це очей?» до динамічного «Читання по колу», структурованих робочих аркушів, рефлексії «Дві зірки — одне побажання» і сучасного </a:t>
            </a:r>
            <a:r>
              <a:rPr lang="en-US" sz="8800" b="1" i="1" dirty="0"/>
              <a:t>Notebook</a:t>
            </a:r>
            <a:r>
              <a:rPr lang="uk-UA" sz="8800" b="1" i="1" dirty="0"/>
              <a:t> </a:t>
            </a:r>
            <a:r>
              <a:rPr lang="en-US" sz="8800" b="1" i="1" dirty="0"/>
              <a:t>LM </a:t>
            </a:r>
            <a:r>
              <a:rPr lang="uk-UA" sz="8800" b="1" i="1" dirty="0"/>
              <a:t>для інфографіки — все це працює на одну мету: щоб наші </a:t>
            </a:r>
            <a:r>
              <a:rPr lang="uk-UA" sz="8800" b="1" i="1"/>
              <a:t>здобувачі освіти не </a:t>
            </a:r>
            <a:r>
              <a:rPr lang="uk-UA" sz="8800" b="1" i="1" dirty="0"/>
              <a:t>просто вчили мову, а відчували її, любили й вільно нею користувалися.</a:t>
            </a:r>
          </a:p>
          <a:p>
            <a:r>
              <a:rPr lang="uk-UA" sz="8800" b="1" i="1" dirty="0"/>
              <a:t>Нехай у вашій учительській скарбничці завжди буде місце для нових ігор, швидких ШІ-помічників і щирих хвилин рефлексії з дітьми. Бажаю вам натхнення не вичерпуватися, щоб кожен урок ставав маленькою перемогою — і для учнів, і для вас самих.</a:t>
            </a:r>
          </a:p>
          <a:p>
            <a:r>
              <a:rPr lang="uk-UA" sz="8800" b="1" i="1" dirty="0">
                <a:solidFill>
                  <a:srgbClr val="FF0000"/>
                </a:solidFill>
              </a:rPr>
              <a:t>Віримо в силу рідної мови та в те, що саме ми можемо зробити її для дітей радістю, а не обов’язком. Тримайтеся, </a:t>
            </a:r>
            <a:r>
              <a:rPr lang="uk-UA" sz="8800" b="1" i="1" dirty="0" err="1">
                <a:solidFill>
                  <a:srgbClr val="FF0000"/>
                </a:solidFill>
              </a:rPr>
              <a:t>творіте</a:t>
            </a:r>
            <a:r>
              <a:rPr lang="uk-UA" sz="8800" b="1" i="1" dirty="0">
                <a:solidFill>
                  <a:srgbClr val="FF0000"/>
                </a:solidFill>
              </a:rPr>
              <a:t>, експериментуйте — і нехай ваші класи завжди звучать сміхом, запитаннями й гордістю за українське слово!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06623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0678" y="587829"/>
            <a:ext cx="8098972" cy="5682342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 smtClean="0"/>
              <a:t>У </a:t>
            </a:r>
            <a:r>
              <a:rPr lang="uk-UA" dirty="0"/>
              <a:t>світі інформаційних потоків, соціальних мереж, швидких реакцій і публічності кожен наш учень уже сьогодні є мовцем — автором постів, коментарів, дописів, публічних виступів. І від того, якою буде його мовна культура, залежить не лише його успішність, а й його громадянська </a:t>
            </a:r>
            <a:r>
              <a:rPr lang="uk-UA" dirty="0" smtClean="0"/>
              <a:t>позиція.</a:t>
            </a:r>
            <a:r>
              <a:rPr lang="uk-UA" dirty="0"/>
              <a:t>	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 smtClean="0"/>
              <a:t>Працюючи </a:t>
            </a:r>
            <a:r>
              <a:rPr lang="uk-UA" dirty="0"/>
              <a:t>в 10 класі, я чітко усвідомлюю: переді мною — вже не діти, але ще й не дорослі. Це юні люди, які шукають себе, формують власні переконання, прагнуть бути почутими. І саме урок української мови стає для них простором, де можна навчитися говорити так, щоб тебе слухали; писати так, щоб тобі вірили; аргументувати так, щоб тебе </a:t>
            </a:r>
            <a:r>
              <a:rPr lang="uk-UA" dirty="0" smtClean="0"/>
              <a:t>поважали.</a:t>
            </a:r>
          </a:p>
          <a:p>
            <a:pPr marL="0" indent="0" algn="just">
              <a:buNone/>
            </a:pPr>
            <a:r>
              <a:rPr lang="uk-UA" dirty="0" smtClean="0"/>
              <a:t>	Я </a:t>
            </a:r>
            <a:r>
              <a:rPr lang="uk-UA" dirty="0"/>
              <a:t>часто наголошую: комунікація — це завжди відповідальність. Учні мають навчитися відчувати ситуацію спілкування: де доречний офіційно-діловий стиль, а де — невимушена розмова; коли потрібна стриманість формулювань, а коли — емоційний акцент; як змінюється інтонація залежно від адресата. Ми моделюємо різні ситуації: публічний виступ, обговорення проблеми в класі, написання звернення, коментар у соціальній мережі. І кожного разу аналізуємо: чи відповідають обрані мовні засоби меті й </a:t>
            </a:r>
            <a:r>
              <a:rPr lang="uk-UA" dirty="0" smtClean="0"/>
              <a:t>обставинам.</a:t>
            </a:r>
            <a:endParaRPr lang="uk-UA" dirty="0"/>
          </a:p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 smtClean="0"/>
              <a:t>Комунікативна </a:t>
            </a:r>
            <a:r>
              <a:rPr lang="uk-UA" dirty="0"/>
              <a:t>компетентність — це ще й уміння будувати аргументацію. Я вчу учнів структурувати думку: теза — аргумент — приклад — висновок. Ми працюємо над логічними зв’язками, над точністю формулювань, над уникненням мовних штампів. Важливо, щоб їхнє мовлення було не лише правильним, а й переконливим.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1713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0486" y="838200"/>
            <a:ext cx="8025493" cy="53884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	На </a:t>
            </a:r>
            <a:r>
              <a:rPr lang="uk-UA" dirty="0"/>
              <a:t>своїх уроках я свідомо поєдную норму і творчість. Бо лише знання правил без практики живого мовлення залишаються сухою теорією, яку легко забути після контрольної роботи. Якщо дитина не застосовує правило в реальному тексті, воно не стає її особистим мовним досвідом.</a:t>
            </a:r>
            <a:endParaRPr lang="en-US" dirty="0"/>
          </a:p>
          <a:p>
            <a:pPr marL="0" indent="0" algn="just">
              <a:buNone/>
            </a:pPr>
            <a:r>
              <a:rPr lang="uk-UA" dirty="0" smtClean="0"/>
              <a:t>	Водночас </a:t>
            </a:r>
            <a:r>
              <a:rPr lang="uk-UA" dirty="0"/>
              <a:t>творчість без мовної основи перетворюється на хаотичну імпровізацію. Коли учень хоче висловитися, але не володіє синтаксичними конструкціями чи не відчуває стилістичної доречності, текст втрачає чіткість і силу. Саме тому я спершу формую міцну мовну базу — роботу над лексикою, нормами, структурою речення — а потім пропоную творчі завдання, у яких ці знання «оживають</a:t>
            </a:r>
            <a:r>
              <a:rPr lang="uk-UA" dirty="0" smtClean="0"/>
              <a:t>».</a:t>
            </a:r>
            <a:endParaRPr lang="uk-UA" dirty="0"/>
          </a:p>
          <a:p>
            <a:pPr marL="0" indent="0" algn="just">
              <a:buNone/>
            </a:pPr>
            <a:r>
              <a:rPr lang="uk-UA" dirty="0"/>
              <a:t>	</a:t>
            </a:r>
            <a:r>
              <a:rPr lang="uk-UA" dirty="0" smtClean="0"/>
              <a:t>Мені </a:t>
            </a:r>
            <a:r>
              <a:rPr lang="uk-UA" dirty="0"/>
              <a:t>важливо, щоб учні розуміли: правило — це не обмеження, а ресурс. Норма — це опора, від якої можна відштовхнутися. А творчість — це свідомий вибір мовних засобів, а не випадковий набір слів.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6718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22514" y="892630"/>
            <a:ext cx="8221436" cy="4887685"/>
          </a:xfr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dirty="0"/>
              <a:t>Під час роботи над культурою мовлення я часто використовую формат «мовного детектива», і мушу сказати — це одна з тих форм роботи, які десятикласники сприймають із особливим інтересом. Бо тут вони не просто виконують вправу — вони розслідують «мовний злочин».</a:t>
            </a:r>
            <a:endParaRPr lang="en-US" dirty="0"/>
          </a:p>
          <a:p>
            <a:pPr marL="0" indent="0" algn="just">
              <a:buNone/>
            </a:pPr>
            <a:r>
              <a:rPr lang="uk-UA" dirty="0" smtClean="0"/>
              <a:t>	Я </a:t>
            </a:r>
            <a:r>
              <a:rPr lang="uk-UA" dirty="0"/>
              <a:t>свідомо добираю тексти, максимально наближені до реального життя: уривки з оголошень, повідомлень у соціальних мережах, фрагменти учнівських творів (анонімно), іноді навіть переформатовані новинні тексти. У цих матеріалах «заховані» типові помилки: кальки з російської мови, невмотивовані канцеляризми, лексичні неточності, тавтологія, стилістично невдалі словосполучення, порушення логіки викладу.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9454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88275" y="879566"/>
            <a:ext cx="7284173" cy="4996302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dirty="0"/>
              <a:t>Наприклад, пропоную речення:</a:t>
            </a: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b="1" dirty="0" smtClean="0"/>
              <a:t>«</a:t>
            </a:r>
            <a:r>
              <a:rPr lang="uk-UA" b="1" dirty="0"/>
              <a:t>Даний захід являється актуальним на сьогоднішній день і направлений на покращення рівня знань учнів».</a:t>
            </a:r>
            <a:endParaRPr lang="en-US" b="1" dirty="0"/>
          </a:p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dirty="0" smtClean="0"/>
              <a:t>На </a:t>
            </a:r>
            <a:r>
              <a:rPr lang="uk-UA" dirty="0"/>
              <a:t>перший погляд — ніби все зрозуміло. Але «детективи» починають працювати. Учні знаходять:</a:t>
            </a:r>
            <a:endParaRPr lang="en-US" dirty="0"/>
          </a:p>
          <a:p>
            <a:pPr lvl="0" algn="just"/>
            <a:r>
              <a:rPr lang="uk-UA" b="1" i="1" dirty="0"/>
              <a:t>«даний» </a:t>
            </a:r>
            <a:r>
              <a:rPr lang="uk-UA" dirty="0"/>
              <a:t>— канцеляризм;</a:t>
            </a:r>
            <a:endParaRPr lang="en-US" dirty="0"/>
          </a:p>
          <a:p>
            <a:pPr lvl="0" algn="just"/>
            <a:r>
              <a:rPr lang="uk-UA" b="1" i="1" dirty="0"/>
              <a:t>«являється» </a:t>
            </a:r>
            <a:r>
              <a:rPr lang="uk-UA" dirty="0"/>
              <a:t>— калька;</a:t>
            </a:r>
            <a:endParaRPr lang="en-US" dirty="0"/>
          </a:p>
          <a:p>
            <a:pPr lvl="0" algn="just"/>
            <a:r>
              <a:rPr lang="uk-UA" b="1" i="1" dirty="0"/>
              <a:t>«на сьогоднішній день» </a:t>
            </a:r>
            <a:r>
              <a:rPr lang="uk-UA" dirty="0"/>
              <a:t>— мовний штамп;</a:t>
            </a:r>
            <a:endParaRPr lang="en-US" dirty="0"/>
          </a:p>
          <a:p>
            <a:pPr lvl="0" algn="just"/>
            <a:r>
              <a:rPr lang="uk-UA" b="1" i="1" dirty="0"/>
              <a:t>«направлений» </a:t>
            </a:r>
            <a:r>
              <a:rPr lang="uk-UA" dirty="0"/>
              <a:t>— русизм;</a:t>
            </a:r>
            <a:endParaRPr lang="en-US" dirty="0"/>
          </a:p>
          <a:p>
            <a:pPr lvl="0" algn="just"/>
            <a:r>
              <a:rPr lang="uk-UA" b="1" i="1" dirty="0"/>
              <a:t>«покращення рівня» </a:t>
            </a:r>
            <a:r>
              <a:rPr lang="uk-UA" dirty="0"/>
              <a:t>— лексична надмірність.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319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11560" y="476672"/>
            <a:ext cx="7869238" cy="46085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800" dirty="0"/>
              <a:t> У сучасній педагогіці поруч з питаннями «компетенція» та «компетентність» часто вживають терміни «комунікативна», «мовна», «мовленнєва».</a:t>
            </a:r>
          </a:p>
          <a:p>
            <a:pPr marL="0" indent="0" algn="just">
              <a:buNone/>
            </a:pPr>
            <a:r>
              <a:rPr lang="uk-UA" sz="2800" dirty="0"/>
              <a:t> Тлумачний словник подає вельми схожі трактування цих понять: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800" b="1" i="1" u="sng" dirty="0">
                <a:solidFill>
                  <a:schemeClr val="accent2">
                    <a:lumMod val="50000"/>
                  </a:schemeClr>
                </a:solidFill>
              </a:rPr>
              <a:t>Компетенція</a:t>
            </a:r>
            <a:r>
              <a:rPr lang="uk-UA" sz="28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800" dirty="0"/>
              <a:t>– це добра обізнаність із чим-небудь; коло повноважень якої-небудь організації, установи чи особи.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2800" b="1" i="1" u="sng" dirty="0">
                <a:solidFill>
                  <a:schemeClr val="accent2">
                    <a:lumMod val="50000"/>
                  </a:schemeClr>
                </a:solidFill>
              </a:rPr>
              <a:t>Компетентний</a:t>
            </a:r>
            <a:r>
              <a:rPr lang="uk-UA" sz="2800" dirty="0"/>
              <a:t> – це той. Який має достатні знання в будь-якій галузі, добре обізнаний, тямущий; має певні повноваження, повноправний.</a:t>
            </a:r>
            <a:endParaRPr lang="uk-UA" sz="2800" i="1" u="sng" dirty="0"/>
          </a:p>
        </p:txBody>
      </p:sp>
      <p:pic>
        <p:nvPicPr>
          <p:cNvPr id="6146" name="Picture 2" descr="C:\Users\маруся\Desktop\пір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57006"/>
            <a:ext cx="1860531" cy="16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руся\Desktop\слов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6162">
            <a:off x="7362604" y="4996982"/>
            <a:ext cx="1601750" cy="209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191125"/>
            <a:ext cx="29146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4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6871" y="2011681"/>
            <a:ext cx="2379719" cy="4230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122" y="1123406"/>
            <a:ext cx="2384617" cy="4239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7829" y="486795"/>
            <a:ext cx="2680862" cy="2680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875" y="2603863"/>
            <a:ext cx="2134790" cy="3795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2928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0486" y="975360"/>
            <a:ext cx="7891597" cy="4900508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dirty="0" smtClean="0"/>
              <a:t>Далі </a:t>
            </a:r>
            <a:r>
              <a:rPr lang="uk-UA" dirty="0"/>
              <a:t>починається найважливіше — аргументація. Я завжди наголошую: недостатньо сказати «так не можна». Потрібно пояснити — чому. Ми звертаємося до мовних норм, до словників, до правил уживання. Учні формулюють пояснення своїми словами. І лише після цього редагують текст:</a:t>
            </a:r>
            <a:endParaRPr lang="en-US" dirty="0"/>
          </a:p>
          <a:p>
            <a:pPr marL="0" indent="0" algn="just">
              <a:buNone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«Цей захід є актуальним сьогодні та спрямований на підвищення рівня знань учнів».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uk-UA" dirty="0" smtClean="0"/>
              <a:t>Особливо </a:t>
            </a:r>
            <a:r>
              <a:rPr lang="uk-UA" dirty="0"/>
              <a:t>цінним є момент обговорення. Кожна група презентує свої знахідки, а інші можуть доповнювати або ставити уточнювальні запитання. Так формується культура дискусії: учні вчаться не перебивати, не висміювати, а конструктивно обговорювати.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355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199" y="263434"/>
            <a:ext cx="2605053" cy="4631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0222" y="618308"/>
            <a:ext cx="2497284" cy="4439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849" y="1976410"/>
            <a:ext cx="2591909" cy="4607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55819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4301" y="119744"/>
            <a:ext cx="8931728" cy="6574971"/>
          </a:xfr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3200" dirty="0" smtClean="0"/>
              <a:t>	</a:t>
            </a:r>
            <a:r>
              <a:rPr lang="uk-UA" dirty="0" smtClean="0"/>
              <a:t>Дуже ефективною є вправа </a:t>
            </a:r>
            <a:r>
              <a:rPr lang="uk-UA" b="1" u="sng" dirty="0" smtClean="0"/>
              <a:t>«есе з обмеженням». </a:t>
            </a:r>
            <a:r>
              <a:rPr lang="uk-UA" dirty="0" smtClean="0"/>
              <a:t>Я ставлю умову: використати два риторичні запитання, одну цитату, складнопідрядне речення та приклад із власного досвіду. Спочатку здається, що це рамки. Але саме в цих рамках народжується продуманий текст. Учні вчаться планувати, розподіляти мовні ресурси, працювати над логікою.</a:t>
            </a:r>
            <a:endParaRPr lang="en-US" dirty="0" smtClean="0"/>
          </a:p>
          <a:p>
            <a:pPr marL="0" indent="0" algn="just">
              <a:buNone/>
            </a:pPr>
            <a:r>
              <a:rPr lang="uk-UA" dirty="0" smtClean="0"/>
              <a:t>	Під час аналізу художніх і публіцистичних текстів звертаємося, зокрема, до творчості </a:t>
            </a:r>
            <a:r>
              <a:rPr lang="uk-UA" dirty="0" smtClean="0"/>
              <a:t>Ліни </a:t>
            </a:r>
            <a:r>
              <a:rPr lang="uk-UA" dirty="0" smtClean="0"/>
              <a:t>Костенко. Ми не просто читаємо уривок — ми розглядаємо його «під мікроскопом»: як побудоване речення, чому авторка обрала саме таку інтонацію, яку роль відіграє пауза, повтор, антитеза. Учні поступово починають розуміти, що синтаксис — це не набір схем, а інструмент художнього мислення.</a:t>
            </a:r>
            <a:endParaRPr lang="en-US" dirty="0" smtClean="0"/>
          </a:p>
          <a:p>
            <a:pPr marL="0" indent="0" algn="just">
              <a:buNone/>
            </a:pPr>
            <a:r>
              <a:rPr lang="uk-UA" dirty="0" smtClean="0"/>
              <a:t>	Окремо працюємо з медіатекстами. Аналізуємо дописи з соціальних мереж, визначаємо маніпулятивні прийоми, шукаємо клікбейтні заголовки, обговорюємо мовну етику онлайн-спілкування. Учні часто самі ініціюють дискусії: «А чи можна так писати?», «А де межа між свободою слова і відповідальністю?» І це означає, що формується критичне мислення.</a:t>
            </a:r>
          </a:p>
          <a:p>
            <a:pPr marL="0" indent="0" algn="just">
              <a:buNone/>
            </a:pPr>
            <a:r>
              <a:rPr lang="uk-UA" dirty="0" smtClean="0"/>
              <a:t>	Іноді я пропоную учням створити гасло для соціальної кампанії або назву для умовного проєкту. Вони працюють із лаконізмом, виразністю, смисловою насиченістю слова. Ми аналізуємо, чому одні формулювання звучать переконливо, а інші — порожньо.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2706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4524" y="1914525"/>
            <a:ext cx="2409197" cy="43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721" y="1914526"/>
            <a:ext cx="2424027" cy="43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8931" y="474543"/>
            <a:ext cx="2057876" cy="365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355" y="474543"/>
            <a:ext cx="2292174" cy="407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89040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22515" y="838201"/>
            <a:ext cx="8156121" cy="53122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dirty="0" smtClean="0"/>
              <a:t>Дуже </a:t>
            </a:r>
            <a:r>
              <a:rPr lang="uk-UA" dirty="0"/>
              <a:t>важливою для мене є практика рефлексійних щоденників. Учні записують нові слова, цікаві мовні спостереження, власні мовні труднощі. Так народжується усвідомлене ставлення до слова.</a:t>
            </a:r>
            <a:endParaRPr lang="en-US" dirty="0"/>
          </a:p>
          <a:p>
            <a:pPr marL="0" indent="0" algn="just">
              <a:buNone/>
            </a:pPr>
            <a:r>
              <a:rPr lang="uk-UA" dirty="0" smtClean="0"/>
              <a:t>	Усе </a:t>
            </a:r>
            <a:r>
              <a:rPr lang="uk-UA" dirty="0"/>
              <a:t>це — не окремі вправи. Це система, у якій кожен урок стає кроком до формування мовної особистості. Я бачу, як учні починають уважніше ставитися до власних висловлювань, як змінюється якість їхніх письмових робіт, як вони сміливіше виступають перед класом.</a:t>
            </a:r>
            <a:endParaRPr lang="en-US" dirty="0"/>
          </a:p>
          <a:p>
            <a:pPr marL="0" indent="0" algn="just">
              <a:buNone/>
            </a:pPr>
            <a:r>
              <a:rPr lang="uk-UA" dirty="0" smtClean="0">
                <a:ln w="0"/>
                <a:solidFill>
                  <a:schemeClr val="tx1"/>
                </a:solidFill>
              </a:rPr>
              <a:t>	І </a:t>
            </a:r>
            <a:r>
              <a:rPr lang="uk-UA" dirty="0">
                <a:ln w="0"/>
                <a:solidFill>
                  <a:schemeClr val="tx1"/>
                </a:solidFill>
              </a:rPr>
              <a:t>в підсумку хочу сказати: формування комунікативної та мовно-творчої компетентностей — це не модний тренд і не формальна вимога стандарту. Це відповідь на виклики часу. Ми готуємо покоління, яке житиме в умовах постійного інформаційного вибору. І якщо вони навчаться мислити чітко, говорити аргументовано, писати відповідально — вони зможуть бути не об’єктами впливу, а суб’єктами дії.</a:t>
            </a:r>
            <a:endParaRPr lang="en-US" dirty="0">
              <a:ln w="0"/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724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6264" y="2024742"/>
            <a:ext cx="4097533" cy="409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5684" y="341643"/>
            <a:ext cx="2484141" cy="441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629" y="433803"/>
            <a:ext cx="2380460" cy="423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76445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75210" y="1837509"/>
            <a:ext cx="7264580" cy="296091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/>
              <a:t>		</a:t>
            </a:r>
            <a:r>
              <a:rPr lang="uk-UA" dirty="0" smtClean="0"/>
              <a:t>Для </a:t>
            </a:r>
            <a:r>
              <a:rPr lang="uk-UA" dirty="0"/>
              <a:t>мене урок української мови — це місце, де народжується позиція. Де слово стає не просто граматично правильною конструкцією, а інструментом гідності, самовираження, громадянської зрілості</a:t>
            </a:r>
            <a:r>
              <a:rPr lang="en-US" dirty="0" smtClean="0"/>
              <a:t>	</a:t>
            </a:r>
          </a:p>
          <a:p>
            <a:pPr marL="0" indent="0" algn="just">
              <a:buNone/>
            </a:pPr>
            <a:r>
              <a:rPr lang="en-US" dirty="0" smtClean="0"/>
              <a:t>		</a:t>
            </a:r>
            <a:r>
              <a:rPr lang="uk-UA" dirty="0" smtClean="0"/>
              <a:t>Я </a:t>
            </a:r>
            <a:r>
              <a:rPr lang="uk-UA" dirty="0"/>
              <a:t>переконана: якщо дитина навчилася мислити мовою — вона навчилася мислити взагалі. Якщо вона навчилася висловлюватися — вона навчилася діяти. А якщо вона відчула красу й силу українського слова — вона вже ніколи не буде байдужою. Саме в цьому я бачу сенс своєї роботи.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70220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798735" cy="1303867"/>
          </a:xfrm>
        </p:spPr>
        <p:txBody>
          <a:bodyPr>
            <a:noAutofit/>
          </a:bodyPr>
          <a:lstStyle/>
          <a:p>
            <a:r>
              <a:rPr lang="uk-UA" sz="7200" dirty="0" smtClean="0"/>
              <a:t>Дякуємо за увагу!</a:t>
            </a:r>
            <a:endParaRPr lang="uk-UA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276872"/>
            <a:ext cx="2856317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348880"/>
            <a:ext cx="15121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05064"/>
            <a:ext cx="1725656" cy="23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348880"/>
            <a:ext cx="1440160" cy="216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9" y="4005062"/>
            <a:ext cx="1296144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005064"/>
            <a:ext cx="1523008" cy="22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15816" y="1772816"/>
            <a:ext cx="31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err="1" smtClean="0"/>
              <a:t>Томашгородський</a:t>
            </a:r>
            <a:r>
              <a:rPr lang="uk-UA" b="1" i="1" dirty="0" smtClean="0"/>
              <a:t> ліцей №2</a:t>
            </a:r>
            <a:endParaRPr lang="uk-UA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30175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83568" y="476672"/>
            <a:ext cx="7775575" cy="5649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2800" dirty="0"/>
              <a:t> Схожість у визначеннях не є випадковою, адже ці поняття походять від одного джерела:</a:t>
            </a:r>
            <a:endParaRPr lang="en-US" sz="2800" dirty="0"/>
          </a:p>
          <a:p>
            <a:pPr marL="0" indent="0">
              <a:buNone/>
            </a:pP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ompetentia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dirty="0"/>
              <a:t>– узгодженість, відповідність, а</a:t>
            </a:r>
          </a:p>
          <a:p>
            <a:pPr marL="0" indent="0">
              <a:buNone/>
            </a:pP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competo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uk-UA" sz="2800" dirty="0">
                <a:latin typeface="Baskerville Old Face" panose="02020602080505020303" pitchFamily="18" charset="0"/>
              </a:rPr>
              <a:t>– відповідати, бути тямущим.</a:t>
            </a:r>
          </a:p>
          <a:p>
            <a:pPr marL="0" indent="0" algn="just">
              <a:buNone/>
            </a:pPr>
            <a:r>
              <a:rPr lang="uk-UA" sz="2800" dirty="0"/>
              <a:t> Однак поняття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«компетенція» </a:t>
            </a:r>
            <a:r>
              <a:rPr lang="uk-UA" sz="2800" dirty="0"/>
              <a:t>традиційно вживається у значенні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«коло повноважень», «компетентність» </a:t>
            </a:r>
            <a:r>
              <a:rPr lang="uk-UA" sz="2800" dirty="0"/>
              <a:t>пов’язується з обізнаністю, кваліфікованістю.</a:t>
            </a:r>
          </a:p>
          <a:p>
            <a:pPr marL="0" indent="0" algn="just">
              <a:buNone/>
            </a:pPr>
            <a:r>
              <a:rPr lang="uk-UA" sz="2800" dirty="0"/>
              <a:t> Сьогодні, на жаль, відбувається знецінення безпосереднього живого спілкування. Тому формуванню комунікативної компетентності особистості слід приділяти велику увагу.</a:t>
            </a:r>
          </a:p>
        </p:txBody>
      </p:sp>
      <p:pic>
        <p:nvPicPr>
          <p:cNvPr id="4" name="Picture 2" descr="E:\Картинки\Лінії\lines (15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877272"/>
            <a:ext cx="291465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53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0" y="22860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323528" y="476672"/>
            <a:ext cx="8229600" cy="564991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uk-UA" sz="2800" b="1" i="1" u="sng" dirty="0">
                <a:solidFill>
                  <a:schemeClr val="accent2">
                    <a:lumMod val="50000"/>
                  </a:schemeClr>
                </a:solidFill>
              </a:rPr>
              <a:t>Комунікативна компетентність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800" dirty="0"/>
              <a:t>– це складова життєвої компетентності, яка включає сукупність </a:t>
            </a:r>
            <a:r>
              <a:rPr lang="uk-UA" sz="2800" dirty="0" err="1"/>
              <a:t>здатностей</a:t>
            </a:r>
            <a:r>
              <a:rPr lang="uk-UA" sz="2800" dirty="0"/>
              <a:t>, пов’язаних з ефективним спілкуванням, а саме: володіння рідною  та іноземними мовами, знання, вміння та навички, пов’язані із застосуванням засобів комунікації.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800" b="1" i="1" u="sng" dirty="0">
                <a:solidFill>
                  <a:schemeClr val="accent2">
                    <a:lumMod val="50000"/>
                  </a:schemeClr>
                </a:solidFill>
              </a:rPr>
              <a:t>Комунікативна компетенція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800" dirty="0"/>
              <a:t>– сукупність знань про спілкування в різноманітних умовах із різними людьми , а також уміння їх ефективно застосовувати у конкретному спілкуванні в ролі адресанта й адресата.</a:t>
            </a:r>
            <a:endParaRPr lang="uk-UA" sz="2800" b="1" i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Users\маруся\Desktop\п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41168"/>
            <a:ext cx="194421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927470937"/>
              </p:ext>
            </p:extLst>
          </p:nvPr>
        </p:nvGraphicFramePr>
        <p:xfrm>
          <a:off x="-20712" y="3501008"/>
          <a:ext cx="5760640" cy="536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1577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737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83568" y="404664"/>
            <a:ext cx="7775575" cy="57927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!!! </a:t>
            </a:r>
            <a:r>
              <a:rPr lang="uk-UA" sz="3200" dirty="0"/>
              <a:t>Необхідно пам’ятати: </a:t>
            </a: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</a:rPr>
              <a:t>метою вивчення української мови є формування в учнів комунікативної компетентності шляхом засвоєння доступного й необхідного обсягу знань, опанування всіх видів мовленнєвої діяльності та набуття певного соціального досвіду.</a:t>
            </a:r>
            <a:endParaRPr lang="uk-UA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3" name="Picture 5" descr="C:\Users\маруся\Desktop\н м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888" y="4221088"/>
            <a:ext cx="441811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462" y="4725144"/>
            <a:ext cx="3059386" cy="208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24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737"/>
          </a:xfrm>
        </p:spPr>
        <p:txBody>
          <a:bodyPr>
            <a:normAutofit fontScale="90000"/>
          </a:bodyPr>
          <a:lstStyle/>
          <a:p>
            <a:r>
              <a:rPr lang="uk-UA" dirty="0"/>
              <a:t>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683568" y="620688"/>
            <a:ext cx="7704138" cy="5505450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 </a:t>
            </a:r>
            <a:r>
              <a:rPr lang="uk-UA" sz="2800" dirty="0"/>
              <a:t> Формуючи комунікативну компетентність учнів, варто керуватися певними принципами: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головним є не предмет, якому навчаю, а особистість, яку формую;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кожна людина знайде своє місце в житті, якщо навчиться всьому, що необхідно для реалізації її планів;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800" dirty="0"/>
              <a:t>кожна думка, висловлена учнем, має право на існування й варта уваги.</a:t>
            </a:r>
          </a:p>
          <a:p>
            <a:pPr marL="0" indent="0" algn="just">
              <a:buNone/>
            </a:pPr>
            <a:endParaRPr lang="uk-UA" sz="2800" dirty="0"/>
          </a:p>
        </p:txBody>
      </p:sp>
      <p:pic>
        <p:nvPicPr>
          <p:cNvPr id="9218" name="Picture 2" descr="C:\Users\маруся\Desktop\к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6992"/>
            <a:ext cx="3635896" cy="22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463" y="3933056"/>
            <a:ext cx="3333750" cy="28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53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1330</TotalTime>
  <Words>2517</Words>
  <Application>Microsoft Office PowerPoint</Application>
  <PresentationFormat>Экран (4:3)</PresentationFormat>
  <Paragraphs>259</Paragraphs>
  <Slides>58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Природа</vt:lpstr>
      <vt:lpstr> Формування комунікативної та мовно-творчої компетентностей учнів на уроках української мови</vt:lpstr>
      <vt:lpstr>.</vt:lpstr>
      <vt:lpstr>.</vt:lpstr>
      <vt:lpstr>.</vt:lpstr>
      <vt:lpstr>Слайд 5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                           «Клоуз-тест»</vt:lpstr>
      <vt:lpstr>Слайд 17</vt:lpstr>
      <vt:lpstr>.</vt:lpstr>
      <vt:lpstr>Мовний квест</vt:lpstr>
      <vt:lpstr>Серед основних прийомів роботи:</vt:lpstr>
      <vt:lpstr>діти навчаються</vt:lpstr>
      <vt:lpstr>Результатом мовного квесту</vt:lpstr>
      <vt:lpstr>Написання есе під час роботи в групах.</vt:lpstr>
      <vt:lpstr>Метод «Художнього слова» (Емоційне налаштування). </vt:lpstr>
      <vt:lpstr>- Використання цеглинок LEGO (кожна команда працювала за кольором цеглинки). </vt:lpstr>
      <vt:lpstr>- Використання QR-кодів (це елемент гри та сучасності, діти набагато краще сприймають інформацію,  якщо вона подана через цифрові інструменти). У кожної групи був свій QR код, в якому містився різний тип тексту. Діти, прочитавши текст, мали сказати, який тип тексту.</vt:lpstr>
      <vt:lpstr>.</vt:lpstr>
      <vt:lpstr>.</vt:lpstr>
      <vt:lpstr>Завдання вчителя, зацікавленого в результаті своєї  праці - постійний творчий пошук та поєднання  традиційних методів і форм навчання з  інноваціями.</vt:lpstr>
      <vt:lpstr>Згідно з концепцією НУШ, у базовій середній школі  передбачено використання великої кількості сучасних, інтерактивних і творчих методів навчання, які роблять уроки української мови  орієнтованими на розвиток ключових компетентностей — читацької, мовленнєвої, комунікативної, творчої й емоційної.  Методи на кшталт «Чиї це очі?», «Читання по колу», робочі аркуші для опису персонажів чи тваринки, а також багато інших (ігрові, візуальні, проєктні, кооперативні) залишаються актуальними й ефективними, бо вони допомагають учням не просто засвоювати правила чи читати текст, а активно використовувати мову, висловлювати думки, аналізувати емоції героїв, створювати власні тексти й відчувати радість від рідної мови. </vt:lpstr>
      <vt:lpstr>Метод «Робота в парах — Близнюки» чудово підходить для розвитку навичок письма й взаємоконтролю. </vt:lpstr>
      <vt:lpstr> «Робота в парах — Близнюки»</vt:lpstr>
      <vt:lpstr>  «Чиї це очі?» — творча дидактична вправа (гра, арт-завдання, асоціації) для уроків , емоційного інтелекту та креативності. . </vt:lpstr>
      <vt:lpstr>.</vt:lpstr>
      <vt:lpstr> Метод «Читання по колу»— це динамічна інтерактивна вправа , яка розвиває техніку читання, увагу, пам’ять, швидкість.  . </vt:lpstr>
      <vt:lpstr> «Метод «Читання по колу»</vt:lpstr>
      <vt:lpstr> Використання робочих аркушів  «Опис тваринки» -  ефективний прийом на уроках української мови  в НУШ, який допомагає розвивати зв’язне мовлення, словниковий запас, образне мислення та вміння писати твори-описи в художньому стилі. </vt:lpstr>
      <vt:lpstr> Використання робочих аркушів для опису тваринки</vt:lpstr>
      <vt:lpstr>Дидактична вправа «Мовна плутанина» — це популярна мовна гра (або серія завдань) на уроках української мови, яка використовується для розвитку уваги, словникового запасу, орфографічної пильності, розуміння паронімів, фразеологізмів чи граматичних форм.  </vt:lpstr>
      <vt:lpstr> Дидактична вправа «Мовна плутанина»</vt:lpstr>
      <vt:lpstr>Слайд 41</vt:lpstr>
      <vt:lpstr> Використання  Notebook LM «Створення інфографіки»</vt:lpstr>
      <vt:lpstr>Рефлексія— це коротка, структурована діяльність наприкінці уроку (або на ключових етапах), яка допомагає дітям проаналізувати свою роботу, емоції, досягнення та зони росту. </vt:lpstr>
      <vt:lpstr>  Самооцінювання та рефлексія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 комунікативної  компетентності  учнів  на уроках  української мови та літератури</dc:title>
  <dc:creator>маруся</dc:creator>
  <cp:lastModifiedBy>TPCUser</cp:lastModifiedBy>
  <cp:revision>107</cp:revision>
  <dcterms:created xsi:type="dcterms:W3CDTF">2019-01-12T14:44:44Z</dcterms:created>
  <dcterms:modified xsi:type="dcterms:W3CDTF">2026-03-23T11:04:59Z</dcterms:modified>
</cp:coreProperties>
</file>