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Open Sans" panose="020B0606030504020204" pitchFamily="34" charset="0"/>
      <p:regular r:id="rId24"/>
    </p:embeddedFont>
    <p:embeddedFont>
      <p:font typeface="Open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3" d="100"/>
          <a:sy n="43" d="100"/>
        </p:scale>
        <p:origin x="137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444" y="4009075"/>
            <a:ext cx="9321712" cy="4315646"/>
          </a:xfrm>
          <a:custGeom>
            <a:avLst/>
            <a:gdLst/>
            <a:ahLst/>
            <a:cxnLst/>
            <a:rect l="l" t="t" r="r" b="b"/>
            <a:pathLst>
              <a:path w="9321712" h="4315646">
                <a:moveTo>
                  <a:pt x="0" y="0"/>
                </a:moveTo>
                <a:lnTo>
                  <a:pt x="9321713" y="0"/>
                </a:lnTo>
                <a:lnTo>
                  <a:pt x="9321713" y="4315646"/>
                </a:lnTo>
                <a:lnTo>
                  <a:pt x="0" y="4315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9" b="-7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45789" y="635838"/>
            <a:ext cx="14803724" cy="316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5"/>
              </a:lnSpc>
              <a:spcBef>
                <a:spcPct val="0"/>
              </a:spcBef>
            </a:pPr>
            <a:r>
              <a:rPr lang="en-US" sz="9089">
                <a:solidFill>
                  <a:srgbClr val="0CC0DF"/>
                </a:solidFill>
                <a:latin typeface="Open Sans"/>
                <a:ea typeface="Open Sans"/>
                <a:cs typeface="Open Sans"/>
                <a:sym typeface="Open Sans"/>
              </a:rPr>
              <a:t>Домедична допомога потерпілому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47652" y="8661401"/>
            <a:ext cx="9075837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Кибукевич Юрій Іванович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5E911-B399-5B15-802D-5861DF7B8307}"/>
              </a:ext>
            </a:extLst>
          </p:cNvPr>
          <p:cNvSpPr txBox="1"/>
          <p:nvPr/>
        </p:nvSpPr>
        <p:spPr>
          <a:xfrm>
            <a:off x="8077200" y="9258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790700"/>
            <a:ext cx="14262515" cy="7996563"/>
          </a:xfrm>
          <a:custGeom>
            <a:avLst/>
            <a:gdLst/>
            <a:ahLst/>
            <a:cxnLst/>
            <a:rect l="l" t="t" r="r" b="b"/>
            <a:pathLst>
              <a:path w="14262515" h="8758563">
                <a:moveTo>
                  <a:pt x="0" y="0"/>
                </a:moveTo>
                <a:lnTo>
                  <a:pt x="14262515" y="0"/>
                </a:lnTo>
                <a:lnTo>
                  <a:pt x="14262515" y="8758563"/>
                </a:lnTo>
                <a:lnTo>
                  <a:pt x="0" y="8758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79" r="-747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15885"/>
            <a:ext cx="115062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9200" b="1" dirty="0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00" b="1" dirty="0" err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Перелом</a:t>
            </a:r>
            <a:r>
              <a:rPr lang="en-US" sz="9200" b="1" dirty="0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750231"/>
            <a:ext cx="7912164" cy="584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0"/>
              </a:lnSpc>
            </a:pP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  <a:r>
              <a:rPr lang="en-US" sz="552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повне</a:t>
            </a: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52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або</a:t>
            </a: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52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часткове</a:t>
            </a: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r>
              <a:rPr lang="en-US" sz="552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порушення</a:t>
            </a: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740"/>
              </a:lnSpc>
            </a:pP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</a:t>
            </a:r>
            <a:r>
              <a:rPr lang="en-US" sz="552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цілісності</a:t>
            </a: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52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кістки</a:t>
            </a: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</a:t>
            </a:r>
          </a:p>
          <a:p>
            <a:pPr algn="ctr">
              <a:lnSpc>
                <a:spcPts val="7740"/>
              </a:lnSpc>
            </a:pPr>
            <a:endParaRPr lang="en-US" sz="5528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740"/>
              </a:lnSpc>
            </a:pPr>
            <a:r>
              <a:rPr lang="en-US" sz="55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35CE-2D92-A0BA-6F7F-B141B0F3A7DA}"/>
              </a:ext>
            </a:extLst>
          </p:cNvPr>
          <p:cNvSpPr txBox="1"/>
          <p:nvPr/>
        </p:nvSpPr>
        <p:spPr>
          <a:xfrm>
            <a:off x="9144000" y="9639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751013"/>
            <a:ext cx="16213151" cy="7718617"/>
          </a:xfrm>
          <a:custGeom>
            <a:avLst/>
            <a:gdLst/>
            <a:ahLst/>
            <a:cxnLst/>
            <a:rect l="l" t="t" r="r" b="b"/>
            <a:pathLst>
              <a:path w="16213151" h="7718617">
                <a:moveTo>
                  <a:pt x="0" y="0"/>
                </a:moveTo>
                <a:lnTo>
                  <a:pt x="16213151" y="0"/>
                </a:lnTo>
                <a:lnTo>
                  <a:pt x="16213151" y="7718617"/>
                </a:lnTo>
                <a:lnTo>
                  <a:pt x="0" y="7718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23" b="-424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25412"/>
            <a:ext cx="17241851" cy="162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r>
              <a:rPr lang="en-US" sz="9499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Закритий перелом   </a:t>
            </a:r>
            <a:r>
              <a:rPr lang="en-US" sz="9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03080" y="2408555"/>
            <a:ext cx="10304423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кістка зламана, але шкіра залишається неушкодженою                         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F8DEE-5AC4-A533-61F1-B9C35A3E70AB}"/>
              </a:ext>
            </a:extLst>
          </p:cNvPr>
          <p:cNvSpPr txBox="1"/>
          <p:nvPr/>
        </p:nvSpPr>
        <p:spPr>
          <a:xfrm>
            <a:off x="8991600" y="91821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06397" y="2298603"/>
            <a:ext cx="4793118" cy="7323966"/>
          </a:xfrm>
          <a:custGeom>
            <a:avLst/>
            <a:gdLst/>
            <a:ahLst/>
            <a:cxnLst/>
            <a:rect l="l" t="t" r="r" b="b"/>
            <a:pathLst>
              <a:path w="4793118" h="7323966">
                <a:moveTo>
                  <a:pt x="0" y="0"/>
                </a:moveTo>
                <a:lnTo>
                  <a:pt x="4793118" y="0"/>
                </a:lnTo>
                <a:lnTo>
                  <a:pt x="4793118" y="7323965"/>
                </a:lnTo>
                <a:lnTo>
                  <a:pt x="0" y="73239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22" t="-24122" r="-239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14451" y="814751"/>
            <a:ext cx="16846952" cy="1483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8"/>
              </a:lnSpc>
            </a:pPr>
            <a:r>
              <a:rPr lang="en-US" sz="86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  <a:r>
              <a:rPr lang="en-US" sz="8663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Відкритий перелом   </a:t>
            </a:r>
            <a:r>
              <a:rPr lang="en-US" sz="86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86491" y="3989766"/>
            <a:ext cx="7157509" cy="356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6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зламана</a:t>
            </a: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6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кістка</a:t>
            </a: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085"/>
              </a:lnSpc>
            </a:pPr>
            <a:r>
              <a:rPr lang="en-US" sz="506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прориває</a:t>
            </a: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6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шкіру</a:t>
            </a: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</a:p>
          <a:p>
            <a:pPr algn="ctr">
              <a:lnSpc>
                <a:spcPts val="7085"/>
              </a:lnSpc>
            </a:pPr>
            <a:r>
              <a:rPr lang="en-US" sz="506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утворюючи</a:t>
            </a: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085"/>
              </a:lnSpc>
            </a:pPr>
            <a:r>
              <a:rPr lang="en-US" sz="506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відкриту</a:t>
            </a: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6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рану</a:t>
            </a:r>
            <a:r>
              <a:rPr lang="en-US" sz="506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5D3FD-E1AB-48B2-8776-77DED87EEC7C}"/>
              </a:ext>
            </a:extLst>
          </p:cNvPr>
          <p:cNvSpPr txBox="1"/>
          <p:nvPr/>
        </p:nvSpPr>
        <p:spPr>
          <a:xfrm>
            <a:off x="8763000" y="96225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8831" y="261696"/>
            <a:ext cx="15500469" cy="9554550"/>
          </a:xfrm>
          <a:custGeom>
            <a:avLst/>
            <a:gdLst/>
            <a:ahLst/>
            <a:cxnLst/>
            <a:rect l="l" t="t" r="r" b="b"/>
            <a:pathLst>
              <a:path w="15500469" h="9554550">
                <a:moveTo>
                  <a:pt x="0" y="0"/>
                </a:moveTo>
                <a:lnTo>
                  <a:pt x="15500469" y="0"/>
                </a:lnTo>
                <a:lnTo>
                  <a:pt x="15500469" y="9554550"/>
                </a:lnTo>
                <a:lnTo>
                  <a:pt x="0" y="9554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694" b="-6978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1D49D-1F15-8B72-4D9F-2F337D012D97}"/>
              </a:ext>
            </a:extLst>
          </p:cNvPr>
          <p:cNvSpPr txBox="1"/>
          <p:nvPr/>
        </p:nvSpPr>
        <p:spPr>
          <a:xfrm>
            <a:off x="9525000" y="9486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6244" y="3067670"/>
            <a:ext cx="14427817" cy="6975228"/>
          </a:xfrm>
          <a:custGeom>
            <a:avLst/>
            <a:gdLst/>
            <a:ahLst/>
            <a:cxnLst/>
            <a:rect l="l" t="t" r="r" b="b"/>
            <a:pathLst>
              <a:path w="14427817" h="6975228">
                <a:moveTo>
                  <a:pt x="0" y="0"/>
                </a:moveTo>
                <a:lnTo>
                  <a:pt x="14427817" y="0"/>
                </a:lnTo>
                <a:lnTo>
                  <a:pt x="14427817" y="6975228"/>
                </a:lnTo>
                <a:lnTo>
                  <a:pt x="0" y="6975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961" b="-191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4350" y="281625"/>
            <a:ext cx="16125350" cy="2538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20"/>
              </a:lnSpc>
            </a:pPr>
            <a:r>
              <a:rPr lang="en-US" sz="73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7300">
                <a:solidFill>
                  <a:srgbClr val="5CE1E6"/>
                </a:solidFill>
                <a:latin typeface="Open Sans"/>
                <a:ea typeface="Open Sans"/>
                <a:cs typeface="Open Sans"/>
                <a:sym typeface="Open Sans"/>
              </a:rPr>
              <a:t>Надання допомоги                  при  закритому переломі</a:t>
            </a:r>
            <a:r>
              <a:rPr lang="en-US" sz="73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39BD2-DEB9-272B-2906-B15B58CA2969}"/>
              </a:ext>
            </a:extLst>
          </p:cNvPr>
          <p:cNvSpPr txBox="1"/>
          <p:nvPr/>
        </p:nvSpPr>
        <p:spPr>
          <a:xfrm>
            <a:off x="9525000" y="97917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4735" y="2209962"/>
            <a:ext cx="16022546" cy="6493075"/>
          </a:xfrm>
          <a:custGeom>
            <a:avLst/>
            <a:gdLst/>
            <a:ahLst/>
            <a:cxnLst/>
            <a:rect l="l" t="t" r="r" b="b"/>
            <a:pathLst>
              <a:path w="16022546" h="6493075">
                <a:moveTo>
                  <a:pt x="0" y="0"/>
                </a:moveTo>
                <a:lnTo>
                  <a:pt x="16022547" y="0"/>
                </a:lnTo>
                <a:lnTo>
                  <a:pt x="16022547" y="6493075"/>
                </a:lnTo>
                <a:lnTo>
                  <a:pt x="0" y="6493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04" t="-26915" b="-228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27697" y="933450"/>
            <a:ext cx="1203260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  <a:r>
              <a:rPr lang="en-US" sz="5499" b="1">
                <a:solidFill>
                  <a:srgbClr val="E539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Базові принципи шинування </a:t>
            </a:r>
            <a:r>
              <a:rPr lang="en-US" sz="5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4EC50-C107-A5DC-1ECA-D1CF114C50FC}"/>
              </a:ext>
            </a:extLst>
          </p:cNvPr>
          <p:cNvSpPr txBox="1"/>
          <p:nvPr/>
        </p:nvSpPr>
        <p:spPr>
          <a:xfrm>
            <a:off x="9677400" y="9486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3506" y="3696405"/>
            <a:ext cx="12984822" cy="6012120"/>
          </a:xfrm>
          <a:custGeom>
            <a:avLst/>
            <a:gdLst/>
            <a:ahLst/>
            <a:cxnLst/>
            <a:rect l="l" t="t" r="r" b="b"/>
            <a:pathLst>
              <a:path w="12984822" h="6012120">
                <a:moveTo>
                  <a:pt x="0" y="0"/>
                </a:moveTo>
                <a:lnTo>
                  <a:pt x="12984822" y="0"/>
                </a:lnTo>
                <a:lnTo>
                  <a:pt x="12984822" y="6012120"/>
                </a:lnTo>
                <a:lnTo>
                  <a:pt x="0" y="601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31" t="-15404" r="-488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05820" y="2137440"/>
            <a:ext cx="13076360" cy="6012120"/>
          </a:xfrm>
          <a:custGeom>
            <a:avLst/>
            <a:gdLst/>
            <a:ahLst/>
            <a:cxnLst/>
            <a:rect l="l" t="t" r="r" b="b"/>
            <a:pathLst>
              <a:path w="13076360" h="6012120">
                <a:moveTo>
                  <a:pt x="0" y="0"/>
                </a:moveTo>
                <a:lnTo>
                  <a:pt x="13076360" y="0"/>
                </a:lnTo>
                <a:lnTo>
                  <a:pt x="13076360" y="6012120"/>
                </a:lnTo>
                <a:lnTo>
                  <a:pt x="0" y="601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58220" y="2289840"/>
            <a:ext cx="13076360" cy="6012120"/>
          </a:xfrm>
          <a:custGeom>
            <a:avLst/>
            <a:gdLst/>
            <a:ahLst/>
            <a:cxnLst/>
            <a:rect l="l" t="t" r="r" b="b"/>
            <a:pathLst>
              <a:path w="13076360" h="6012120">
                <a:moveTo>
                  <a:pt x="0" y="0"/>
                </a:moveTo>
                <a:lnTo>
                  <a:pt x="13076360" y="0"/>
                </a:lnTo>
                <a:lnTo>
                  <a:pt x="13076360" y="6012120"/>
                </a:lnTo>
                <a:lnTo>
                  <a:pt x="0" y="601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10620" y="2442240"/>
            <a:ext cx="13076360" cy="6012120"/>
          </a:xfrm>
          <a:custGeom>
            <a:avLst/>
            <a:gdLst/>
            <a:ahLst/>
            <a:cxnLst/>
            <a:rect l="l" t="t" r="r" b="b"/>
            <a:pathLst>
              <a:path w="13076360" h="6012120">
                <a:moveTo>
                  <a:pt x="0" y="0"/>
                </a:moveTo>
                <a:lnTo>
                  <a:pt x="13076360" y="0"/>
                </a:lnTo>
                <a:lnTo>
                  <a:pt x="13076360" y="6012120"/>
                </a:lnTo>
                <a:lnTo>
                  <a:pt x="0" y="601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" r="-17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63020" y="2594640"/>
            <a:ext cx="13076360" cy="6012120"/>
          </a:xfrm>
          <a:custGeom>
            <a:avLst/>
            <a:gdLst/>
            <a:ahLst/>
            <a:cxnLst/>
            <a:rect l="l" t="t" r="r" b="b"/>
            <a:pathLst>
              <a:path w="13076360" h="6012120">
                <a:moveTo>
                  <a:pt x="0" y="0"/>
                </a:moveTo>
                <a:lnTo>
                  <a:pt x="13076360" y="0"/>
                </a:lnTo>
                <a:lnTo>
                  <a:pt x="13076360" y="6012120"/>
                </a:lnTo>
                <a:lnTo>
                  <a:pt x="0" y="601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" r="-17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53506" y="3696405"/>
            <a:ext cx="12928674" cy="6012120"/>
          </a:xfrm>
          <a:custGeom>
            <a:avLst/>
            <a:gdLst/>
            <a:ahLst/>
            <a:cxnLst/>
            <a:rect l="l" t="t" r="r" b="b"/>
            <a:pathLst>
              <a:path w="12928674" h="6012120">
                <a:moveTo>
                  <a:pt x="0" y="0"/>
                </a:moveTo>
                <a:lnTo>
                  <a:pt x="12928674" y="0"/>
                </a:lnTo>
                <a:lnTo>
                  <a:pt x="12928674" y="6012120"/>
                </a:lnTo>
                <a:lnTo>
                  <a:pt x="0" y="601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968" t="-23651" r="-16826" b="-962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74712" y="159703"/>
            <a:ext cx="1278458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880"/>
              </a:lnSpc>
            </a:pPr>
            <a:r>
              <a:rPr lang="en-US" sz="92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Зупинка дихання  </a:t>
            </a: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9674" y="2020711"/>
            <a:ext cx="16069626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це стан,  при якому легені перестають отримувати кисень, що призводить до кисневого голодування органів і тканин.                                                                                                         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1F414-FB62-99DF-15FB-293EA787A150}"/>
              </a:ext>
            </a:extLst>
          </p:cNvPr>
          <p:cNvSpPr txBox="1"/>
          <p:nvPr/>
        </p:nvSpPr>
        <p:spPr>
          <a:xfrm>
            <a:off x="9982200" y="9486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690" y="4274503"/>
            <a:ext cx="1731343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        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54424" y="2017904"/>
            <a:ext cx="16633576" cy="703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9"/>
              </a:lnSpc>
            </a:pPr>
            <a:r>
              <a:rPr lang="en-US" sz="5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Травми</a:t>
            </a:r>
          </a:p>
          <a:p>
            <a:pPr algn="just">
              <a:lnSpc>
                <a:spcPts val="7979"/>
              </a:lnSpc>
            </a:pPr>
            <a:r>
              <a:rPr lang="en-US" sz="5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Задухи</a:t>
            </a:r>
          </a:p>
          <a:p>
            <a:pPr algn="just">
              <a:lnSpc>
                <a:spcPts val="7979"/>
              </a:lnSpc>
            </a:pPr>
            <a:r>
              <a:rPr lang="en-US" sz="5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Отруєння газом</a:t>
            </a:r>
          </a:p>
          <a:p>
            <a:pPr algn="just">
              <a:lnSpc>
                <a:spcPts val="7979"/>
              </a:lnSpc>
            </a:pPr>
            <a:r>
              <a:rPr lang="en-US" sz="5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Утоплення</a:t>
            </a:r>
          </a:p>
          <a:p>
            <a:pPr algn="just">
              <a:lnSpc>
                <a:spcPts val="7979"/>
              </a:lnSpc>
            </a:pPr>
            <a:r>
              <a:rPr lang="en-US" sz="5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</a:p>
          <a:p>
            <a:pPr algn="just">
              <a:lnSpc>
                <a:spcPts val="7979"/>
              </a:lnSpc>
            </a:pPr>
            <a:endParaRPr lang="en-US" sz="56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7979"/>
              </a:lnSpc>
            </a:pPr>
            <a:r>
              <a:rPr lang="en-US" sz="5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Потрапляння стороннього тіла в горло                                                                  </a:t>
            </a:r>
          </a:p>
        </p:txBody>
      </p:sp>
      <p:sp>
        <p:nvSpPr>
          <p:cNvPr id="4" name="Freeform 4"/>
          <p:cNvSpPr/>
          <p:nvPr/>
        </p:nvSpPr>
        <p:spPr>
          <a:xfrm>
            <a:off x="9440409" y="1783487"/>
            <a:ext cx="8341820" cy="5847105"/>
          </a:xfrm>
          <a:custGeom>
            <a:avLst/>
            <a:gdLst/>
            <a:ahLst/>
            <a:cxnLst/>
            <a:rect l="l" t="t" r="r" b="b"/>
            <a:pathLst>
              <a:path w="8341820" h="5847105">
                <a:moveTo>
                  <a:pt x="0" y="0"/>
                </a:moveTo>
                <a:lnTo>
                  <a:pt x="8341820" y="0"/>
                </a:lnTo>
                <a:lnTo>
                  <a:pt x="8341820" y="5847106"/>
                </a:lnTo>
                <a:lnTo>
                  <a:pt x="0" y="5847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57" r="-2669" b="-282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188278"/>
            <a:ext cx="18288000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Основні причини зупинки дихання   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D8B90-C430-5CCD-327C-81B09C2ACE13}"/>
              </a:ext>
            </a:extLst>
          </p:cNvPr>
          <p:cNvSpPr txBox="1"/>
          <p:nvPr/>
        </p:nvSpPr>
        <p:spPr>
          <a:xfrm>
            <a:off x="9601200" y="9486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0436" y="5290447"/>
            <a:ext cx="6728864" cy="4525800"/>
          </a:xfrm>
          <a:custGeom>
            <a:avLst/>
            <a:gdLst/>
            <a:ahLst/>
            <a:cxnLst/>
            <a:rect l="l" t="t" r="r" b="b"/>
            <a:pathLst>
              <a:path w="6728864" h="4525800">
                <a:moveTo>
                  <a:pt x="0" y="0"/>
                </a:moveTo>
                <a:lnTo>
                  <a:pt x="6728864" y="0"/>
                </a:lnTo>
                <a:lnTo>
                  <a:pt x="6728864" y="4525799"/>
                </a:lnTo>
                <a:lnTo>
                  <a:pt x="0" y="4525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962" t="-48851" b="-72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15394" y="647851"/>
            <a:ext cx="1597260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r>
              <a:rPr lang="en-US" sz="9200" b="1">
                <a:solidFill>
                  <a:srgbClr val="0CC0D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Симптоми та ознаки   </a:t>
            </a: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4116" y="2420542"/>
            <a:ext cx="15414660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Відсутність видимих рухів грудної клітки</a:t>
            </a:r>
          </a:p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Відсутність звуків дихання</a:t>
            </a:r>
          </a:p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Колір шкіри та губи синіють</a:t>
            </a:r>
          </a:p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Втрата свідомості</a:t>
            </a:r>
          </a:p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Розширення зіниць ока                      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4F96D-BED8-85CF-FB1C-E9369B90FFEB}"/>
              </a:ext>
            </a:extLst>
          </p:cNvPr>
          <p:cNvSpPr txBox="1"/>
          <p:nvPr/>
        </p:nvSpPr>
        <p:spPr>
          <a:xfrm>
            <a:off x="8610600" y="9258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4381" y="733459"/>
            <a:ext cx="13584759" cy="1402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85"/>
              </a:lnSpc>
            </a:pPr>
            <a:r>
              <a:rPr lang="en-US" sz="82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  <a:r>
              <a:rPr lang="en-US" sz="8275" b="1">
                <a:solidFill>
                  <a:srgbClr val="38B6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Надання допомоги   </a:t>
            </a:r>
            <a:r>
              <a:rPr lang="en-US" sz="82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                 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252" y="2012464"/>
            <a:ext cx="17243497" cy="1049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92"/>
              </a:lnSpc>
            </a:pPr>
            <a:r>
              <a:rPr lang="en-US" sz="66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Штучне дихання - це забезпечення надходження повітря (кисню) до легень.  </a:t>
            </a:r>
          </a:p>
          <a:p>
            <a:pPr algn="just">
              <a:lnSpc>
                <a:spcPts val="9292"/>
              </a:lnSpc>
            </a:pPr>
            <a:r>
              <a:rPr lang="en-US" sz="6637" b="1" u="sng">
                <a:solidFill>
                  <a:srgbClr val="180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Способи штучного дихання    </a:t>
            </a:r>
            <a:r>
              <a:rPr lang="en-US" sz="66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</a:t>
            </a:r>
          </a:p>
          <a:p>
            <a:pPr algn="just">
              <a:lnSpc>
                <a:spcPts val="9292"/>
              </a:lnSpc>
            </a:pPr>
            <a:r>
              <a:rPr lang="en-US" sz="6637" b="1">
                <a:solidFill>
                  <a:srgbClr val="E539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І.  “Рот у ніс”</a:t>
            </a:r>
          </a:p>
          <a:p>
            <a:pPr algn="just">
              <a:lnSpc>
                <a:spcPts val="9292"/>
              </a:lnSpc>
            </a:pPr>
            <a:r>
              <a:rPr lang="en-US" sz="6637" b="1">
                <a:solidFill>
                  <a:srgbClr val="EB3B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ІІ. “Рот у рот”</a:t>
            </a:r>
          </a:p>
          <a:p>
            <a:pPr algn="just">
              <a:lnSpc>
                <a:spcPts val="9292"/>
              </a:lnSpc>
            </a:pPr>
            <a:endParaRPr lang="en-US" sz="6637" b="1">
              <a:solidFill>
                <a:srgbClr val="EB3B3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9292"/>
              </a:lnSpc>
            </a:pPr>
            <a:endParaRPr lang="en-US" sz="6637" b="1">
              <a:solidFill>
                <a:srgbClr val="EB3B3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9292"/>
              </a:lnSpc>
            </a:pPr>
            <a:endParaRPr lang="en-US" sz="6637" b="1">
              <a:solidFill>
                <a:srgbClr val="EB3B3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F600A-51FA-F697-DE49-C08808402925}"/>
              </a:ext>
            </a:extLst>
          </p:cNvPr>
          <p:cNvSpPr txBox="1"/>
          <p:nvPr/>
        </p:nvSpPr>
        <p:spPr>
          <a:xfrm>
            <a:off x="9448800" y="91821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6238" y="2911741"/>
            <a:ext cx="12338704" cy="377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4125">
                <a:solidFill>
                  <a:srgbClr val="1800AD"/>
                </a:solidFill>
                <a:latin typeface="Open Sans"/>
                <a:ea typeface="Open Sans"/>
                <a:cs typeface="Open Sans"/>
                <a:sym typeface="Open Sans"/>
              </a:rPr>
              <a:t>це комплекс невідкладних дій, спрямованих на порятунок життя  та збереження здоров”я людини до приїзду лікарів.</a:t>
            </a:r>
          </a:p>
          <a:p>
            <a:pPr algn="ctr">
              <a:lnSpc>
                <a:spcPts val="4235"/>
              </a:lnSpc>
            </a:pPr>
            <a:endParaRPr lang="en-US" sz="4125">
              <a:solidFill>
                <a:srgbClr val="1800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235"/>
              </a:lnSpc>
            </a:pPr>
            <a:endParaRPr lang="en-US" sz="4125">
              <a:solidFill>
                <a:srgbClr val="1800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235"/>
              </a:lnSpc>
            </a:pPr>
            <a:endParaRPr lang="en-US" sz="4125">
              <a:solidFill>
                <a:srgbClr val="1800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585946" y="5531848"/>
            <a:ext cx="4149803" cy="3864593"/>
          </a:xfrm>
          <a:custGeom>
            <a:avLst/>
            <a:gdLst/>
            <a:ahLst/>
            <a:cxnLst/>
            <a:rect l="l" t="t" r="r" b="b"/>
            <a:pathLst>
              <a:path w="4149803" h="3864593">
                <a:moveTo>
                  <a:pt x="0" y="0"/>
                </a:moveTo>
                <a:lnTo>
                  <a:pt x="4149803" y="0"/>
                </a:lnTo>
                <a:lnTo>
                  <a:pt x="4149803" y="3864594"/>
                </a:lnTo>
                <a:lnTo>
                  <a:pt x="0" y="38645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09817" y="-72622"/>
            <a:ext cx="13542554" cy="152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18"/>
              </a:lnSpc>
            </a:pPr>
            <a:r>
              <a:rPr lang="en-US" sz="8870" b="1">
                <a:solidFill>
                  <a:srgbClr val="0CC0D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Домедична допомога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9CEF1-9B1E-3E7A-C115-DCE98DDF8C57}"/>
              </a:ext>
            </a:extLst>
          </p:cNvPr>
          <p:cNvSpPr txBox="1"/>
          <p:nvPr/>
        </p:nvSpPr>
        <p:spPr>
          <a:xfrm>
            <a:off x="8915400" y="9396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7505505" cy="8543106"/>
          </a:xfrm>
          <a:custGeom>
            <a:avLst/>
            <a:gdLst/>
            <a:ahLst/>
            <a:cxnLst/>
            <a:rect l="l" t="t" r="r" b="b"/>
            <a:pathLst>
              <a:path w="7505505" h="8543106">
                <a:moveTo>
                  <a:pt x="0" y="0"/>
                </a:moveTo>
                <a:lnTo>
                  <a:pt x="7505505" y="0"/>
                </a:lnTo>
                <a:lnTo>
                  <a:pt x="7505505" y="8543106"/>
                </a:lnTo>
                <a:lnTo>
                  <a:pt x="0" y="8543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13" r="-2289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34205" y="1028700"/>
            <a:ext cx="8725095" cy="8543106"/>
          </a:xfrm>
          <a:custGeom>
            <a:avLst/>
            <a:gdLst/>
            <a:ahLst/>
            <a:cxnLst/>
            <a:rect l="l" t="t" r="r" b="b"/>
            <a:pathLst>
              <a:path w="8725095" h="8543106">
                <a:moveTo>
                  <a:pt x="0" y="0"/>
                </a:moveTo>
                <a:lnTo>
                  <a:pt x="8725095" y="0"/>
                </a:lnTo>
                <a:lnTo>
                  <a:pt x="8725095" y="8543106"/>
                </a:lnTo>
                <a:lnTo>
                  <a:pt x="0" y="8543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032" r="-64470"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13082-203C-D387-EA33-48FABAB24F34}"/>
              </a:ext>
            </a:extLst>
          </p:cNvPr>
          <p:cNvSpPr txBox="1"/>
          <p:nvPr/>
        </p:nvSpPr>
        <p:spPr>
          <a:xfrm>
            <a:off x="8915400" y="9486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686800" y="2095500"/>
            <a:ext cx="8535025" cy="7010400"/>
          </a:xfrm>
          <a:custGeom>
            <a:avLst/>
            <a:gdLst/>
            <a:ahLst/>
            <a:cxnLst/>
            <a:rect l="l" t="t" r="r" b="b"/>
            <a:pathLst>
              <a:path w="9150307" h="5509666">
                <a:moveTo>
                  <a:pt x="0" y="0"/>
                </a:moveTo>
                <a:lnTo>
                  <a:pt x="9150307" y="0"/>
                </a:lnTo>
                <a:lnTo>
                  <a:pt x="9150307" y="5509666"/>
                </a:lnTo>
                <a:lnTo>
                  <a:pt x="0" y="550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98" r="-7854" b="-959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59384" y="302363"/>
            <a:ext cx="15402818" cy="257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60"/>
              </a:lnSpc>
            </a:pPr>
            <a:r>
              <a:rPr lang="en-US" sz="74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Серцево-легенева реанімація </a:t>
            </a:r>
          </a:p>
          <a:p>
            <a:pPr algn="l">
              <a:lnSpc>
                <a:spcPts val="10360"/>
              </a:lnSpc>
            </a:pPr>
            <a:r>
              <a:rPr lang="en-US" sz="74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638300"/>
            <a:ext cx="7658100" cy="8363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невідкладний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комплекс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заходів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спрямований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відновлення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життєдіяльності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організму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разі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                </a:t>
            </a:r>
          </a:p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раптової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                               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зупинки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дихання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            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кровообігу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                                                      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DF128-94DA-384E-67AE-0AACD8EA7392}"/>
              </a:ext>
            </a:extLst>
          </p:cNvPr>
          <p:cNvSpPr txBox="1"/>
          <p:nvPr/>
        </p:nvSpPr>
        <p:spPr>
          <a:xfrm>
            <a:off x="9372600" y="95631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7550" y="604114"/>
            <a:ext cx="17420017" cy="9145509"/>
          </a:xfrm>
          <a:custGeom>
            <a:avLst/>
            <a:gdLst/>
            <a:ahLst/>
            <a:cxnLst/>
            <a:rect l="l" t="t" r="r" b="b"/>
            <a:pathLst>
              <a:path w="17420017" h="9145509">
                <a:moveTo>
                  <a:pt x="0" y="0"/>
                </a:moveTo>
                <a:lnTo>
                  <a:pt x="17420017" y="0"/>
                </a:lnTo>
                <a:lnTo>
                  <a:pt x="17420017" y="9145509"/>
                </a:lnTo>
                <a:lnTo>
                  <a:pt x="0" y="9145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42F0E-0FA5-4604-7CE1-BE52C863B938}"/>
              </a:ext>
            </a:extLst>
          </p:cNvPr>
          <p:cNvSpPr txBox="1"/>
          <p:nvPr/>
        </p:nvSpPr>
        <p:spPr>
          <a:xfrm>
            <a:off x="9144000" y="97496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43185" y="2437765"/>
            <a:ext cx="6888154" cy="6463539"/>
          </a:xfrm>
          <a:custGeom>
            <a:avLst/>
            <a:gdLst/>
            <a:ahLst/>
            <a:cxnLst/>
            <a:rect l="l" t="t" r="r" b="b"/>
            <a:pathLst>
              <a:path w="6888154" h="6463539">
                <a:moveTo>
                  <a:pt x="0" y="0"/>
                </a:moveTo>
                <a:lnTo>
                  <a:pt x="6888154" y="0"/>
                </a:lnTo>
                <a:lnTo>
                  <a:pt x="6888154" y="6463539"/>
                </a:lnTo>
                <a:lnTo>
                  <a:pt x="0" y="6463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4" b="-328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12541" y="933450"/>
            <a:ext cx="14153257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r>
              <a:rPr lang="en-US" sz="5199" b="1">
                <a:solidFill>
                  <a:srgbClr val="38B6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Травми під час надзвичайних ситуацій</a:t>
            </a:r>
          </a:p>
          <a:p>
            <a:pPr algn="ctr">
              <a:lnSpc>
                <a:spcPts val="7419"/>
              </a:lnSpc>
            </a:pPr>
            <a:endParaRPr lang="en-US" sz="5199" b="1">
              <a:solidFill>
                <a:srgbClr val="38B6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8716" y="2342515"/>
            <a:ext cx="9360858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Удари, переломи, вивихи, кровотечі, обмороження, опіки, удар електрострумом, отруєння, зупинка дихання і т.д.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983F0-726B-7DB1-21B5-CD1167BE77C1}"/>
              </a:ext>
            </a:extLst>
          </p:cNvPr>
          <p:cNvSpPr txBox="1"/>
          <p:nvPr/>
        </p:nvSpPr>
        <p:spPr>
          <a:xfrm>
            <a:off x="8686800" y="8724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71975"/>
            <a:ext cx="16640621" cy="5567153"/>
          </a:xfrm>
          <a:custGeom>
            <a:avLst/>
            <a:gdLst/>
            <a:ahLst/>
            <a:cxnLst/>
            <a:rect l="l" t="t" r="r" b="b"/>
            <a:pathLst>
              <a:path w="16640621" h="5567153">
                <a:moveTo>
                  <a:pt x="0" y="0"/>
                </a:moveTo>
                <a:lnTo>
                  <a:pt x="16640621" y="0"/>
                </a:lnTo>
                <a:lnTo>
                  <a:pt x="16640621" y="5567153"/>
                </a:lnTo>
                <a:lnTo>
                  <a:pt x="0" y="5567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364" b="-5536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16878"/>
            <a:ext cx="18288000" cy="3036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Кровотеча - це порушення цілісності кровоносної судини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DAD87-5463-2C27-3FEB-0A0DFD43F0B6}"/>
              </a:ext>
            </a:extLst>
          </p:cNvPr>
          <p:cNvSpPr txBox="1"/>
          <p:nvPr/>
        </p:nvSpPr>
        <p:spPr>
          <a:xfrm>
            <a:off x="9448800" y="9715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375" y="5143500"/>
            <a:ext cx="17243168" cy="3503679"/>
          </a:xfrm>
          <a:custGeom>
            <a:avLst/>
            <a:gdLst/>
            <a:ahLst/>
            <a:cxnLst/>
            <a:rect l="l" t="t" r="r" b="b"/>
            <a:pathLst>
              <a:path w="17243168" h="3503679">
                <a:moveTo>
                  <a:pt x="0" y="0"/>
                </a:moveTo>
                <a:lnTo>
                  <a:pt x="17243168" y="0"/>
                </a:lnTo>
                <a:lnTo>
                  <a:pt x="17243168" y="3503679"/>
                </a:lnTo>
                <a:lnTo>
                  <a:pt x="0" y="350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5" t="-23738" r="-10587" b="-319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4375" y="857250"/>
            <a:ext cx="16373475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Розрізняють зовнішні </a:t>
            </a:r>
          </a:p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та внутрішні кровотечі    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1EC2F-F908-A8B6-45F5-CB0F67810E97}"/>
              </a:ext>
            </a:extLst>
          </p:cNvPr>
          <p:cNvSpPr txBox="1"/>
          <p:nvPr/>
        </p:nvSpPr>
        <p:spPr>
          <a:xfrm>
            <a:off x="9144000" y="9563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409" y="4449050"/>
            <a:ext cx="14888645" cy="4809250"/>
          </a:xfrm>
          <a:custGeom>
            <a:avLst/>
            <a:gdLst/>
            <a:ahLst/>
            <a:cxnLst/>
            <a:rect l="l" t="t" r="r" b="b"/>
            <a:pathLst>
              <a:path w="14888645" h="4809250">
                <a:moveTo>
                  <a:pt x="0" y="0"/>
                </a:moveTo>
                <a:lnTo>
                  <a:pt x="14888645" y="0"/>
                </a:lnTo>
                <a:lnTo>
                  <a:pt x="14888645" y="4809250"/>
                </a:lnTo>
                <a:lnTo>
                  <a:pt x="0" y="48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775" b="-1347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07778"/>
            <a:ext cx="16789294" cy="484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6"/>
              </a:lnSpc>
            </a:pPr>
            <a:r>
              <a:rPr lang="en-US" sz="924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Види та ознаки зовнішніх кровотеч  </a:t>
            </a:r>
          </a:p>
          <a:p>
            <a:pPr algn="ctr">
              <a:lnSpc>
                <a:spcPts val="12936"/>
              </a:lnSpc>
            </a:pPr>
            <a:r>
              <a:rPr lang="en-US" sz="9240" b="1">
                <a:solidFill>
                  <a:srgbClr val="5CE1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  </a:t>
            </a:r>
          </a:p>
        </p:txBody>
      </p:sp>
      <p:sp>
        <p:nvSpPr>
          <p:cNvPr id="4" name="Freeform 4"/>
          <p:cNvSpPr/>
          <p:nvPr/>
        </p:nvSpPr>
        <p:spPr>
          <a:xfrm>
            <a:off x="2038809" y="4693152"/>
            <a:ext cx="14888645" cy="5593848"/>
          </a:xfrm>
          <a:custGeom>
            <a:avLst/>
            <a:gdLst/>
            <a:ahLst/>
            <a:cxnLst/>
            <a:rect l="l" t="t" r="r" b="b"/>
            <a:pathLst>
              <a:path w="14888645" h="5593848">
                <a:moveTo>
                  <a:pt x="0" y="0"/>
                </a:moveTo>
                <a:lnTo>
                  <a:pt x="14888645" y="0"/>
                </a:lnTo>
                <a:lnTo>
                  <a:pt x="14888645" y="5593848"/>
                </a:lnTo>
                <a:lnTo>
                  <a:pt x="0" y="5593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3" t="-55904" r="-2033"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DBEB6-7A5D-3211-F1C7-3C5FB95E70D6}"/>
              </a:ext>
            </a:extLst>
          </p:cNvPr>
          <p:cNvSpPr txBox="1"/>
          <p:nvPr/>
        </p:nvSpPr>
        <p:spPr>
          <a:xfrm>
            <a:off x="9220200" y="9410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7335" y="617161"/>
            <a:ext cx="17147281" cy="9052679"/>
          </a:xfrm>
          <a:custGeom>
            <a:avLst/>
            <a:gdLst/>
            <a:ahLst/>
            <a:cxnLst/>
            <a:rect l="l" t="t" r="r" b="b"/>
            <a:pathLst>
              <a:path w="17147281" h="9052679">
                <a:moveTo>
                  <a:pt x="0" y="0"/>
                </a:moveTo>
                <a:lnTo>
                  <a:pt x="17147281" y="0"/>
                </a:lnTo>
                <a:lnTo>
                  <a:pt x="17147281" y="9052678"/>
                </a:lnTo>
                <a:lnTo>
                  <a:pt x="0" y="9052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8" t="-773" b="-6190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1DAFD-9163-6937-9602-1A250D0DCB4D}"/>
              </a:ext>
            </a:extLst>
          </p:cNvPr>
          <p:cNvSpPr txBox="1"/>
          <p:nvPr/>
        </p:nvSpPr>
        <p:spPr>
          <a:xfrm>
            <a:off x="9677400" y="9563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45524" y="2974541"/>
            <a:ext cx="9989049" cy="6925000"/>
          </a:xfrm>
          <a:custGeom>
            <a:avLst/>
            <a:gdLst/>
            <a:ahLst/>
            <a:cxnLst/>
            <a:rect l="l" t="t" r="r" b="b"/>
            <a:pathLst>
              <a:path w="9989049" h="6925000">
                <a:moveTo>
                  <a:pt x="0" y="0"/>
                </a:moveTo>
                <a:lnTo>
                  <a:pt x="9989049" y="0"/>
                </a:lnTo>
                <a:lnTo>
                  <a:pt x="9989049" y="6925000"/>
                </a:lnTo>
                <a:lnTo>
                  <a:pt x="0" y="692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12" r="-247" b="-36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43912" y="933450"/>
            <a:ext cx="1139532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>
                <a:solidFill>
                  <a:srgbClr val="C1181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Алгоритм рятування життя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C1181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Зупинка артеріальної кровотечі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C7EFD-0511-B308-29AB-0D42595F22F4}"/>
              </a:ext>
            </a:extLst>
          </p:cNvPr>
          <p:cNvSpPr txBox="1"/>
          <p:nvPr/>
        </p:nvSpPr>
        <p:spPr>
          <a:xfrm>
            <a:off x="8458200" y="98995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51405" y="1028700"/>
            <a:ext cx="8366521" cy="8403073"/>
          </a:xfrm>
          <a:custGeom>
            <a:avLst/>
            <a:gdLst/>
            <a:ahLst/>
            <a:cxnLst/>
            <a:rect l="l" t="t" r="r" b="b"/>
            <a:pathLst>
              <a:path w="8366521" h="8403073">
                <a:moveTo>
                  <a:pt x="0" y="0"/>
                </a:moveTo>
                <a:lnTo>
                  <a:pt x="8366521" y="0"/>
                </a:lnTo>
                <a:lnTo>
                  <a:pt x="8366521" y="8403073"/>
                </a:lnTo>
                <a:lnTo>
                  <a:pt x="0" y="84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" t="-317" r="-1601" b="-2527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63636-46A7-3B90-3D29-A3AA210E7DAC}"/>
              </a:ext>
            </a:extLst>
          </p:cNvPr>
          <p:cNvSpPr txBox="1"/>
          <p:nvPr/>
        </p:nvSpPr>
        <p:spPr>
          <a:xfrm>
            <a:off x="9220200" y="9639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283</Words>
  <Application>Microsoft Office PowerPoint</Application>
  <PresentationFormat>Довільний</PresentationFormat>
  <Paragraphs>80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Calibri</vt:lpstr>
      <vt:lpstr>Open Sans Bold</vt:lpstr>
      <vt:lpstr>Arial</vt:lpstr>
      <vt:lpstr>Open Sans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абзаца</dc:title>
  <cp:lastModifiedBy>User</cp:lastModifiedBy>
  <cp:revision>5</cp:revision>
  <dcterms:created xsi:type="dcterms:W3CDTF">2006-08-16T00:00:00Z</dcterms:created>
  <dcterms:modified xsi:type="dcterms:W3CDTF">2026-04-29T19:31:29Z</dcterms:modified>
  <dc:identifier>DAHHZvnd2xQ</dc:identifier>
</cp:coreProperties>
</file>