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7BDA-66C9-4157-A590-8C021F94B499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CC5FD-2638-46DF-B2D7-F6EDBA71D3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12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CC5FD-2638-46DF-B2D7-F6EDBA71D3B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63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37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38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946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67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746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416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509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21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281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55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05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0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56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6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67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1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DACD-E25D-4BC7-B7E2-0DED7E0039EA}" type="datetimeFigureOut">
              <a:rPr lang="uk-UA" smtClean="0"/>
              <a:t>20.04.2026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7CE2EB-9C46-418E-A656-F41AD6BA07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932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407" y="236838"/>
            <a:ext cx="4389120" cy="284324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методи викладання історії на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1820" y="4660817"/>
            <a:ext cx="2454442" cy="124909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Підготував вчитель історії  Залавської гімназії  </a:t>
            </a:r>
          </a:p>
          <a:p>
            <a:r>
              <a:rPr lang="uk-UA" dirty="0" err="1" smtClean="0"/>
              <a:t>Корень</a:t>
            </a:r>
            <a:r>
              <a:rPr lang="uk-UA" dirty="0" smtClean="0"/>
              <a:t> Артем Костянтинович, спеціаліст ІІ категорії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66" y="755234"/>
            <a:ext cx="5441596" cy="3172968"/>
          </a:xfrm>
          <a:prstGeom prst="rect">
            <a:avLst/>
          </a:prstGeom>
        </p:spPr>
      </p:pic>
      <p:pic>
        <p:nvPicPr>
          <p:cNvPr id="5" name="Krasivyy_Saksofon_(ringon.sit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407" y="5909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Сонечко історії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64" y="1735682"/>
            <a:ext cx="2382453" cy="4573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64" y="1735682"/>
            <a:ext cx="2804561" cy="4573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4110" y="2817967"/>
            <a:ext cx="4573458" cy="240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Інтерактивні навчальні технології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інтерактивна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дошка;</a:t>
            </a:r>
          </a:p>
          <a:p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презентації;</a:t>
            </a:r>
          </a:p>
          <a:p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гаджетами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відеоролики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 інтелект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727" y="1584274"/>
            <a:ext cx="1942021" cy="1447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62" y="1374260"/>
            <a:ext cx="3198366" cy="2291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5" y="4264721"/>
            <a:ext cx="3750644" cy="2521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62" y="4199931"/>
            <a:ext cx="3198366" cy="2622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8" y="4264721"/>
            <a:ext cx="3117165" cy="2550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2" y="1411412"/>
            <a:ext cx="2103321" cy="22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інтерактивних технологій діти </a:t>
            </a:r>
            <a:r>
              <a:rPr lang="uk-UA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uk-UA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Аналізувати і доводити свою точку зору</a:t>
            </a:r>
          </a:p>
          <a:p>
            <a:r>
              <a:rPr lang="uk-UA" dirty="0" smtClean="0"/>
              <a:t>Дискутувати та слухати іншу людину</a:t>
            </a:r>
            <a:endParaRPr lang="uk-UA" dirty="0"/>
          </a:p>
          <a:p>
            <a:r>
              <a:rPr lang="uk-UA" dirty="0" smtClean="0"/>
              <a:t>Формувати власну думку та находити власні аргументи</a:t>
            </a:r>
          </a:p>
          <a:p>
            <a:r>
              <a:rPr lang="uk-UA" dirty="0" smtClean="0"/>
              <a:t>Розвивати навички самостійної роботи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8" y="3898231"/>
            <a:ext cx="3176338" cy="2767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82" y="3898231"/>
            <a:ext cx="3929530" cy="2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3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Починаючи із  6 класу впроваджую роботу з історичними ребусами та кросвордами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2" y="2133600"/>
            <a:ext cx="2683530" cy="377825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56" y="2133600"/>
            <a:ext cx="2704698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56" y="2133600"/>
            <a:ext cx="252482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319" y="834189"/>
            <a:ext cx="8915400" cy="3777622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ми переконалися, що інтерактивні методи — це не просто гра чи рухова активність.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потужний засіб формування ключових компетенцій: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мислити, співпрацювати, аналізувати, дискутувати.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вам за участь, відкритість та бажання вдосконалюватися!</a:t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9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Життєве кредо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009900"/>
                </a:solidFill>
              </a:rPr>
              <a:t>Хто</a:t>
            </a:r>
            <a:r>
              <a:rPr lang="ru-RU" b="1" i="1" dirty="0">
                <a:solidFill>
                  <a:srgbClr val="009900"/>
                </a:solidFill>
              </a:rPr>
              <a:t> </a:t>
            </a:r>
            <a:r>
              <a:rPr lang="ru-RU" b="1" i="1" dirty="0" err="1">
                <a:solidFill>
                  <a:srgbClr val="009900"/>
                </a:solidFill>
              </a:rPr>
              <a:t>сіє</a:t>
            </a:r>
            <a:r>
              <a:rPr lang="ru-RU" b="1" i="1" dirty="0">
                <a:solidFill>
                  <a:srgbClr val="009900"/>
                </a:solidFill>
              </a:rPr>
              <a:t> скупо, той скупо і </a:t>
            </a:r>
            <a:r>
              <a:rPr lang="ru-RU" b="1" i="1" dirty="0" err="1">
                <a:solidFill>
                  <a:srgbClr val="009900"/>
                </a:solidFill>
              </a:rPr>
              <a:t>жатиме</a:t>
            </a:r>
            <a:r>
              <a:rPr lang="ru-RU" b="1" i="1" dirty="0">
                <a:solidFill>
                  <a:srgbClr val="009900"/>
                </a:solidFill>
              </a:rPr>
              <a:t>, а </a:t>
            </a:r>
            <a:r>
              <a:rPr lang="ru-RU" b="1" i="1" dirty="0" err="1">
                <a:solidFill>
                  <a:srgbClr val="009900"/>
                </a:solidFill>
              </a:rPr>
              <a:t>хто</a:t>
            </a:r>
            <a:r>
              <a:rPr lang="ru-RU" b="1" i="1" dirty="0">
                <a:solidFill>
                  <a:srgbClr val="009900"/>
                </a:solidFill>
              </a:rPr>
              <a:t> </a:t>
            </a:r>
            <a:r>
              <a:rPr lang="ru-RU" b="1" i="1" dirty="0" err="1">
                <a:solidFill>
                  <a:srgbClr val="009900"/>
                </a:solidFill>
              </a:rPr>
              <a:t>сіє</a:t>
            </a:r>
            <a:r>
              <a:rPr lang="ru-RU" b="1" i="1" dirty="0">
                <a:solidFill>
                  <a:srgbClr val="009900"/>
                </a:solidFill>
              </a:rPr>
              <a:t> щедро, той щедро і пожне. (2Кор.9:6</a:t>
            </a:r>
            <a:r>
              <a:rPr lang="ru-RU" b="1" i="1" dirty="0" smtClean="0">
                <a:solidFill>
                  <a:srgbClr val="009900"/>
                </a:solidFill>
              </a:rPr>
              <a:t>)</a:t>
            </a:r>
          </a:p>
          <a:p>
            <a:r>
              <a:rPr lang="uk-UA" sz="4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</a:t>
            </a:r>
          </a:p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-Щоб уникати помилок, треба набиратися досвіду.</a:t>
            </a:r>
          </a:p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-Щоб набиратися досвіду, треба робити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помилки.</a:t>
            </a:r>
            <a:endParaRPr lang="uk-UA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 методи викладання історії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праця вчителя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відносимо: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Рольові та імітаційні ігри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Дебати та дискусії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історичних джерел</a:t>
            </a:r>
          </a:p>
          <a:p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Інтерактивним методам навчання сприяють: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709" y="2114349"/>
            <a:ext cx="10626291" cy="37776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зрозумілі й прозорі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завдання;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довірчі відносини у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команді учнів та вчителя;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право на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свою думку і вміння її захистити;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готовність сприймати точки зору, протилежні від вашої;</a:t>
            </a:r>
          </a:p>
          <a:p>
            <a:pPr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відсутність стресу або вміння правильно з ним працювати;</a:t>
            </a:r>
          </a:p>
          <a:p>
            <a:pPr>
              <a:lnSpc>
                <a:spcPct val="120000"/>
              </a:lnSpc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відкритість для нового досвіду і готовність змінюватися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Інтерактивність –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можливість показати своє альтернативне бачення історії.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82" y="3691128"/>
            <a:ext cx="4096602" cy="22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сприяє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інтерактивності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ебажання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оздратованість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426" y="3682174"/>
            <a:ext cx="3349662" cy="22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7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Суд над історичною особою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75" y="1905000"/>
            <a:ext cx="4878605" cy="3643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905000"/>
            <a:ext cx="4579604" cy="364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8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Суд над історичною особою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16" y="2018096"/>
            <a:ext cx="2831611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26" y="2018096"/>
            <a:ext cx="2671210" cy="3778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6" y="2018096"/>
            <a:ext cx="2618072" cy="37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Сонечко історії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6" y="1587999"/>
            <a:ext cx="3386295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095" y="1665002"/>
            <a:ext cx="360807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723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157</TotalTime>
  <Words>249</Words>
  <Application>Microsoft Office PowerPoint</Application>
  <PresentationFormat>Широкоэкранный</PresentationFormat>
  <Paragraphs>45</Paragraphs>
  <Slides>14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Bahnschrift Condensed</vt:lpstr>
      <vt:lpstr>Calibri</vt:lpstr>
      <vt:lpstr>Century Gothic</vt:lpstr>
      <vt:lpstr>Times New Roman</vt:lpstr>
      <vt:lpstr>Wingdings 3</vt:lpstr>
      <vt:lpstr>Легкий дым</vt:lpstr>
      <vt:lpstr>Інтерактивні методи викладання історії на уроках</vt:lpstr>
      <vt:lpstr>Життєве кредо</vt:lpstr>
      <vt:lpstr>Інтерактивні методи викладання історії - це спільна праця вчителя і учня. </vt:lpstr>
      <vt:lpstr>Інтерактивним методам навчання сприяють:</vt:lpstr>
      <vt:lpstr>Інтерактивність – </vt:lpstr>
      <vt:lpstr>НЕ сприяє розвитку інтерактивності: </vt:lpstr>
      <vt:lpstr>Суд над історичною особою</vt:lpstr>
      <vt:lpstr>Суд над історичною особою</vt:lpstr>
      <vt:lpstr>Сонечко історії</vt:lpstr>
      <vt:lpstr>Сонечко історії</vt:lpstr>
      <vt:lpstr>Інтерактивні навчальні технології</vt:lpstr>
      <vt:lpstr>За допомогою інтерактивних технологій діти вчаться </vt:lpstr>
      <vt:lpstr>Починаючи із  6 класу впроваджую роботу з історичними ребусами та кросвордами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методи викладання історії на уроках</dc:title>
  <dc:creator>TPCUser</dc:creator>
  <cp:lastModifiedBy>TPCUser</cp:lastModifiedBy>
  <cp:revision>17</cp:revision>
  <dcterms:created xsi:type="dcterms:W3CDTF">2026-04-02T09:55:54Z</dcterms:created>
  <dcterms:modified xsi:type="dcterms:W3CDTF">2026-04-20T10:46:01Z</dcterms:modified>
</cp:coreProperties>
</file>